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89"/>
  </p:notesMasterIdLst>
  <p:handoutMasterIdLst>
    <p:handoutMasterId r:id="rId90"/>
  </p:handoutMasterIdLst>
  <p:sldIdLst>
    <p:sldId id="954" r:id="rId2"/>
    <p:sldId id="968" r:id="rId3"/>
    <p:sldId id="279" r:id="rId4"/>
    <p:sldId id="412" r:id="rId5"/>
    <p:sldId id="420" r:id="rId6"/>
    <p:sldId id="423" r:id="rId7"/>
    <p:sldId id="421" r:id="rId8"/>
    <p:sldId id="422" r:id="rId9"/>
    <p:sldId id="963" r:id="rId10"/>
    <p:sldId id="403" r:id="rId11"/>
    <p:sldId id="389" r:id="rId12"/>
    <p:sldId id="387" r:id="rId13"/>
    <p:sldId id="399" r:id="rId14"/>
    <p:sldId id="407" r:id="rId15"/>
    <p:sldId id="393" r:id="rId16"/>
    <p:sldId id="392" r:id="rId17"/>
    <p:sldId id="965" r:id="rId18"/>
    <p:sldId id="970" r:id="rId19"/>
    <p:sldId id="967" r:id="rId20"/>
    <p:sldId id="282" r:id="rId21"/>
    <p:sldId id="966" r:id="rId22"/>
    <p:sldId id="283" r:id="rId23"/>
    <p:sldId id="284" r:id="rId24"/>
    <p:sldId id="409" r:id="rId25"/>
    <p:sldId id="937" r:id="rId26"/>
    <p:sldId id="943" r:id="rId27"/>
    <p:sldId id="944" r:id="rId28"/>
    <p:sldId id="946" r:id="rId29"/>
    <p:sldId id="945" r:id="rId30"/>
    <p:sldId id="940" r:id="rId31"/>
    <p:sldId id="941" r:id="rId32"/>
    <p:sldId id="969" r:id="rId33"/>
    <p:sldId id="344" r:id="rId34"/>
    <p:sldId id="293" r:id="rId35"/>
    <p:sldId id="294" r:id="rId36"/>
    <p:sldId id="355" r:id="rId37"/>
    <p:sldId id="424" r:id="rId38"/>
    <p:sldId id="346" r:id="rId39"/>
    <p:sldId id="297" r:id="rId40"/>
    <p:sldId id="408" r:id="rId41"/>
    <p:sldId id="357" r:id="rId42"/>
    <p:sldId id="349" r:id="rId43"/>
    <p:sldId id="955" r:id="rId44"/>
    <p:sldId id="322" r:id="rId45"/>
    <p:sldId id="351" r:id="rId46"/>
    <p:sldId id="956" r:id="rId47"/>
    <p:sldId id="962" r:id="rId48"/>
    <p:sldId id="958" r:id="rId49"/>
    <p:sldId id="961" r:id="rId50"/>
    <p:sldId id="350" r:id="rId51"/>
    <p:sldId id="428" r:id="rId52"/>
    <p:sldId id="425" r:id="rId53"/>
    <p:sldId id="959" r:id="rId54"/>
    <p:sldId id="957" r:id="rId55"/>
    <p:sldId id="960" r:id="rId56"/>
    <p:sldId id="324" r:id="rId57"/>
    <p:sldId id="426" r:id="rId58"/>
    <p:sldId id="352" r:id="rId59"/>
    <p:sldId id="289" r:id="rId60"/>
    <p:sldId id="310" r:id="rId61"/>
    <p:sldId id="354" r:id="rId62"/>
    <p:sldId id="964" r:id="rId63"/>
    <p:sldId id="311" r:id="rId64"/>
    <p:sldId id="313" r:id="rId65"/>
    <p:sldId id="314" r:id="rId66"/>
    <p:sldId id="316" r:id="rId67"/>
    <p:sldId id="317" r:id="rId68"/>
    <p:sldId id="318" r:id="rId69"/>
    <p:sldId id="319" r:id="rId70"/>
    <p:sldId id="286" r:id="rId71"/>
    <p:sldId id="340" r:id="rId72"/>
    <p:sldId id="327" r:id="rId73"/>
    <p:sldId id="329" r:id="rId74"/>
    <p:sldId id="427" r:id="rId75"/>
    <p:sldId id="328" r:id="rId76"/>
    <p:sldId id="331" r:id="rId77"/>
    <p:sldId id="333" r:id="rId78"/>
    <p:sldId id="335" r:id="rId79"/>
    <p:sldId id="334" r:id="rId80"/>
    <p:sldId id="336" r:id="rId81"/>
    <p:sldId id="337" r:id="rId82"/>
    <p:sldId id="338" r:id="rId83"/>
    <p:sldId id="320" r:id="rId84"/>
    <p:sldId id="953" r:id="rId85"/>
    <p:sldId id="396" r:id="rId86"/>
    <p:sldId id="971" r:id="rId87"/>
    <p:sldId id="343" r:id="rId88"/>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3C4B86-C5A1-E83C-699F-3A20BAE3AE29}" name="見上 育民" initials="育見" userId="S::kenjo_i0001@pref.wakayama.lg.jp::2cc7bc3f-3c0a-4562-be62-3c2db58c50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E0E6"/>
    <a:srgbClr val="BB0632"/>
    <a:srgbClr val="BDE0E3"/>
    <a:srgbClr val="B8CCD6"/>
    <a:srgbClr val="FCB6B6"/>
    <a:srgbClr val="FFB3EB"/>
    <a:srgbClr val="E39AAD"/>
    <a:srgbClr val="C32249"/>
    <a:srgbClr val="FFD4B3"/>
    <a:srgbClr val="E6A6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淡色スタイル 1 - アクセント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1" autoAdjust="0"/>
    <p:restoredTop sz="93957" autoAdjust="0"/>
  </p:normalViewPr>
  <p:slideViewPr>
    <p:cSldViewPr snapToGrid="0">
      <p:cViewPr varScale="1">
        <p:scale>
          <a:sx n="66" d="100"/>
          <a:sy n="66" d="100"/>
        </p:scale>
        <p:origin x="1362" y="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95" Type="http://schemas.microsoft.com/office/2018/10/relationships/authors" Target="author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3B9FE4-8D7B-418B-AAD1-A5FCA65DEF38}" type="doc">
      <dgm:prSet loTypeId="urn:microsoft.com/office/officeart/2005/8/layout/process1" loCatId="process" qsTypeId="urn:microsoft.com/office/officeart/2005/8/quickstyle/simple2" qsCatId="simple" csTypeId="urn:microsoft.com/office/officeart/2005/8/colors/accent2_1" csCatId="accent2" phldr="1"/>
      <dgm:spPr/>
    </dgm:pt>
    <dgm:pt modelId="{2003B08C-F914-4A36-A7F5-BEB1C21A9708}">
      <dgm:prSet phldrT="[テキスト]" custT="1"/>
      <dgm:spPr/>
      <dgm:t>
        <a:bodyPr vert="eaVert"/>
        <a:lstStyle/>
        <a:p>
          <a:r>
            <a:rPr kumimoji="1" lang="ja-JP" altLang="en-US" sz="900" b="0" dirty="0">
              <a:latin typeface="ＤＨＰ特太ゴシック体" panose="020B0500000000000000" pitchFamily="50" charset="-128"/>
              <a:ea typeface="ＤＨＰ特太ゴシック体" panose="020B0500000000000000" pitchFamily="50" charset="-128"/>
            </a:rPr>
            <a:t>①ジオパークセンター</a:t>
          </a:r>
        </a:p>
      </dgm:t>
    </dgm:pt>
    <dgm:pt modelId="{DCAB81BD-2CEF-424B-B323-BC1E1D05E892}" type="parTrans" cxnId="{FAD142F4-12F9-4DDE-A8FE-79ACF64BB8E8}">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0CE00523-6B17-4C79-8EF3-B189E7DD80DA}" type="sibTrans" cxnId="{FAD142F4-12F9-4DDE-A8FE-79ACF64BB8E8}">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B205E44B-296F-4694-92CA-65DBFB400EAA}">
      <dgm:prSet phldrT="[テキスト]"/>
      <dgm:spPr/>
      <dgm:t>
        <a:bodyPr vert="eaVert"/>
        <a:lstStyle/>
        <a:p>
          <a:r>
            <a:rPr kumimoji="1" lang="ja-JP" altLang="en-US" b="0" dirty="0">
              <a:latin typeface="ＤＨＰ特太ゴシック体" panose="020B0500000000000000" pitchFamily="50" charset="-128"/>
              <a:ea typeface="ＤＨＰ特太ゴシック体" panose="020B0500000000000000" pitchFamily="50" charset="-128"/>
            </a:rPr>
            <a:t>②橋杭岩</a:t>
          </a:r>
        </a:p>
      </dgm:t>
    </dgm:pt>
    <dgm:pt modelId="{B04DC0DA-FF0F-453B-A3E0-894177D7C5C7}" type="parTrans" cxnId="{644D1970-BE0E-4CC9-ADDD-1399EA45DF36}">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BA98C823-743C-4F1B-88B0-7566257279B0}" type="sibTrans" cxnId="{644D1970-BE0E-4CC9-ADDD-1399EA45DF36}">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88835B92-EC2E-4739-8BD5-9AB15BAAE874}">
      <dgm:prSet phldrT="[テキスト]"/>
      <dgm:spPr/>
      <dgm:t>
        <a:bodyPr vert="eaVert"/>
        <a:lstStyle/>
        <a:p>
          <a:r>
            <a:rPr kumimoji="1" lang="ja-JP" altLang="en-US" b="0" dirty="0">
              <a:latin typeface="ＤＨＰ特太ゴシック体" panose="020B0500000000000000" pitchFamily="50" charset="-128"/>
              <a:ea typeface="ＤＨＰ特太ゴシック体" panose="020B0500000000000000" pitchFamily="50" charset="-128"/>
            </a:rPr>
            <a:t>④高池の虫喰岩</a:t>
          </a:r>
        </a:p>
      </dgm:t>
    </dgm:pt>
    <dgm:pt modelId="{80BA01ED-F29C-4F63-9EA4-E4BC5E08DF81}" type="parTrans" cxnId="{39745470-AA62-4E48-8489-86658EA95D4F}">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DEED87BB-181E-4FA5-B9A0-AEBDECC3D5FD}" type="sibTrans" cxnId="{39745470-AA62-4E48-8489-86658EA95D4F}">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9CD4FE87-C42A-4445-B69C-DC26E7A03037}">
      <dgm:prSet phldrT="[テキスト]"/>
      <dgm:spPr/>
      <dgm:t>
        <a:bodyPr vert="eaVert"/>
        <a:lstStyle/>
        <a:p>
          <a:r>
            <a:rPr kumimoji="1" lang="ja-JP" altLang="en-US" b="0" dirty="0">
              <a:latin typeface="ＤＨＰ特太ゴシック体" panose="020B0500000000000000" pitchFamily="50" charset="-128"/>
              <a:ea typeface="ＤＨＰ特太ゴシック体" panose="020B0500000000000000" pitchFamily="50" charset="-128"/>
            </a:rPr>
            <a:t>⑤牡丹岩</a:t>
          </a:r>
        </a:p>
      </dgm:t>
    </dgm:pt>
    <dgm:pt modelId="{69988EA6-F657-488F-B291-9D983367948E}" type="parTrans" cxnId="{E366B72D-5D08-4248-881A-D346DAC87AFB}">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32C8EA60-C678-4AE7-AA88-BFFE841DEBEE}" type="sibTrans" cxnId="{E366B72D-5D08-4248-881A-D346DAC87AFB}">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2953A17B-A59B-4F5C-AC6D-1233C7AC974D}">
      <dgm:prSet phldrT="[テキスト]"/>
      <dgm:spPr/>
      <dgm:t>
        <a:bodyPr vert="eaVert"/>
        <a:lstStyle/>
        <a:p>
          <a:r>
            <a:rPr kumimoji="1" lang="ja-JP" altLang="en-US" b="0" dirty="0">
              <a:latin typeface="ＤＨＰ特太ゴシック体" panose="020B0500000000000000" pitchFamily="50" charset="-128"/>
              <a:ea typeface="ＤＨＰ特太ゴシック体" panose="020B0500000000000000" pitchFamily="50" charset="-128"/>
            </a:rPr>
            <a:t>⑥古座川の潜水橋</a:t>
          </a:r>
        </a:p>
      </dgm:t>
    </dgm:pt>
    <dgm:pt modelId="{6AE9BA96-8DD8-40DB-B0CE-DA3ABEF8F322}" type="parTrans" cxnId="{8EE84E09-723D-45C8-8834-A8E9A6DA6C66}">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8CAEC99C-7406-461A-83CA-2AE63369029B}" type="sibTrans" cxnId="{8EE84E09-723D-45C8-8834-A8E9A6DA6C66}">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2B801F12-C5EF-4DED-B859-76BA219A48B8}">
      <dgm:prSet phldrT="[テキスト]"/>
      <dgm:spPr/>
      <dgm:t>
        <a:bodyPr vert="eaVert"/>
        <a:lstStyle/>
        <a:p>
          <a:r>
            <a:rPr kumimoji="1" lang="ja-JP" altLang="en-US" b="0" dirty="0">
              <a:latin typeface="ＤＨＰ特太ゴシック体" panose="020B0500000000000000" pitchFamily="50" charset="-128"/>
              <a:ea typeface="ＤＨＰ特太ゴシック体" panose="020B0500000000000000" pitchFamily="50" charset="-128"/>
            </a:rPr>
            <a:t>⑦古座川の一枚岩</a:t>
          </a:r>
        </a:p>
      </dgm:t>
    </dgm:pt>
    <dgm:pt modelId="{4A210C1D-ABAE-43E7-87BD-E258DBAF8C2B}" type="parTrans" cxnId="{B71EEC2A-6824-4CBD-AF36-23E82E9C8A97}">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47E17227-3178-4A26-BAF4-39D792EA23A9}" type="sibTrans" cxnId="{B71EEC2A-6824-4CBD-AF36-23E82E9C8A97}">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D043FAEC-6C49-4F47-B522-07E2B5FBE90F}">
      <dgm:prSet phldrT="[テキスト]"/>
      <dgm:spPr/>
      <dgm:t>
        <a:bodyPr vert="eaVert"/>
        <a:lstStyle/>
        <a:p>
          <a:r>
            <a:rPr kumimoji="1" lang="ja-JP" altLang="en-US" b="0" dirty="0">
              <a:latin typeface="ＤＨＰ特太ゴシック体" panose="020B0500000000000000" pitchFamily="50" charset="-128"/>
              <a:ea typeface="ＤＨＰ特太ゴシック体" panose="020B0500000000000000" pitchFamily="50" charset="-128"/>
            </a:rPr>
            <a:t>③九龍島と鯛島</a:t>
          </a:r>
        </a:p>
      </dgm:t>
    </dgm:pt>
    <dgm:pt modelId="{FE04AD5A-407A-4E80-A1B7-1191FBEF655C}" type="parTrans" cxnId="{B94B31AF-83F2-40B3-BF44-0082CCC75010}">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CE4ADC29-CBBB-4777-9827-99BCECCD8E60}" type="sibTrans" cxnId="{B94B31AF-83F2-40B3-BF44-0082CCC75010}">
      <dgm:prSet/>
      <dgm:spPr/>
      <dgm:t>
        <a:bodyPr/>
        <a:lstStyle/>
        <a:p>
          <a:endParaRPr kumimoji="1" lang="ja-JP" altLang="en-US" b="0">
            <a:latin typeface="ＤＨＰ特太ゴシック体" panose="020B0500000000000000" pitchFamily="50" charset="-128"/>
            <a:ea typeface="ＤＨＰ特太ゴシック体" panose="020B0500000000000000" pitchFamily="50" charset="-128"/>
          </a:endParaRPr>
        </a:p>
      </dgm:t>
    </dgm:pt>
    <dgm:pt modelId="{FF138537-BF67-4285-B467-EA17A927F311}" type="pres">
      <dgm:prSet presAssocID="{303B9FE4-8D7B-418B-AAD1-A5FCA65DEF38}" presName="Name0" presStyleCnt="0">
        <dgm:presLayoutVars>
          <dgm:dir/>
          <dgm:resizeHandles val="exact"/>
        </dgm:presLayoutVars>
      </dgm:prSet>
      <dgm:spPr/>
    </dgm:pt>
    <dgm:pt modelId="{C77EEEA2-03B5-4068-8D8C-1D3076533B8D}" type="pres">
      <dgm:prSet presAssocID="{2003B08C-F914-4A36-A7F5-BEB1C21A9708}" presName="node" presStyleLbl="node1" presStyleIdx="0" presStyleCnt="7" custScaleX="16772" custScaleY="113113">
        <dgm:presLayoutVars>
          <dgm:bulletEnabled val="1"/>
        </dgm:presLayoutVars>
      </dgm:prSet>
      <dgm:spPr/>
    </dgm:pt>
    <dgm:pt modelId="{1EECC087-8DD1-4707-AE94-459E70453273}" type="pres">
      <dgm:prSet presAssocID="{0CE00523-6B17-4C79-8EF3-B189E7DD80DA}" presName="sibTrans" presStyleLbl="sibTrans2D1" presStyleIdx="0" presStyleCnt="6"/>
      <dgm:spPr/>
    </dgm:pt>
    <dgm:pt modelId="{734DB5EF-7AB3-446A-B1D7-3597E6E7F2D4}" type="pres">
      <dgm:prSet presAssocID="{0CE00523-6B17-4C79-8EF3-B189E7DD80DA}" presName="connectorText" presStyleLbl="sibTrans2D1" presStyleIdx="0" presStyleCnt="6"/>
      <dgm:spPr/>
    </dgm:pt>
    <dgm:pt modelId="{C61D1FEE-C132-48AB-A436-C762D2A2D2CC}" type="pres">
      <dgm:prSet presAssocID="{B205E44B-296F-4694-92CA-65DBFB400EAA}" presName="node" presStyleLbl="node1" presStyleIdx="1" presStyleCnt="7" custScaleX="16772" custScaleY="113113">
        <dgm:presLayoutVars>
          <dgm:bulletEnabled val="1"/>
        </dgm:presLayoutVars>
      </dgm:prSet>
      <dgm:spPr/>
    </dgm:pt>
    <dgm:pt modelId="{EE084D4E-0F8F-49B2-B1EB-A82A2E793383}" type="pres">
      <dgm:prSet presAssocID="{BA98C823-743C-4F1B-88B0-7566257279B0}" presName="sibTrans" presStyleLbl="sibTrans2D1" presStyleIdx="1" presStyleCnt="6"/>
      <dgm:spPr/>
    </dgm:pt>
    <dgm:pt modelId="{395834EF-B344-46E7-AA16-F1135F61446A}" type="pres">
      <dgm:prSet presAssocID="{BA98C823-743C-4F1B-88B0-7566257279B0}" presName="connectorText" presStyleLbl="sibTrans2D1" presStyleIdx="1" presStyleCnt="6"/>
      <dgm:spPr/>
    </dgm:pt>
    <dgm:pt modelId="{37837DA9-2E90-4C29-B8BD-41F165B592A1}" type="pres">
      <dgm:prSet presAssocID="{D043FAEC-6C49-4F47-B522-07E2B5FBE90F}" presName="node" presStyleLbl="node1" presStyleIdx="2" presStyleCnt="7" custScaleX="16772" custScaleY="113113">
        <dgm:presLayoutVars>
          <dgm:bulletEnabled val="1"/>
        </dgm:presLayoutVars>
      </dgm:prSet>
      <dgm:spPr/>
    </dgm:pt>
    <dgm:pt modelId="{F7B4BAED-2A7E-4404-8081-7E444051461E}" type="pres">
      <dgm:prSet presAssocID="{CE4ADC29-CBBB-4777-9827-99BCECCD8E60}" presName="sibTrans" presStyleLbl="sibTrans2D1" presStyleIdx="2" presStyleCnt="6"/>
      <dgm:spPr/>
    </dgm:pt>
    <dgm:pt modelId="{AB43F54D-5FAC-4FFF-A6D2-85995B8539EB}" type="pres">
      <dgm:prSet presAssocID="{CE4ADC29-CBBB-4777-9827-99BCECCD8E60}" presName="connectorText" presStyleLbl="sibTrans2D1" presStyleIdx="2" presStyleCnt="6"/>
      <dgm:spPr/>
    </dgm:pt>
    <dgm:pt modelId="{3D272994-76FF-4DAD-94C4-EDAE1ECF9450}" type="pres">
      <dgm:prSet presAssocID="{88835B92-EC2E-4739-8BD5-9AB15BAAE874}" presName="node" presStyleLbl="node1" presStyleIdx="3" presStyleCnt="7" custScaleX="16772" custScaleY="113113">
        <dgm:presLayoutVars>
          <dgm:bulletEnabled val="1"/>
        </dgm:presLayoutVars>
      </dgm:prSet>
      <dgm:spPr/>
    </dgm:pt>
    <dgm:pt modelId="{F96766A2-9248-4EAF-A66C-46EF16BA8DD7}" type="pres">
      <dgm:prSet presAssocID="{DEED87BB-181E-4FA5-B9A0-AEBDECC3D5FD}" presName="sibTrans" presStyleLbl="sibTrans2D1" presStyleIdx="3" presStyleCnt="6"/>
      <dgm:spPr/>
    </dgm:pt>
    <dgm:pt modelId="{6CC7E215-5B4B-46B9-9BFD-7A9DE9999D85}" type="pres">
      <dgm:prSet presAssocID="{DEED87BB-181E-4FA5-B9A0-AEBDECC3D5FD}" presName="connectorText" presStyleLbl="sibTrans2D1" presStyleIdx="3" presStyleCnt="6"/>
      <dgm:spPr/>
    </dgm:pt>
    <dgm:pt modelId="{22B09891-5E39-4772-BA07-F993DEFE9320}" type="pres">
      <dgm:prSet presAssocID="{9CD4FE87-C42A-4445-B69C-DC26E7A03037}" presName="node" presStyleLbl="node1" presStyleIdx="4" presStyleCnt="7" custScaleX="16772" custScaleY="113113">
        <dgm:presLayoutVars>
          <dgm:bulletEnabled val="1"/>
        </dgm:presLayoutVars>
      </dgm:prSet>
      <dgm:spPr/>
    </dgm:pt>
    <dgm:pt modelId="{881CA32B-533B-4A64-96D6-47BC0B91A5DD}" type="pres">
      <dgm:prSet presAssocID="{32C8EA60-C678-4AE7-AA88-BFFE841DEBEE}" presName="sibTrans" presStyleLbl="sibTrans2D1" presStyleIdx="4" presStyleCnt="6"/>
      <dgm:spPr/>
    </dgm:pt>
    <dgm:pt modelId="{2FA31A14-230C-4685-9BB1-92FB62CD5957}" type="pres">
      <dgm:prSet presAssocID="{32C8EA60-C678-4AE7-AA88-BFFE841DEBEE}" presName="connectorText" presStyleLbl="sibTrans2D1" presStyleIdx="4" presStyleCnt="6"/>
      <dgm:spPr/>
    </dgm:pt>
    <dgm:pt modelId="{13D4D2D3-8BF5-4C25-936A-DFA77B2E1891}" type="pres">
      <dgm:prSet presAssocID="{2953A17B-A59B-4F5C-AC6D-1233C7AC974D}" presName="node" presStyleLbl="node1" presStyleIdx="5" presStyleCnt="7" custScaleX="16772" custScaleY="113113">
        <dgm:presLayoutVars>
          <dgm:bulletEnabled val="1"/>
        </dgm:presLayoutVars>
      </dgm:prSet>
      <dgm:spPr/>
    </dgm:pt>
    <dgm:pt modelId="{59093BAB-FD6E-4E71-8D0C-2051D4747142}" type="pres">
      <dgm:prSet presAssocID="{8CAEC99C-7406-461A-83CA-2AE63369029B}" presName="sibTrans" presStyleLbl="sibTrans2D1" presStyleIdx="5" presStyleCnt="6"/>
      <dgm:spPr/>
    </dgm:pt>
    <dgm:pt modelId="{9962F0CA-718C-4774-B207-9940865C3E23}" type="pres">
      <dgm:prSet presAssocID="{8CAEC99C-7406-461A-83CA-2AE63369029B}" presName="connectorText" presStyleLbl="sibTrans2D1" presStyleIdx="5" presStyleCnt="6"/>
      <dgm:spPr/>
    </dgm:pt>
    <dgm:pt modelId="{8D4CF690-7241-4410-BA46-774140989359}" type="pres">
      <dgm:prSet presAssocID="{2B801F12-C5EF-4DED-B859-76BA219A48B8}" presName="node" presStyleLbl="node1" presStyleIdx="6" presStyleCnt="7" custScaleX="16772" custScaleY="113113">
        <dgm:presLayoutVars>
          <dgm:bulletEnabled val="1"/>
        </dgm:presLayoutVars>
      </dgm:prSet>
      <dgm:spPr/>
    </dgm:pt>
  </dgm:ptLst>
  <dgm:cxnLst>
    <dgm:cxn modelId="{8EE84E09-723D-45C8-8834-A8E9A6DA6C66}" srcId="{303B9FE4-8D7B-418B-AAD1-A5FCA65DEF38}" destId="{2953A17B-A59B-4F5C-AC6D-1233C7AC974D}" srcOrd="5" destOrd="0" parTransId="{6AE9BA96-8DD8-40DB-B0CE-DA3ABEF8F322}" sibTransId="{8CAEC99C-7406-461A-83CA-2AE63369029B}"/>
    <dgm:cxn modelId="{ABAAA709-1542-4AEB-ADAE-F6F29BD85BFD}" type="presOf" srcId="{8CAEC99C-7406-461A-83CA-2AE63369029B}" destId="{59093BAB-FD6E-4E71-8D0C-2051D4747142}" srcOrd="0" destOrd="0" presId="urn:microsoft.com/office/officeart/2005/8/layout/process1"/>
    <dgm:cxn modelId="{F6D2B222-2373-4183-A6D0-2DC745E2D2CD}" type="presOf" srcId="{2B801F12-C5EF-4DED-B859-76BA219A48B8}" destId="{8D4CF690-7241-4410-BA46-774140989359}" srcOrd="0" destOrd="0" presId="urn:microsoft.com/office/officeart/2005/8/layout/process1"/>
    <dgm:cxn modelId="{EC916F23-F93B-4E96-9F8F-34E070AD4D81}" type="presOf" srcId="{BA98C823-743C-4F1B-88B0-7566257279B0}" destId="{EE084D4E-0F8F-49B2-B1EB-A82A2E793383}" srcOrd="0" destOrd="0" presId="urn:microsoft.com/office/officeart/2005/8/layout/process1"/>
    <dgm:cxn modelId="{B71EEC2A-6824-4CBD-AF36-23E82E9C8A97}" srcId="{303B9FE4-8D7B-418B-AAD1-A5FCA65DEF38}" destId="{2B801F12-C5EF-4DED-B859-76BA219A48B8}" srcOrd="6" destOrd="0" parTransId="{4A210C1D-ABAE-43E7-87BD-E258DBAF8C2B}" sibTransId="{47E17227-3178-4A26-BAF4-39D792EA23A9}"/>
    <dgm:cxn modelId="{7E8B782D-B14D-4988-8AF4-951CD460F3AE}" type="presOf" srcId="{CE4ADC29-CBBB-4777-9827-99BCECCD8E60}" destId="{F7B4BAED-2A7E-4404-8081-7E444051461E}" srcOrd="0" destOrd="0" presId="urn:microsoft.com/office/officeart/2005/8/layout/process1"/>
    <dgm:cxn modelId="{E366B72D-5D08-4248-881A-D346DAC87AFB}" srcId="{303B9FE4-8D7B-418B-AAD1-A5FCA65DEF38}" destId="{9CD4FE87-C42A-4445-B69C-DC26E7A03037}" srcOrd="4" destOrd="0" parTransId="{69988EA6-F657-488F-B291-9D983367948E}" sibTransId="{32C8EA60-C678-4AE7-AA88-BFFE841DEBEE}"/>
    <dgm:cxn modelId="{385D9537-8238-4E7A-8222-A3EBE666F150}" type="presOf" srcId="{9CD4FE87-C42A-4445-B69C-DC26E7A03037}" destId="{22B09891-5E39-4772-BA07-F993DEFE9320}" srcOrd="0" destOrd="0" presId="urn:microsoft.com/office/officeart/2005/8/layout/process1"/>
    <dgm:cxn modelId="{2E6D073A-2B76-4E4D-ACB5-35E487DAE60F}" type="presOf" srcId="{B205E44B-296F-4694-92CA-65DBFB400EAA}" destId="{C61D1FEE-C132-48AB-A436-C762D2A2D2CC}" srcOrd="0" destOrd="0" presId="urn:microsoft.com/office/officeart/2005/8/layout/process1"/>
    <dgm:cxn modelId="{D9058E41-D0D2-4502-B385-B443AA89533B}" type="presOf" srcId="{0CE00523-6B17-4C79-8EF3-B189E7DD80DA}" destId="{734DB5EF-7AB3-446A-B1D7-3597E6E7F2D4}" srcOrd="1" destOrd="0" presId="urn:microsoft.com/office/officeart/2005/8/layout/process1"/>
    <dgm:cxn modelId="{21E2CE47-728D-4599-A5C6-BC4BB3E33DE2}" type="presOf" srcId="{0CE00523-6B17-4C79-8EF3-B189E7DD80DA}" destId="{1EECC087-8DD1-4707-AE94-459E70453273}" srcOrd="0" destOrd="0" presId="urn:microsoft.com/office/officeart/2005/8/layout/process1"/>
    <dgm:cxn modelId="{7189D947-87C0-4427-A72F-4CD5A9E1C6AD}" type="presOf" srcId="{32C8EA60-C678-4AE7-AA88-BFFE841DEBEE}" destId="{2FA31A14-230C-4685-9BB1-92FB62CD5957}" srcOrd="1" destOrd="0" presId="urn:microsoft.com/office/officeart/2005/8/layout/process1"/>
    <dgm:cxn modelId="{644D1970-BE0E-4CC9-ADDD-1399EA45DF36}" srcId="{303B9FE4-8D7B-418B-AAD1-A5FCA65DEF38}" destId="{B205E44B-296F-4694-92CA-65DBFB400EAA}" srcOrd="1" destOrd="0" parTransId="{B04DC0DA-FF0F-453B-A3E0-894177D7C5C7}" sibTransId="{BA98C823-743C-4F1B-88B0-7566257279B0}"/>
    <dgm:cxn modelId="{39745470-AA62-4E48-8489-86658EA95D4F}" srcId="{303B9FE4-8D7B-418B-AAD1-A5FCA65DEF38}" destId="{88835B92-EC2E-4739-8BD5-9AB15BAAE874}" srcOrd="3" destOrd="0" parTransId="{80BA01ED-F29C-4F63-9EA4-E4BC5E08DF81}" sibTransId="{DEED87BB-181E-4FA5-B9A0-AEBDECC3D5FD}"/>
    <dgm:cxn modelId="{89C97671-15B9-419E-A752-E680300B69CC}" type="presOf" srcId="{2003B08C-F914-4A36-A7F5-BEB1C21A9708}" destId="{C77EEEA2-03B5-4068-8D8C-1D3076533B8D}" srcOrd="0" destOrd="0" presId="urn:microsoft.com/office/officeart/2005/8/layout/process1"/>
    <dgm:cxn modelId="{BB03AD7A-FE92-406C-A9CD-9BA3B80CA258}" type="presOf" srcId="{D043FAEC-6C49-4F47-B522-07E2B5FBE90F}" destId="{37837DA9-2E90-4C29-B8BD-41F165B592A1}" srcOrd="0" destOrd="0" presId="urn:microsoft.com/office/officeart/2005/8/layout/process1"/>
    <dgm:cxn modelId="{FD0CB584-84B3-4354-B110-23C56DC24B29}" type="presOf" srcId="{BA98C823-743C-4F1B-88B0-7566257279B0}" destId="{395834EF-B344-46E7-AA16-F1135F61446A}" srcOrd="1" destOrd="0" presId="urn:microsoft.com/office/officeart/2005/8/layout/process1"/>
    <dgm:cxn modelId="{0B64E19A-C764-4A98-AD85-C9073C954D8C}" type="presOf" srcId="{88835B92-EC2E-4739-8BD5-9AB15BAAE874}" destId="{3D272994-76FF-4DAD-94C4-EDAE1ECF9450}" srcOrd="0" destOrd="0" presId="urn:microsoft.com/office/officeart/2005/8/layout/process1"/>
    <dgm:cxn modelId="{4DDF58A1-F13B-470E-9245-F15365CBE8FB}" type="presOf" srcId="{DEED87BB-181E-4FA5-B9A0-AEBDECC3D5FD}" destId="{6CC7E215-5B4B-46B9-9BFD-7A9DE9999D85}" srcOrd="1" destOrd="0" presId="urn:microsoft.com/office/officeart/2005/8/layout/process1"/>
    <dgm:cxn modelId="{63D7A2A3-37FA-4561-B151-9A72BFE49CC0}" type="presOf" srcId="{303B9FE4-8D7B-418B-AAD1-A5FCA65DEF38}" destId="{FF138537-BF67-4285-B467-EA17A927F311}" srcOrd="0" destOrd="0" presId="urn:microsoft.com/office/officeart/2005/8/layout/process1"/>
    <dgm:cxn modelId="{BC2645A7-2383-4201-ACB8-EFC00EAC114C}" type="presOf" srcId="{8CAEC99C-7406-461A-83CA-2AE63369029B}" destId="{9962F0CA-718C-4774-B207-9940865C3E23}" srcOrd="1" destOrd="0" presId="urn:microsoft.com/office/officeart/2005/8/layout/process1"/>
    <dgm:cxn modelId="{1FBF3DAC-A76E-44B6-B12A-51408FF96A0E}" type="presOf" srcId="{2953A17B-A59B-4F5C-AC6D-1233C7AC974D}" destId="{13D4D2D3-8BF5-4C25-936A-DFA77B2E1891}" srcOrd="0" destOrd="0" presId="urn:microsoft.com/office/officeart/2005/8/layout/process1"/>
    <dgm:cxn modelId="{B94B31AF-83F2-40B3-BF44-0082CCC75010}" srcId="{303B9FE4-8D7B-418B-AAD1-A5FCA65DEF38}" destId="{D043FAEC-6C49-4F47-B522-07E2B5FBE90F}" srcOrd="2" destOrd="0" parTransId="{FE04AD5A-407A-4E80-A1B7-1191FBEF655C}" sibTransId="{CE4ADC29-CBBB-4777-9827-99BCECCD8E60}"/>
    <dgm:cxn modelId="{384ABAE0-2B58-4B08-B5FB-E578FD218D7A}" type="presOf" srcId="{32C8EA60-C678-4AE7-AA88-BFFE841DEBEE}" destId="{881CA32B-533B-4A64-96D6-47BC0B91A5DD}" srcOrd="0" destOrd="0" presId="urn:microsoft.com/office/officeart/2005/8/layout/process1"/>
    <dgm:cxn modelId="{933951EA-5BE1-403D-8D97-E4845DE21E92}" type="presOf" srcId="{DEED87BB-181E-4FA5-B9A0-AEBDECC3D5FD}" destId="{F96766A2-9248-4EAF-A66C-46EF16BA8DD7}" srcOrd="0" destOrd="0" presId="urn:microsoft.com/office/officeart/2005/8/layout/process1"/>
    <dgm:cxn modelId="{5F0934F0-9CA4-4B72-B930-2D219C8ED005}" type="presOf" srcId="{CE4ADC29-CBBB-4777-9827-99BCECCD8E60}" destId="{AB43F54D-5FAC-4FFF-A6D2-85995B8539EB}" srcOrd="1" destOrd="0" presId="urn:microsoft.com/office/officeart/2005/8/layout/process1"/>
    <dgm:cxn modelId="{FAD142F4-12F9-4DDE-A8FE-79ACF64BB8E8}" srcId="{303B9FE4-8D7B-418B-AAD1-A5FCA65DEF38}" destId="{2003B08C-F914-4A36-A7F5-BEB1C21A9708}" srcOrd="0" destOrd="0" parTransId="{DCAB81BD-2CEF-424B-B323-BC1E1D05E892}" sibTransId="{0CE00523-6B17-4C79-8EF3-B189E7DD80DA}"/>
    <dgm:cxn modelId="{E5F9160A-DF58-4D1A-8D6B-9FC3106BF875}" type="presParOf" srcId="{FF138537-BF67-4285-B467-EA17A927F311}" destId="{C77EEEA2-03B5-4068-8D8C-1D3076533B8D}" srcOrd="0" destOrd="0" presId="urn:microsoft.com/office/officeart/2005/8/layout/process1"/>
    <dgm:cxn modelId="{4F633A4F-032F-47B4-898D-0F376102EB45}" type="presParOf" srcId="{FF138537-BF67-4285-B467-EA17A927F311}" destId="{1EECC087-8DD1-4707-AE94-459E70453273}" srcOrd="1" destOrd="0" presId="urn:microsoft.com/office/officeart/2005/8/layout/process1"/>
    <dgm:cxn modelId="{ABB43A18-3DE2-41E9-B0CE-28A0320F8D9B}" type="presParOf" srcId="{1EECC087-8DD1-4707-AE94-459E70453273}" destId="{734DB5EF-7AB3-446A-B1D7-3597E6E7F2D4}" srcOrd="0" destOrd="0" presId="urn:microsoft.com/office/officeart/2005/8/layout/process1"/>
    <dgm:cxn modelId="{C5488BB3-0DD1-4FE5-BD78-9F4CA8647404}" type="presParOf" srcId="{FF138537-BF67-4285-B467-EA17A927F311}" destId="{C61D1FEE-C132-48AB-A436-C762D2A2D2CC}" srcOrd="2" destOrd="0" presId="urn:microsoft.com/office/officeart/2005/8/layout/process1"/>
    <dgm:cxn modelId="{EB909A3D-D09C-4E90-88AA-184F4B0589FD}" type="presParOf" srcId="{FF138537-BF67-4285-B467-EA17A927F311}" destId="{EE084D4E-0F8F-49B2-B1EB-A82A2E793383}" srcOrd="3" destOrd="0" presId="urn:microsoft.com/office/officeart/2005/8/layout/process1"/>
    <dgm:cxn modelId="{A165E3E2-E69B-4AC3-AC4F-B9248BBC5D68}" type="presParOf" srcId="{EE084D4E-0F8F-49B2-B1EB-A82A2E793383}" destId="{395834EF-B344-46E7-AA16-F1135F61446A}" srcOrd="0" destOrd="0" presId="urn:microsoft.com/office/officeart/2005/8/layout/process1"/>
    <dgm:cxn modelId="{1E542475-C2EC-45FF-B44B-1414DB7CD940}" type="presParOf" srcId="{FF138537-BF67-4285-B467-EA17A927F311}" destId="{37837DA9-2E90-4C29-B8BD-41F165B592A1}" srcOrd="4" destOrd="0" presId="urn:microsoft.com/office/officeart/2005/8/layout/process1"/>
    <dgm:cxn modelId="{55980295-4236-4491-80A0-40F9F1F27C13}" type="presParOf" srcId="{FF138537-BF67-4285-B467-EA17A927F311}" destId="{F7B4BAED-2A7E-4404-8081-7E444051461E}" srcOrd="5" destOrd="0" presId="urn:microsoft.com/office/officeart/2005/8/layout/process1"/>
    <dgm:cxn modelId="{B3D0618D-9590-4CED-B2FE-A62E825BBE6D}" type="presParOf" srcId="{F7B4BAED-2A7E-4404-8081-7E444051461E}" destId="{AB43F54D-5FAC-4FFF-A6D2-85995B8539EB}" srcOrd="0" destOrd="0" presId="urn:microsoft.com/office/officeart/2005/8/layout/process1"/>
    <dgm:cxn modelId="{643DF33F-38F5-481B-8B31-1CC484CED2E3}" type="presParOf" srcId="{FF138537-BF67-4285-B467-EA17A927F311}" destId="{3D272994-76FF-4DAD-94C4-EDAE1ECF9450}" srcOrd="6" destOrd="0" presId="urn:microsoft.com/office/officeart/2005/8/layout/process1"/>
    <dgm:cxn modelId="{82B749B3-BBBF-45EF-B308-8C2965475347}" type="presParOf" srcId="{FF138537-BF67-4285-B467-EA17A927F311}" destId="{F96766A2-9248-4EAF-A66C-46EF16BA8DD7}" srcOrd="7" destOrd="0" presId="urn:microsoft.com/office/officeart/2005/8/layout/process1"/>
    <dgm:cxn modelId="{8B9D6245-006A-4FC1-BD25-E47C5EDFA4E0}" type="presParOf" srcId="{F96766A2-9248-4EAF-A66C-46EF16BA8DD7}" destId="{6CC7E215-5B4B-46B9-9BFD-7A9DE9999D85}" srcOrd="0" destOrd="0" presId="urn:microsoft.com/office/officeart/2005/8/layout/process1"/>
    <dgm:cxn modelId="{1593B90A-BB7F-4CB2-94FD-A1A042B114B7}" type="presParOf" srcId="{FF138537-BF67-4285-B467-EA17A927F311}" destId="{22B09891-5E39-4772-BA07-F993DEFE9320}" srcOrd="8" destOrd="0" presId="urn:microsoft.com/office/officeart/2005/8/layout/process1"/>
    <dgm:cxn modelId="{61F83812-0B60-459F-8A63-C5C95F2D91E8}" type="presParOf" srcId="{FF138537-BF67-4285-B467-EA17A927F311}" destId="{881CA32B-533B-4A64-96D6-47BC0B91A5DD}" srcOrd="9" destOrd="0" presId="urn:microsoft.com/office/officeart/2005/8/layout/process1"/>
    <dgm:cxn modelId="{A6B14A61-5004-4873-A85F-DF550C9967E5}" type="presParOf" srcId="{881CA32B-533B-4A64-96D6-47BC0B91A5DD}" destId="{2FA31A14-230C-4685-9BB1-92FB62CD5957}" srcOrd="0" destOrd="0" presId="urn:microsoft.com/office/officeart/2005/8/layout/process1"/>
    <dgm:cxn modelId="{4FE0AF42-623D-4CDC-9D16-26EADA78135A}" type="presParOf" srcId="{FF138537-BF67-4285-B467-EA17A927F311}" destId="{13D4D2D3-8BF5-4C25-936A-DFA77B2E1891}" srcOrd="10" destOrd="0" presId="urn:microsoft.com/office/officeart/2005/8/layout/process1"/>
    <dgm:cxn modelId="{D9B2EA2D-2081-473F-B087-CC3EDA712F88}" type="presParOf" srcId="{FF138537-BF67-4285-B467-EA17A927F311}" destId="{59093BAB-FD6E-4E71-8D0C-2051D4747142}" srcOrd="11" destOrd="0" presId="urn:microsoft.com/office/officeart/2005/8/layout/process1"/>
    <dgm:cxn modelId="{219C1CB0-2EF4-42AF-86C7-5A257092BDE7}" type="presParOf" srcId="{59093BAB-FD6E-4E71-8D0C-2051D4747142}" destId="{9962F0CA-718C-4774-B207-9940865C3E23}" srcOrd="0" destOrd="0" presId="urn:microsoft.com/office/officeart/2005/8/layout/process1"/>
    <dgm:cxn modelId="{B7D8F010-F7DA-4BDF-ABDA-94F99B9405E7}" type="presParOf" srcId="{FF138537-BF67-4285-B467-EA17A927F311}" destId="{8D4CF690-7241-4410-BA46-774140989359}" srcOrd="1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EEEA2-03B5-4068-8D8C-1D3076533B8D}">
      <dsp:nvSpPr>
        <dsp:cNvPr id="0" name=""/>
        <dsp:cNvSpPr/>
      </dsp:nvSpPr>
      <dsp:spPr>
        <a:xfrm>
          <a:off x="121" y="677052"/>
          <a:ext cx="309896" cy="1312775"/>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eaVert"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kumimoji="1" lang="ja-JP" altLang="en-US" sz="900" b="0" kern="1200" dirty="0">
              <a:latin typeface="ＤＨＰ特太ゴシック体" panose="020B0500000000000000" pitchFamily="50" charset="-128"/>
              <a:ea typeface="ＤＨＰ特太ゴシック体" panose="020B0500000000000000" pitchFamily="50" charset="-128"/>
            </a:rPr>
            <a:t>①ジオパークセンター</a:t>
          </a:r>
        </a:p>
      </dsp:txBody>
      <dsp:txXfrm>
        <a:off x="9198" y="686129"/>
        <a:ext cx="291742" cy="1294621"/>
      </dsp:txXfrm>
    </dsp:sp>
    <dsp:sp modelId="{1EECC087-8DD1-4707-AE94-459E70453273}">
      <dsp:nvSpPr>
        <dsp:cNvPr id="0" name=""/>
        <dsp:cNvSpPr/>
      </dsp:nvSpPr>
      <dsp:spPr>
        <a:xfrm>
          <a:off x="494787" y="1104325"/>
          <a:ext cx="391712" cy="45822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b="0" kern="1200">
            <a:latin typeface="ＤＨＰ特太ゴシック体" panose="020B0500000000000000" pitchFamily="50" charset="-128"/>
            <a:ea typeface="ＤＨＰ特太ゴシック体" panose="020B0500000000000000" pitchFamily="50" charset="-128"/>
          </a:endParaRPr>
        </a:p>
      </dsp:txBody>
      <dsp:txXfrm>
        <a:off x="494787" y="1195971"/>
        <a:ext cx="274198" cy="274937"/>
      </dsp:txXfrm>
    </dsp:sp>
    <dsp:sp modelId="{C61D1FEE-C132-48AB-A436-C762D2A2D2CC}">
      <dsp:nvSpPr>
        <dsp:cNvPr id="0" name=""/>
        <dsp:cNvSpPr/>
      </dsp:nvSpPr>
      <dsp:spPr>
        <a:xfrm>
          <a:off x="1049097" y="677052"/>
          <a:ext cx="309896" cy="1312775"/>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eaVert"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0" kern="1200" dirty="0">
              <a:latin typeface="ＤＨＰ特太ゴシック体" panose="020B0500000000000000" pitchFamily="50" charset="-128"/>
              <a:ea typeface="ＤＨＰ特太ゴシック体" panose="020B0500000000000000" pitchFamily="50" charset="-128"/>
            </a:rPr>
            <a:t>②橋杭岩</a:t>
          </a:r>
        </a:p>
      </dsp:txBody>
      <dsp:txXfrm>
        <a:off x="1058174" y="686129"/>
        <a:ext cx="291742" cy="1294621"/>
      </dsp:txXfrm>
    </dsp:sp>
    <dsp:sp modelId="{EE084D4E-0F8F-49B2-B1EB-A82A2E793383}">
      <dsp:nvSpPr>
        <dsp:cNvPr id="0" name=""/>
        <dsp:cNvSpPr/>
      </dsp:nvSpPr>
      <dsp:spPr>
        <a:xfrm>
          <a:off x="1543764" y="1104325"/>
          <a:ext cx="391712" cy="45822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b="0" kern="1200">
            <a:latin typeface="ＤＨＰ特太ゴシック体" panose="020B0500000000000000" pitchFamily="50" charset="-128"/>
            <a:ea typeface="ＤＨＰ特太ゴシック体" panose="020B0500000000000000" pitchFamily="50" charset="-128"/>
          </a:endParaRPr>
        </a:p>
      </dsp:txBody>
      <dsp:txXfrm>
        <a:off x="1543764" y="1195971"/>
        <a:ext cx="274198" cy="274937"/>
      </dsp:txXfrm>
    </dsp:sp>
    <dsp:sp modelId="{37837DA9-2E90-4C29-B8BD-41F165B592A1}">
      <dsp:nvSpPr>
        <dsp:cNvPr id="0" name=""/>
        <dsp:cNvSpPr/>
      </dsp:nvSpPr>
      <dsp:spPr>
        <a:xfrm>
          <a:off x="2098074" y="677052"/>
          <a:ext cx="309896" cy="1312775"/>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eaVert"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0" kern="1200" dirty="0">
              <a:latin typeface="ＤＨＰ特太ゴシック体" panose="020B0500000000000000" pitchFamily="50" charset="-128"/>
              <a:ea typeface="ＤＨＰ特太ゴシック体" panose="020B0500000000000000" pitchFamily="50" charset="-128"/>
            </a:rPr>
            <a:t>③九龍島と鯛島</a:t>
          </a:r>
        </a:p>
      </dsp:txBody>
      <dsp:txXfrm>
        <a:off x="2107151" y="686129"/>
        <a:ext cx="291742" cy="1294621"/>
      </dsp:txXfrm>
    </dsp:sp>
    <dsp:sp modelId="{F7B4BAED-2A7E-4404-8081-7E444051461E}">
      <dsp:nvSpPr>
        <dsp:cNvPr id="0" name=""/>
        <dsp:cNvSpPr/>
      </dsp:nvSpPr>
      <dsp:spPr>
        <a:xfrm>
          <a:off x="2592741" y="1104325"/>
          <a:ext cx="391712" cy="45822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b="0" kern="1200">
            <a:latin typeface="ＤＨＰ特太ゴシック体" panose="020B0500000000000000" pitchFamily="50" charset="-128"/>
            <a:ea typeface="ＤＨＰ特太ゴシック体" panose="020B0500000000000000" pitchFamily="50" charset="-128"/>
          </a:endParaRPr>
        </a:p>
      </dsp:txBody>
      <dsp:txXfrm>
        <a:off x="2592741" y="1195971"/>
        <a:ext cx="274198" cy="274937"/>
      </dsp:txXfrm>
    </dsp:sp>
    <dsp:sp modelId="{3D272994-76FF-4DAD-94C4-EDAE1ECF9450}">
      <dsp:nvSpPr>
        <dsp:cNvPr id="0" name=""/>
        <dsp:cNvSpPr/>
      </dsp:nvSpPr>
      <dsp:spPr>
        <a:xfrm>
          <a:off x="3147051" y="677052"/>
          <a:ext cx="309896" cy="1312775"/>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eaVert"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0" kern="1200" dirty="0">
              <a:latin typeface="ＤＨＰ特太ゴシック体" panose="020B0500000000000000" pitchFamily="50" charset="-128"/>
              <a:ea typeface="ＤＨＰ特太ゴシック体" panose="020B0500000000000000" pitchFamily="50" charset="-128"/>
            </a:rPr>
            <a:t>④高池の虫喰岩</a:t>
          </a:r>
        </a:p>
      </dsp:txBody>
      <dsp:txXfrm>
        <a:off x="3156128" y="686129"/>
        <a:ext cx="291742" cy="1294621"/>
      </dsp:txXfrm>
    </dsp:sp>
    <dsp:sp modelId="{F96766A2-9248-4EAF-A66C-46EF16BA8DD7}">
      <dsp:nvSpPr>
        <dsp:cNvPr id="0" name=""/>
        <dsp:cNvSpPr/>
      </dsp:nvSpPr>
      <dsp:spPr>
        <a:xfrm>
          <a:off x="3641718" y="1104325"/>
          <a:ext cx="391712" cy="45822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b="0" kern="1200">
            <a:latin typeface="ＤＨＰ特太ゴシック体" panose="020B0500000000000000" pitchFamily="50" charset="-128"/>
            <a:ea typeface="ＤＨＰ特太ゴシック体" panose="020B0500000000000000" pitchFamily="50" charset="-128"/>
          </a:endParaRPr>
        </a:p>
      </dsp:txBody>
      <dsp:txXfrm>
        <a:off x="3641718" y="1195971"/>
        <a:ext cx="274198" cy="274937"/>
      </dsp:txXfrm>
    </dsp:sp>
    <dsp:sp modelId="{22B09891-5E39-4772-BA07-F993DEFE9320}">
      <dsp:nvSpPr>
        <dsp:cNvPr id="0" name=""/>
        <dsp:cNvSpPr/>
      </dsp:nvSpPr>
      <dsp:spPr>
        <a:xfrm>
          <a:off x="4196028" y="677052"/>
          <a:ext cx="309896" cy="1312775"/>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eaVert"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0" kern="1200" dirty="0">
              <a:latin typeface="ＤＨＰ特太ゴシック体" panose="020B0500000000000000" pitchFamily="50" charset="-128"/>
              <a:ea typeface="ＤＨＰ特太ゴシック体" panose="020B0500000000000000" pitchFamily="50" charset="-128"/>
            </a:rPr>
            <a:t>⑤牡丹岩</a:t>
          </a:r>
        </a:p>
      </dsp:txBody>
      <dsp:txXfrm>
        <a:off x="4205105" y="686129"/>
        <a:ext cx="291742" cy="1294621"/>
      </dsp:txXfrm>
    </dsp:sp>
    <dsp:sp modelId="{881CA32B-533B-4A64-96D6-47BC0B91A5DD}">
      <dsp:nvSpPr>
        <dsp:cNvPr id="0" name=""/>
        <dsp:cNvSpPr/>
      </dsp:nvSpPr>
      <dsp:spPr>
        <a:xfrm>
          <a:off x="4690695" y="1104325"/>
          <a:ext cx="391712" cy="45822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b="0" kern="1200">
            <a:latin typeface="ＤＨＰ特太ゴシック体" panose="020B0500000000000000" pitchFamily="50" charset="-128"/>
            <a:ea typeface="ＤＨＰ特太ゴシック体" panose="020B0500000000000000" pitchFamily="50" charset="-128"/>
          </a:endParaRPr>
        </a:p>
      </dsp:txBody>
      <dsp:txXfrm>
        <a:off x="4690695" y="1195971"/>
        <a:ext cx="274198" cy="274937"/>
      </dsp:txXfrm>
    </dsp:sp>
    <dsp:sp modelId="{13D4D2D3-8BF5-4C25-936A-DFA77B2E1891}">
      <dsp:nvSpPr>
        <dsp:cNvPr id="0" name=""/>
        <dsp:cNvSpPr/>
      </dsp:nvSpPr>
      <dsp:spPr>
        <a:xfrm>
          <a:off x="5245005" y="677052"/>
          <a:ext cx="309896" cy="1312775"/>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eaVert"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0" kern="1200" dirty="0">
              <a:latin typeface="ＤＨＰ特太ゴシック体" panose="020B0500000000000000" pitchFamily="50" charset="-128"/>
              <a:ea typeface="ＤＨＰ特太ゴシック体" panose="020B0500000000000000" pitchFamily="50" charset="-128"/>
            </a:rPr>
            <a:t>⑥古座川の潜水橋</a:t>
          </a:r>
        </a:p>
      </dsp:txBody>
      <dsp:txXfrm>
        <a:off x="5254082" y="686129"/>
        <a:ext cx="291742" cy="1294621"/>
      </dsp:txXfrm>
    </dsp:sp>
    <dsp:sp modelId="{59093BAB-FD6E-4E71-8D0C-2051D4747142}">
      <dsp:nvSpPr>
        <dsp:cNvPr id="0" name=""/>
        <dsp:cNvSpPr/>
      </dsp:nvSpPr>
      <dsp:spPr>
        <a:xfrm>
          <a:off x="5739672" y="1104325"/>
          <a:ext cx="391712" cy="458229"/>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kumimoji="1" lang="ja-JP" altLang="en-US" sz="900" b="0" kern="1200">
            <a:latin typeface="ＤＨＰ特太ゴシック体" panose="020B0500000000000000" pitchFamily="50" charset="-128"/>
            <a:ea typeface="ＤＨＰ特太ゴシック体" panose="020B0500000000000000" pitchFamily="50" charset="-128"/>
          </a:endParaRPr>
        </a:p>
      </dsp:txBody>
      <dsp:txXfrm>
        <a:off x="5739672" y="1195971"/>
        <a:ext cx="274198" cy="274937"/>
      </dsp:txXfrm>
    </dsp:sp>
    <dsp:sp modelId="{8D4CF690-7241-4410-BA46-774140989359}">
      <dsp:nvSpPr>
        <dsp:cNvPr id="0" name=""/>
        <dsp:cNvSpPr/>
      </dsp:nvSpPr>
      <dsp:spPr>
        <a:xfrm>
          <a:off x="6293982" y="677052"/>
          <a:ext cx="309896" cy="1312775"/>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eaVert"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1" lang="ja-JP" altLang="en-US" sz="1100" b="0" kern="1200" dirty="0">
              <a:latin typeface="ＤＨＰ特太ゴシック体" panose="020B0500000000000000" pitchFamily="50" charset="-128"/>
              <a:ea typeface="ＤＨＰ特太ゴシック体" panose="020B0500000000000000" pitchFamily="50" charset="-128"/>
            </a:rPr>
            <a:t>⑦古座川の一枚岩</a:t>
          </a:r>
        </a:p>
      </dsp:txBody>
      <dsp:txXfrm>
        <a:off x="6303059" y="686129"/>
        <a:ext cx="291742" cy="12946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19302" cy="494813"/>
          </a:xfrm>
          <a:prstGeom prst="rect">
            <a:avLst/>
          </a:prstGeom>
        </p:spPr>
        <p:txBody>
          <a:bodyPr vert="horz" lIns="90607" tIns="45305" rIns="90607" bIns="45305"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893" y="2"/>
            <a:ext cx="2919302" cy="494813"/>
          </a:xfrm>
          <a:prstGeom prst="rect">
            <a:avLst/>
          </a:prstGeom>
        </p:spPr>
        <p:txBody>
          <a:bodyPr vert="horz" lIns="90607" tIns="45305" rIns="90607" bIns="45305" rtlCol="0"/>
          <a:lstStyle>
            <a:lvl1pPr algn="r">
              <a:defRPr sz="1200"/>
            </a:lvl1pPr>
          </a:lstStyle>
          <a:p>
            <a:fld id="{DD954B18-03B9-4B88-AF27-4A34E3E52293}" type="datetimeFigureOut">
              <a:rPr kumimoji="1" lang="ja-JP" altLang="en-US" smtClean="0"/>
              <a:t>2026/10/7</a:t>
            </a:fld>
            <a:endParaRPr kumimoji="1" lang="ja-JP" altLang="en-US"/>
          </a:p>
        </p:txBody>
      </p:sp>
      <p:sp>
        <p:nvSpPr>
          <p:cNvPr id="4" name="フッター プレースホルダー 3"/>
          <p:cNvSpPr>
            <a:spLocks noGrp="1"/>
          </p:cNvSpPr>
          <p:nvPr>
            <p:ph type="ftr" sz="quarter" idx="2"/>
          </p:nvPr>
        </p:nvSpPr>
        <p:spPr>
          <a:xfrm>
            <a:off x="3" y="9371506"/>
            <a:ext cx="2919302" cy="494813"/>
          </a:xfrm>
          <a:prstGeom prst="rect">
            <a:avLst/>
          </a:prstGeom>
        </p:spPr>
        <p:txBody>
          <a:bodyPr vert="horz" lIns="90607" tIns="45305" rIns="90607" bIns="45305"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893" y="9371506"/>
            <a:ext cx="2919302" cy="494813"/>
          </a:xfrm>
          <a:prstGeom prst="rect">
            <a:avLst/>
          </a:prstGeom>
        </p:spPr>
        <p:txBody>
          <a:bodyPr vert="horz" lIns="90607" tIns="45305" rIns="90607" bIns="45305" rtlCol="0" anchor="b"/>
          <a:lstStyle>
            <a:lvl1pPr algn="r">
              <a:defRPr sz="1200"/>
            </a:lvl1pPr>
          </a:lstStyle>
          <a:p>
            <a:fld id="{E05B569D-17F8-40D5-9C94-A5F96026D0F3}" type="slidenum">
              <a:rPr kumimoji="1" lang="ja-JP" altLang="en-US" smtClean="0"/>
              <a:t>‹#›</a:t>
            </a:fld>
            <a:endParaRPr kumimoji="1" lang="ja-JP" altLang="en-US"/>
          </a:p>
        </p:txBody>
      </p:sp>
    </p:spTree>
    <p:extLst>
      <p:ext uri="{BB962C8B-B14F-4D97-AF65-F5344CB8AC3E}">
        <p14:creationId xmlns:p14="http://schemas.microsoft.com/office/powerpoint/2010/main" val="62277948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2"/>
            <a:ext cx="2919302" cy="494813"/>
          </a:xfrm>
          <a:prstGeom prst="rect">
            <a:avLst/>
          </a:prstGeom>
        </p:spPr>
        <p:txBody>
          <a:bodyPr vert="horz" lIns="90607" tIns="45305" rIns="90607" bIns="45305"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893" y="2"/>
            <a:ext cx="2919302" cy="494813"/>
          </a:xfrm>
          <a:prstGeom prst="rect">
            <a:avLst/>
          </a:prstGeom>
        </p:spPr>
        <p:txBody>
          <a:bodyPr vert="horz" lIns="90607" tIns="45305" rIns="90607" bIns="45305" rtlCol="0"/>
          <a:lstStyle>
            <a:lvl1pPr algn="r">
              <a:defRPr sz="1200"/>
            </a:lvl1pPr>
          </a:lstStyle>
          <a:p>
            <a:fld id="{A14C768E-51EA-4D5C-8897-229AE5413BAF}"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30575"/>
          </a:xfrm>
          <a:prstGeom prst="rect">
            <a:avLst/>
          </a:prstGeom>
          <a:noFill/>
          <a:ln w="12700">
            <a:solidFill>
              <a:prstClr val="black"/>
            </a:solidFill>
          </a:ln>
        </p:spPr>
        <p:txBody>
          <a:bodyPr vert="horz" lIns="90607" tIns="45305" rIns="90607" bIns="45305" rtlCol="0" anchor="ctr"/>
          <a:lstStyle/>
          <a:p>
            <a:endParaRPr lang="ja-JP" altLang="en-US"/>
          </a:p>
        </p:txBody>
      </p:sp>
      <p:sp>
        <p:nvSpPr>
          <p:cNvPr id="5" name="ノート プレースホルダー 4"/>
          <p:cNvSpPr>
            <a:spLocks noGrp="1"/>
          </p:cNvSpPr>
          <p:nvPr>
            <p:ph type="body" sz="quarter" idx="3"/>
          </p:nvPr>
        </p:nvSpPr>
        <p:spPr>
          <a:xfrm>
            <a:off x="674051" y="4748000"/>
            <a:ext cx="5387667" cy="3884437"/>
          </a:xfrm>
          <a:prstGeom prst="rect">
            <a:avLst/>
          </a:prstGeom>
        </p:spPr>
        <p:txBody>
          <a:bodyPr vert="horz" lIns="90607" tIns="45305" rIns="90607" bIns="4530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3" y="9371506"/>
            <a:ext cx="2919302" cy="494813"/>
          </a:xfrm>
          <a:prstGeom prst="rect">
            <a:avLst/>
          </a:prstGeom>
        </p:spPr>
        <p:txBody>
          <a:bodyPr vert="horz" lIns="90607" tIns="45305" rIns="90607" bIns="45305"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893" y="9371506"/>
            <a:ext cx="2919302" cy="494813"/>
          </a:xfrm>
          <a:prstGeom prst="rect">
            <a:avLst/>
          </a:prstGeom>
        </p:spPr>
        <p:txBody>
          <a:bodyPr vert="horz" lIns="90607" tIns="45305" rIns="90607" bIns="45305" rtlCol="0" anchor="b"/>
          <a:lstStyle>
            <a:lvl1pPr algn="r">
              <a:defRPr sz="1200"/>
            </a:lvl1pPr>
          </a:lstStyle>
          <a:p>
            <a:fld id="{1DF8880D-792A-4A71-AAA3-4CD04D910ED8}" type="slidenum">
              <a:rPr kumimoji="1" lang="ja-JP" altLang="en-US" smtClean="0"/>
              <a:t>‹#›</a:t>
            </a:fld>
            <a:endParaRPr kumimoji="1" lang="ja-JP" altLang="en-US"/>
          </a:p>
        </p:txBody>
      </p:sp>
    </p:spTree>
    <p:extLst>
      <p:ext uri="{BB962C8B-B14F-4D97-AF65-F5344CB8AC3E}">
        <p14:creationId xmlns:p14="http://schemas.microsoft.com/office/powerpoint/2010/main" val="52602247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924008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013797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734309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2BA2C0A-0B9C-4364-936A-FFC2DEB993C3}" type="slidenum">
              <a:rPr kumimoji="1" lang="ja-JP" altLang="en-US" smtClean="0"/>
              <a:t>69</a:t>
            </a:fld>
            <a:endParaRPr kumimoji="1" lang="ja-JP" altLang="en-US"/>
          </a:p>
        </p:txBody>
      </p:sp>
    </p:spTree>
    <p:extLst>
      <p:ext uri="{BB962C8B-B14F-4D97-AF65-F5344CB8AC3E}">
        <p14:creationId xmlns:p14="http://schemas.microsoft.com/office/powerpoint/2010/main" val="2223221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DA819DB-2EE7-4960-AC2E-7054ABAAF777}" type="datetime1">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77150" y="6558860"/>
            <a:ext cx="2228850" cy="365125"/>
          </a:xfrm>
        </p:spPr>
        <p:txBody>
          <a:bodyPr/>
          <a:lstStyle>
            <a:lvl1pPr>
              <a:defRPr lang="ja-JP" altLang="en-US" b="0" i="0" smtClean="0">
                <a:effectLst/>
              </a:defRPr>
            </a:lvl1pPr>
          </a:lstStyle>
          <a:p>
            <a:fld id="{8A571BCC-69F9-4B66-80EA-CD0746E93CB5}" type="slidenum">
              <a:rPr kumimoji="1" lang="ja-JP" altLang="en-US" smtClean="0"/>
              <a:pPr/>
              <a:t>‹#›</a:t>
            </a:fld>
            <a:endParaRPr kumimoji="1" lang="ja-JP" altLang="en-US" dirty="0"/>
          </a:p>
        </p:txBody>
      </p:sp>
    </p:spTree>
    <p:extLst>
      <p:ext uri="{BB962C8B-B14F-4D97-AF65-F5344CB8AC3E}">
        <p14:creationId xmlns:p14="http://schemas.microsoft.com/office/powerpoint/2010/main" val="1010434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B186193-1045-4B93-81E5-CD27A9BBFEEF}" type="datetime1">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843234" y="6599755"/>
            <a:ext cx="2062766" cy="333892"/>
          </a:xfrm>
        </p:spPr>
        <p:txBody>
          <a:bodyPr/>
          <a:lstStyle>
            <a:lvl1pPr>
              <a:defRPr sz="1050"/>
            </a:lvl1pPr>
          </a:lstStyle>
          <a:p>
            <a:fld id="{8A571BCC-69F9-4B66-80EA-CD0746E93CB5}" type="slidenum">
              <a:rPr kumimoji="1" lang="ja-JP" altLang="en-US" smtClean="0"/>
              <a:pPr/>
              <a:t>‹#›</a:t>
            </a:fld>
            <a:endParaRPr kumimoji="1" lang="ja-JP" altLang="en-US" dirty="0"/>
          </a:p>
        </p:txBody>
      </p:sp>
    </p:spTree>
    <p:extLst>
      <p:ext uri="{BB962C8B-B14F-4D97-AF65-F5344CB8AC3E}">
        <p14:creationId xmlns:p14="http://schemas.microsoft.com/office/powerpoint/2010/main" val="3015684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03BD0CC-042F-43AC-A03B-068103B96771}" type="datetime1">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77150" y="395691"/>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310751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8" name="日付プレースホルダー 7"/>
          <p:cNvSpPr>
            <a:spLocks noGrp="1"/>
          </p:cNvSpPr>
          <p:nvPr>
            <p:ph type="dt" sz="half" idx="10"/>
          </p:nvPr>
        </p:nvSpPr>
        <p:spPr/>
        <p:txBody>
          <a:bodyPr/>
          <a:lstStyle/>
          <a:p>
            <a:fld id="{D9EC1CE7-8963-42E8-BE25-65A703FBC7D7}" type="datetime1">
              <a:rPr kumimoji="1" lang="ja-JP" altLang="en-US" smtClean="0"/>
              <a:t>2026/10/7</a:t>
            </a:fld>
            <a:endParaRPr kumimoji="1" lang="ja-JP" altLang="en-US"/>
          </a:p>
        </p:txBody>
      </p:sp>
      <p:sp>
        <p:nvSpPr>
          <p:cNvPr id="9" name="フッター プレースホルダー 8"/>
          <p:cNvSpPr>
            <a:spLocks noGrp="1"/>
          </p:cNvSpPr>
          <p:nvPr>
            <p:ph type="ftr" sz="quarter" idx="11"/>
          </p:nvPr>
        </p:nvSpPr>
        <p:spPr/>
        <p:txBody>
          <a:bodyPr/>
          <a:lstStyle/>
          <a:p>
            <a:endParaRPr kumimoji="1" lang="ja-JP" altLang="en-US"/>
          </a:p>
        </p:txBody>
      </p:sp>
      <p:sp>
        <p:nvSpPr>
          <p:cNvPr id="10" name="スライド番号プレースホルダー 9"/>
          <p:cNvSpPr>
            <a:spLocks noGrp="1"/>
          </p:cNvSpPr>
          <p:nvPr>
            <p:ph type="sldNum" sz="quarter" idx="12"/>
          </p:nvPr>
        </p:nvSpPr>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2066866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8204052-9C55-4742-A7CE-420DA411F3EA}" type="datetime1">
              <a:rPr kumimoji="1" lang="ja-JP" altLang="en-US" smtClean="0"/>
              <a:t>2026/10/7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a:xfrm>
            <a:off x="7677150" y="6538914"/>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16494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CA10BB5-867B-40AC-9943-254532670ECF}" type="datetime1">
              <a:rPr kumimoji="1" lang="ja-JP" altLang="en-US" smtClean="0"/>
              <a:t>2026/10/7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a:xfrm>
            <a:off x="7677150" y="6551458"/>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3487880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A1214-40D8-47CE-9DD8-3E4B88863751}" type="datetime1">
              <a:rPr kumimoji="1" lang="ja-JP" altLang="en-US" smtClean="0"/>
              <a:t>2026/10/7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a:xfrm>
            <a:off x="7677150" y="6538914"/>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1479221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1D7030A-D6DD-43FF-B3C1-D8825969CD12}" type="datetime1">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a:xfrm>
            <a:off x="7677150" y="6538914"/>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1021642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43D48DB-D2A2-4700-B12D-8A70EB99D674}" type="datetime1">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a:xfrm>
            <a:off x="7677150" y="6571739"/>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33415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406BE06-FEB2-485B-91C0-C13E5F31CAC8}" type="datetime1">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77150" y="6487064"/>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2046426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E57B7F8-C0BF-43F8-B51E-FDC10D9FF9B2}" type="datetime1">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677150" y="6538579"/>
            <a:ext cx="2228850" cy="365125"/>
          </a:xfrm>
        </p:spPr>
        <p:txBody>
          <a:body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135025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2280BB-EA56-433C-AF90-DC1C65612346}" type="datetime1">
              <a:rPr kumimoji="1" lang="ja-JP" altLang="en-US" smtClean="0"/>
              <a:t>2026/10/7</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571BCC-69F9-4B66-80EA-CD0746E93CB5}" type="slidenum">
              <a:rPr kumimoji="1" lang="ja-JP" altLang="en-US" smtClean="0"/>
              <a:t>‹#›</a:t>
            </a:fld>
            <a:endParaRPr kumimoji="1" lang="ja-JP" altLang="en-US"/>
          </a:p>
        </p:txBody>
      </p:sp>
    </p:spTree>
    <p:extLst>
      <p:ext uri="{BB962C8B-B14F-4D97-AF65-F5344CB8AC3E}">
        <p14:creationId xmlns:p14="http://schemas.microsoft.com/office/powerpoint/2010/main" val="7372055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hyperlink" Target="mailto:info@hongu.j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jp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32.jpeg"/><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35.jp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8" Type="http://schemas.openxmlformats.org/officeDocument/2006/relationships/image" Target="../media/image49.jpg"/><Relationship Id="rId3" Type="http://schemas.openxmlformats.org/officeDocument/2006/relationships/image" Target="../media/image45.jpeg"/><Relationship Id="rId7" Type="http://schemas.openxmlformats.org/officeDocument/2006/relationships/image" Target="../media/image11.pn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image" Target="../media/image50.png"/></Relationships>
</file>

<file path=ppt/slides/_rels/slide19.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image" Target="../media/image59.jpeg"/><Relationship Id="rId3" Type="http://schemas.openxmlformats.org/officeDocument/2006/relationships/image" Target="../media/image10.jpeg"/><Relationship Id="rId7" Type="http://schemas.openxmlformats.org/officeDocument/2006/relationships/image" Target="../media/image53.jpeg"/><Relationship Id="rId12" Type="http://schemas.openxmlformats.org/officeDocument/2006/relationships/image" Target="../media/image5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2.emf"/><Relationship Id="rId11" Type="http://schemas.openxmlformats.org/officeDocument/2006/relationships/image" Target="../media/image57.jpeg"/><Relationship Id="rId5" Type="http://schemas.openxmlformats.org/officeDocument/2006/relationships/image" Target="../media/image51.jpeg"/><Relationship Id="rId10" Type="http://schemas.openxmlformats.org/officeDocument/2006/relationships/image" Target="../media/image56.jpeg"/><Relationship Id="rId4" Type="http://schemas.openxmlformats.org/officeDocument/2006/relationships/image" Target="../media/image11.png"/><Relationship Id="rId9" Type="http://schemas.openxmlformats.org/officeDocument/2006/relationships/image" Target="../media/image55.jpeg"/><Relationship Id="rId1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62.jpe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66.jpeg"/><Relationship Id="rId2" Type="http://schemas.openxmlformats.org/officeDocument/2006/relationships/image" Target="../media/image63.jpeg"/><Relationship Id="rId1" Type="http://schemas.openxmlformats.org/officeDocument/2006/relationships/slideLayout" Target="../slideLayouts/slideLayout1.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68.jpeg"/><Relationship Id="rId4" Type="http://schemas.openxmlformats.org/officeDocument/2006/relationships/image" Target="../media/image67.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70.jpeg"/><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xml"/><Relationship Id="rId6" Type="http://schemas.openxmlformats.org/officeDocument/2006/relationships/image" Target="../media/image73.jpeg"/><Relationship Id="rId5" Type="http://schemas.openxmlformats.org/officeDocument/2006/relationships/image" Target="../media/image11.png"/><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image" Target="../media/image8.jpeg"/><Relationship Id="rId7" Type="http://schemas.openxmlformats.org/officeDocument/2006/relationships/image" Target="../media/image78.jpe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png"/><Relationship Id="rId9" Type="http://schemas.openxmlformats.org/officeDocument/2006/relationships/image" Target="../media/image80.jpe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hyperlink" Target="mailto:susami-k@mb.aikis.or.jp"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84.jpeg"/><Relationship Id="rId4" Type="http://schemas.openxmlformats.org/officeDocument/2006/relationships/image" Target="../media/image83.jpeg"/></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5.png"/><Relationship Id="rId1" Type="http://schemas.openxmlformats.org/officeDocument/2006/relationships/slideLayout" Target="../slideLayouts/slideLayout1.xml"/><Relationship Id="rId5" Type="http://schemas.openxmlformats.org/officeDocument/2006/relationships/image" Target="../media/image87.jpeg"/><Relationship Id="rId4" Type="http://schemas.openxmlformats.org/officeDocument/2006/relationships/image" Target="../media/image86.jpeg"/></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hyperlink" Target="mailto:lnankikumano.gpgc@gmail.com" TargetMode="External"/><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91.jpeg"/><Relationship Id="rId4" Type="http://schemas.openxmlformats.org/officeDocument/2006/relationships/image" Target="../media/image90.jpeg"/></Relationships>
</file>

<file path=ppt/slides/_rels/slide31.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94.jpeg"/><Relationship Id="rId4" Type="http://schemas.openxmlformats.org/officeDocument/2006/relationships/diagramLayout" Target="../diagrams/layout1.xml"/><Relationship Id="rId9" Type="http://schemas.openxmlformats.org/officeDocument/2006/relationships/image" Target="../media/image93.jpeg"/></Relationships>
</file>

<file path=ppt/slides/_rels/slide32.xml.rels><?xml version="1.0" encoding="UTF-8" standalone="yes"?>
<Relationships xmlns="http://schemas.openxmlformats.org/package/2006/relationships"><Relationship Id="rId8" Type="http://schemas.openxmlformats.org/officeDocument/2006/relationships/image" Target="../media/image97.jpeg"/><Relationship Id="rId13" Type="http://schemas.openxmlformats.org/officeDocument/2006/relationships/image" Target="../media/image102.jpeg"/><Relationship Id="rId3" Type="http://schemas.openxmlformats.org/officeDocument/2006/relationships/image" Target="../media/image95.jpeg"/><Relationship Id="rId7" Type="http://schemas.openxmlformats.org/officeDocument/2006/relationships/image" Target="../media/image96.jpeg"/><Relationship Id="rId12" Type="http://schemas.openxmlformats.org/officeDocument/2006/relationships/image" Target="../media/image101.jpeg"/><Relationship Id="rId17" Type="http://schemas.openxmlformats.org/officeDocument/2006/relationships/image" Target="../media/image106.jpeg"/><Relationship Id="rId2" Type="http://schemas.openxmlformats.org/officeDocument/2006/relationships/notesSlide" Target="../notesSlides/notesSlide3.xml"/><Relationship Id="rId16" Type="http://schemas.openxmlformats.org/officeDocument/2006/relationships/image" Target="../media/image105.jpeg"/><Relationship Id="rId1" Type="http://schemas.openxmlformats.org/officeDocument/2006/relationships/slideLayout" Target="../slideLayouts/slideLayout1.xml"/><Relationship Id="rId6" Type="http://schemas.openxmlformats.org/officeDocument/2006/relationships/hyperlink" Target="https://www.wakayama-kanko.or.jp/activities/index.html" TargetMode="External"/><Relationship Id="rId11" Type="http://schemas.openxmlformats.org/officeDocument/2006/relationships/image" Target="../media/image100.jpeg"/><Relationship Id="rId5" Type="http://schemas.openxmlformats.org/officeDocument/2006/relationships/image" Target="../media/image11.png"/><Relationship Id="rId15" Type="http://schemas.openxmlformats.org/officeDocument/2006/relationships/image" Target="../media/image104.jpeg"/><Relationship Id="rId10" Type="http://schemas.openxmlformats.org/officeDocument/2006/relationships/image" Target="../media/image99.jpeg"/><Relationship Id="rId4" Type="http://schemas.openxmlformats.org/officeDocument/2006/relationships/image" Target="../media/image10.jpeg"/><Relationship Id="rId9" Type="http://schemas.openxmlformats.org/officeDocument/2006/relationships/image" Target="../media/image98.jpeg"/><Relationship Id="rId14" Type="http://schemas.openxmlformats.org/officeDocument/2006/relationships/image" Target="../media/image103.jpe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08.png"/><Relationship Id="rId4" Type="http://schemas.openxmlformats.org/officeDocument/2006/relationships/image" Target="../media/image107.jpe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10.jpg"/><Relationship Id="rId4" Type="http://schemas.openxmlformats.org/officeDocument/2006/relationships/image" Target="../media/image109.jpe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13.jpeg"/><Relationship Id="rId5" Type="http://schemas.openxmlformats.org/officeDocument/2006/relationships/image" Target="../media/image112.jpeg"/><Relationship Id="rId4" Type="http://schemas.openxmlformats.org/officeDocument/2006/relationships/image" Target="../media/image111.jpe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18.jpg"/><Relationship Id="rId5" Type="http://schemas.openxmlformats.org/officeDocument/2006/relationships/image" Target="../media/image117.jpg"/><Relationship Id="rId4" Type="http://schemas.openxmlformats.org/officeDocument/2006/relationships/hyperlink" Target="mailto:wassupwkym@gmail.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20.jpeg"/><Relationship Id="rId4" Type="http://schemas.openxmlformats.org/officeDocument/2006/relationships/image" Target="../media/image119.jpeg"/></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22.jpeg"/><Relationship Id="rId4" Type="http://schemas.openxmlformats.org/officeDocument/2006/relationships/image" Target="../media/image121.jpeg"/></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27.jpg"/><Relationship Id="rId4" Type="http://schemas.openxmlformats.org/officeDocument/2006/relationships/image" Target="../media/image126.jpeg"/></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8.jpeg"/></Relationships>
</file>

<file path=ppt/slides/_rels/slide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30.jpeg"/><Relationship Id="rId4" Type="http://schemas.openxmlformats.org/officeDocument/2006/relationships/image" Target="../media/image129.jpe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33.jpeg"/><Relationship Id="rId5" Type="http://schemas.openxmlformats.org/officeDocument/2006/relationships/image" Target="../media/image132.jpeg"/><Relationship Id="rId4" Type="http://schemas.openxmlformats.org/officeDocument/2006/relationships/image" Target="../media/image131.jpeg"/></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35.jpg"/><Relationship Id="rId4" Type="http://schemas.openxmlformats.org/officeDocument/2006/relationships/image" Target="../media/image134.jpeg"/></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36.jpg"/></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38.jpeg"/><Relationship Id="rId4" Type="http://schemas.openxmlformats.org/officeDocument/2006/relationships/image" Target="../media/image137.jpe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40.jpeg"/><Relationship Id="rId4" Type="http://schemas.openxmlformats.org/officeDocument/2006/relationships/image" Target="../media/image139.jpeg"/></Relationships>
</file>

<file path=ppt/slides/_rels/slide4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41.jpeg"/></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42.jpeg"/></Relationships>
</file>

<file path=ppt/slides/_rels/slide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44.jpeg"/><Relationship Id="rId4" Type="http://schemas.openxmlformats.org/officeDocument/2006/relationships/image" Target="../media/image143.jpeg"/></Relationships>
</file>

<file path=ppt/slides/_rels/slide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46.jpeg"/><Relationship Id="rId4" Type="http://schemas.openxmlformats.org/officeDocument/2006/relationships/image" Target="../media/image145.jpeg"/></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47.jpeg"/><Relationship Id="rId4" Type="http://schemas.openxmlformats.org/officeDocument/2006/relationships/hyperlink" Target="mailto:info@oc-iceman.com"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49.png"/><Relationship Id="rId4" Type="http://schemas.openxmlformats.org/officeDocument/2006/relationships/image" Target="../media/image148.jpeg"/></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51.jpeg"/><Relationship Id="rId5" Type="http://schemas.openxmlformats.org/officeDocument/2006/relationships/image" Target="../media/image150.jpeg"/><Relationship Id="rId4" Type="http://schemas.openxmlformats.org/officeDocument/2006/relationships/hyperlink" Target="mailto:info@oc-iceman.com"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53.jpeg"/><Relationship Id="rId4" Type="http://schemas.openxmlformats.org/officeDocument/2006/relationships/image" Target="../media/image152.jpeg"/></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55.jpeg"/><Relationship Id="rId4" Type="http://schemas.openxmlformats.org/officeDocument/2006/relationships/image" Target="../media/image154.jpeg"/></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57.png"/><Relationship Id="rId4" Type="http://schemas.openxmlformats.org/officeDocument/2006/relationships/image" Target="../media/image156.jpeg"/></Relationships>
</file>

<file path=ppt/slides/_rels/slide59.xml.rels><?xml version="1.0" encoding="UTF-8" standalone="yes"?>
<Relationships xmlns="http://schemas.openxmlformats.org/package/2006/relationships"><Relationship Id="rId8" Type="http://schemas.openxmlformats.org/officeDocument/2006/relationships/image" Target="../media/image162.png"/><Relationship Id="rId13" Type="http://schemas.openxmlformats.org/officeDocument/2006/relationships/image" Target="../media/image167.jpeg"/><Relationship Id="rId3" Type="http://schemas.openxmlformats.org/officeDocument/2006/relationships/image" Target="../media/image11.png"/><Relationship Id="rId7" Type="http://schemas.openxmlformats.org/officeDocument/2006/relationships/image" Target="../media/image161.jpeg"/><Relationship Id="rId12" Type="http://schemas.openxmlformats.org/officeDocument/2006/relationships/image" Target="../media/image166.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60.jpeg"/><Relationship Id="rId11" Type="http://schemas.openxmlformats.org/officeDocument/2006/relationships/image" Target="../media/image165.png"/><Relationship Id="rId5" Type="http://schemas.openxmlformats.org/officeDocument/2006/relationships/image" Target="../media/image159.jpeg"/><Relationship Id="rId10" Type="http://schemas.openxmlformats.org/officeDocument/2006/relationships/image" Target="../media/image164.png"/><Relationship Id="rId4" Type="http://schemas.openxmlformats.org/officeDocument/2006/relationships/image" Target="../media/image158.jpeg"/><Relationship Id="rId9" Type="http://schemas.openxmlformats.org/officeDocument/2006/relationships/image" Target="../media/image163.png"/></Relationships>
</file>

<file path=ppt/slides/_rels/slide60.xml.rels><?xml version="1.0" encoding="UTF-8" standalone="yes"?>
<Relationships xmlns="http://schemas.openxmlformats.org/package/2006/relationships"><Relationship Id="rId8" Type="http://schemas.openxmlformats.org/officeDocument/2006/relationships/image" Target="../media/image171.jpeg"/><Relationship Id="rId3" Type="http://schemas.openxmlformats.org/officeDocument/2006/relationships/image" Target="../media/image11.png"/><Relationship Id="rId7" Type="http://schemas.openxmlformats.org/officeDocument/2006/relationships/image" Target="../media/image170.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69.jpeg"/><Relationship Id="rId5" Type="http://schemas.openxmlformats.org/officeDocument/2006/relationships/image" Target="../media/image168.jpeg"/><Relationship Id="rId4" Type="http://schemas.openxmlformats.org/officeDocument/2006/relationships/image" Target="../media/image158.jpeg"/></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58.jpeg"/></Relationships>
</file>

<file path=ppt/slides/_rels/slide6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76.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75.jpeg"/><Relationship Id="rId5" Type="http://schemas.openxmlformats.org/officeDocument/2006/relationships/image" Target="../media/image174.jpeg"/><Relationship Id="rId4" Type="http://schemas.openxmlformats.org/officeDocument/2006/relationships/image" Target="../media/image158.jpeg"/></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79.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78.jpeg"/><Relationship Id="rId5" Type="http://schemas.openxmlformats.org/officeDocument/2006/relationships/image" Target="../media/image177.png"/><Relationship Id="rId4" Type="http://schemas.openxmlformats.org/officeDocument/2006/relationships/image" Target="../media/image158.jpeg"/></Relationships>
</file>

<file path=ppt/slides/_rels/slide6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81.png"/><Relationship Id="rId5" Type="http://schemas.openxmlformats.org/officeDocument/2006/relationships/image" Target="../media/image180.jpeg"/><Relationship Id="rId4" Type="http://schemas.openxmlformats.org/officeDocument/2006/relationships/image" Target="../media/image158.jpeg"/></Relationships>
</file>

<file path=ppt/slides/_rels/slide65.xml.rels><?xml version="1.0" encoding="UTF-8" standalone="yes"?>
<Relationships xmlns="http://schemas.openxmlformats.org/package/2006/relationships"><Relationship Id="rId8" Type="http://schemas.openxmlformats.org/officeDocument/2006/relationships/image" Target="../media/image185.jpeg"/><Relationship Id="rId3" Type="http://schemas.openxmlformats.org/officeDocument/2006/relationships/image" Target="../media/image11.png"/><Relationship Id="rId7" Type="http://schemas.openxmlformats.org/officeDocument/2006/relationships/image" Target="../media/image184.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83.jpeg"/><Relationship Id="rId5" Type="http://schemas.openxmlformats.org/officeDocument/2006/relationships/image" Target="../media/image182.jpeg"/><Relationship Id="rId4" Type="http://schemas.openxmlformats.org/officeDocument/2006/relationships/image" Target="../media/image158.jpeg"/></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8.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87.jpeg"/><Relationship Id="rId5" Type="http://schemas.openxmlformats.org/officeDocument/2006/relationships/image" Target="../media/image186.jpeg"/><Relationship Id="rId4" Type="http://schemas.openxmlformats.org/officeDocument/2006/relationships/image" Target="../media/image158.jpeg"/></Relationships>
</file>

<file path=ppt/slides/_rels/slide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90.jpeg"/><Relationship Id="rId5" Type="http://schemas.openxmlformats.org/officeDocument/2006/relationships/image" Target="../media/image189.jpeg"/><Relationship Id="rId4" Type="http://schemas.openxmlformats.org/officeDocument/2006/relationships/image" Target="../media/image158.jpeg"/></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93.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92.jpeg"/><Relationship Id="rId5" Type="http://schemas.openxmlformats.org/officeDocument/2006/relationships/image" Target="../media/image191.jpeg"/><Relationship Id="rId4" Type="http://schemas.openxmlformats.org/officeDocument/2006/relationships/image" Target="../media/image158.jpeg"/></Relationships>
</file>

<file path=ppt/slides/_rels/slide6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95.jpeg"/><Relationship Id="rId5" Type="http://schemas.openxmlformats.org/officeDocument/2006/relationships/image" Target="../media/image194.jpeg"/><Relationship Id="rId4" Type="http://schemas.openxmlformats.org/officeDocument/2006/relationships/image" Target="../media/image158.jpeg"/></Relationships>
</file>

<file path=ppt/slides/_rels/slide70.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06.jpeg"/><Relationship Id="rId3" Type="http://schemas.openxmlformats.org/officeDocument/2006/relationships/image" Target="../media/image196.jpeg"/><Relationship Id="rId7" Type="http://schemas.openxmlformats.org/officeDocument/2006/relationships/image" Target="../media/image200.jpeg"/><Relationship Id="rId12" Type="http://schemas.openxmlformats.org/officeDocument/2006/relationships/image" Target="../media/image20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9.jpeg"/><Relationship Id="rId11" Type="http://schemas.openxmlformats.org/officeDocument/2006/relationships/image" Target="../media/image204.jpeg"/><Relationship Id="rId5" Type="http://schemas.openxmlformats.org/officeDocument/2006/relationships/image" Target="../media/image198.jpeg"/><Relationship Id="rId15" Type="http://schemas.openxmlformats.org/officeDocument/2006/relationships/image" Target="../media/image208.jpg"/><Relationship Id="rId10" Type="http://schemas.openxmlformats.org/officeDocument/2006/relationships/image" Target="../media/image203.jpeg"/><Relationship Id="rId4" Type="http://schemas.openxmlformats.org/officeDocument/2006/relationships/image" Target="../media/image197.jpeg"/><Relationship Id="rId9" Type="http://schemas.openxmlformats.org/officeDocument/2006/relationships/image" Target="../media/image202.jpeg"/><Relationship Id="rId14" Type="http://schemas.openxmlformats.org/officeDocument/2006/relationships/image" Target="../media/image207.jpeg"/></Relationships>
</file>

<file path=ppt/slides/_rels/slide7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09.png"/><Relationship Id="rId1" Type="http://schemas.openxmlformats.org/officeDocument/2006/relationships/slideLayout" Target="../slideLayouts/slideLayout1.xml"/><Relationship Id="rId6" Type="http://schemas.openxmlformats.org/officeDocument/2006/relationships/image" Target="../media/image210.png"/><Relationship Id="rId5" Type="http://schemas.openxmlformats.org/officeDocument/2006/relationships/image" Target="../media/image158.jpeg"/><Relationship Id="rId4" Type="http://schemas.openxmlformats.org/officeDocument/2006/relationships/image" Target="../media/image11.png"/></Relationships>
</file>

<file path=ppt/slides/_rels/slide7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11.jpeg"/><Relationship Id="rId1" Type="http://schemas.openxmlformats.org/officeDocument/2006/relationships/slideLayout" Target="../slideLayouts/slideLayout1.xml"/><Relationship Id="rId5" Type="http://schemas.openxmlformats.org/officeDocument/2006/relationships/image" Target="../media/image158.jpeg"/><Relationship Id="rId4" Type="http://schemas.openxmlformats.org/officeDocument/2006/relationships/image" Target="../media/image11.png"/></Relationships>
</file>

<file path=ppt/slides/_rels/slide73.xml.rels><?xml version="1.0" encoding="UTF-8" standalone="yes"?>
<Relationships xmlns="http://schemas.openxmlformats.org/package/2006/relationships"><Relationship Id="rId8" Type="http://schemas.openxmlformats.org/officeDocument/2006/relationships/image" Target="../media/image215.jpeg"/><Relationship Id="rId3" Type="http://schemas.openxmlformats.org/officeDocument/2006/relationships/image" Target="../media/image10.jpeg"/><Relationship Id="rId7" Type="http://schemas.openxmlformats.org/officeDocument/2006/relationships/image" Target="../media/image214.jpeg"/><Relationship Id="rId2" Type="http://schemas.openxmlformats.org/officeDocument/2006/relationships/image" Target="../media/image212.jpeg"/><Relationship Id="rId1" Type="http://schemas.openxmlformats.org/officeDocument/2006/relationships/slideLayout" Target="../slideLayouts/slideLayout1.xml"/><Relationship Id="rId6" Type="http://schemas.openxmlformats.org/officeDocument/2006/relationships/image" Target="../media/image213.jpeg"/><Relationship Id="rId5" Type="http://schemas.openxmlformats.org/officeDocument/2006/relationships/image" Target="../media/image158.jpeg"/><Relationship Id="rId4" Type="http://schemas.openxmlformats.org/officeDocument/2006/relationships/image" Target="../media/image11.png"/></Relationships>
</file>

<file path=ppt/slides/_rels/slide74.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0.jpeg"/><Relationship Id="rId7" Type="http://schemas.openxmlformats.org/officeDocument/2006/relationships/image" Target="../media/image217.png"/><Relationship Id="rId2" Type="http://schemas.openxmlformats.org/officeDocument/2006/relationships/image" Target="../media/image212.jpeg"/><Relationship Id="rId1" Type="http://schemas.openxmlformats.org/officeDocument/2006/relationships/slideLayout" Target="../slideLayouts/slideLayout1.xml"/><Relationship Id="rId6" Type="http://schemas.openxmlformats.org/officeDocument/2006/relationships/image" Target="../media/image216.png"/><Relationship Id="rId5" Type="http://schemas.openxmlformats.org/officeDocument/2006/relationships/image" Target="../media/image158.jpeg"/><Relationship Id="rId10" Type="http://schemas.openxmlformats.org/officeDocument/2006/relationships/image" Target="../media/image219.png"/><Relationship Id="rId4" Type="http://schemas.openxmlformats.org/officeDocument/2006/relationships/image" Target="../media/image11.png"/><Relationship Id="rId9" Type="http://schemas.openxmlformats.org/officeDocument/2006/relationships/image" Target="../media/image218.png"/></Relationships>
</file>

<file path=ppt/slides/_rels/slide7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22.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21.emf"/><Relationship Id="rId5" Type="http://schemas.openxmlformats.org/officeDocument/2006/relationships/image" Target="../media/image220.jpeg"/><Relationship Id="rId4" Type="http://schemas.openxmlformats.org/officeDocument/2006/relationships/image" Target="../media/image158.jpeg"/></Relationships>
</file>

<file path=ppt/slides/_rels/slide76.xml.rels><?xml version="1.0" encoding="UTF-8" standalone="yes"?>
<Relationships xmlns="http://schemas.openxmlformats.org/package/2006/relationships"><Relationship Id="rId8" Type="http://schemas.openxmlformats.org/officeDocument/2006/relationships/image" Target="../media/image226.jpeg"/><Relationship Id="rId3" Type="http://schemas.openxmlformats.org/officeDocument/2006/relationships/image" Target="../media/image11.png"/><Relationship Id="rId7" Type="http://schemas.openxmlformats.org/officeDocument/2006/relationships/image" Target="../media/image225.jpe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24.jpeg"/><Relationship Id="rId5" Type="http://schemas.openxmlformats.org/officeDocument/2006/relationships/image" Target="../media/image223.jpeg"/><Relationship Id="rId10" Type="http://schemas.openxmlformats.org/officeDocument/2006/relationships/image" Target="../media/image228.jpeg"/><Relationship Id="rId4" Type="http://schemas.openxmlformats.org/officeDocument/2006/relationships/image" Target="../media/image158.jpeg"/><Relationship Id="rId9" Type="http://schemas.openxmlformats.org/officeDocument/2006/relationships/image" Target="../media/image227.jpeg"/></Relationships>
</file>

<file path=ppt/slides/_rels/slide7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229.jpeg"/><Relationship Id="rId4" Type="http://schemas.openxmlformats.org/officeDocument/2006/relationships/image" Target="../media/image158.jpeg"/></Relationships>
</file>

<file path=ppt/slides/_rels/slide7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225.jpeg"/><Relationship Id="rId4" Type="http://schemas.openxmlformats.org/officeDocument/2006/relationships/image" Target="../media/image158.jpeg"/></Relationships>
</file>

<file path=ppt/slides/_rels/slide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31.jpeg"/><Relationship Id="rId5" Type="http://schemas.openxmlformats.org/officeDocument/2006/relationships/image" Target="../media/image230.png"/><Relationship Id="rId4" Type="http://schemas.openxmlformats.org/officeDocument/2006/relationships/image" Target="../media/image158.jpeg"/></Relationships>
</file>

<file path=ppt/slides/_rels/slide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33.jpeg"/><Relationship Id="rId5" Type="http://schemas.openxmlformats.org/officeDocument/2006/relationships/image" Target="../media/image232.png"/><Relationship Id="rId4" Type="http://schemas.openxmlformats.org/officeDocument/2006/relationships/image" Target="../media/image158.jpeg"/></Relationships>
</file>

<file path=ppt/slides/_rels/slide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234.png"/><Relationship Id="rId4" Type="http://schemas.openxmlformats.org/officeDocument/2006/relationships/image" Target="../media/image158.jpeg"/></Relationships>
</file>

<file path=ppt/slides/_rels/slide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235.png"/><Relationship Id="rId4" Type="http://schemas.openxmlformats.org/officeDocument/2006/relationships/image" Target="../media/image158.jpeg"/></Relationships>
</file>

<file path=ppt/slides/_rels/slide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58.jpeg"/></Relationships>
</file>

<file path=ppt/slides/_rels/slide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237.png"/><Relationship Id="rId5" Type="http://schemas.openxmlformats.org/officeDocument/2006/relationships/image" Target="../media/image236.png"/><Relationship Id="rId4" Type="http://schemas.openxmlformats.org/officeDocument/2006/relationships/image" Target="../media/image158.jpeg"/></Relationships>
</file>

<file path=ppt/slides/_rels/slide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58.jpeg"/></Relationships>
</file>

<file path=ppt/slides/_rels/slide8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1747" y="169035"/>
            <a:ext cx="7571263" cy="3120478"/>
          </a:xfrm>
          <a:prstGeom prst="rect">
            <a:avLst/>
          </a:prstGeom>
        </p:spPr>
      </p:pic>
      <p:sp>
        <p:nvSpPr>
          <p:cNvPr id="8" name="テキスト ボックス 7"/>
          <p:cNvSpPr txBox="1"/>
          <p:nvPr/>
        </p:nvSpPr>
        <p:spPr>
          <a:xfrm>
            <a:off x="948137" y="3380901"/>
            <a:ext cx="9584007" cy="646331"/>
          </a:xfrm>
          <a:prstGeom prst="rect">
            <a:avLst/>
          </a:prstGeom>
          <a:noFill/>
        </p:spPr>
        <p:txBody>
          <a:bodyPr wrap="square" rtlCol="0">
            <a:spAutoFit/>
          </a:bodyPr>
          <a:lstStyle/>
          <a:p>
            <a:pPr algn="ctr"/>
            <a:r>
              <a:rPr kumimoji="1" lang="ja-JP" altLang="en-US" sz="3600" b="1" dirty="0">
                <a:latin typeface="HGP教科書体" panose="02020600000000000000" pitchFamily="18" charset="-128"/>
                <a:ea typeface="HGP教科書体" panose="02020600000000000000" pitchFamily="18" charset="-128"/>
              </a:rPr>
              <a:t>　　　  </a:t>
            </a:r>
            <a:r>
              <a:rPr kumimoji="1" lang="ja-JP" altLang="en-US" sz="3000" b="1" dirty="0">
                <a:latin typeface="HGP教科書体" panose="02020600000000000000" pitchFamily="18" charset="-128"/>
                <a:ea typeface="HGP教科書体" panose="02020600000000000000" pitchFamily="18" charset="-128"/>
              </a:rPr>
              <a:t>２０２６観光素材提案集</a:t>
            </a:r>
            <a:r>
              <a:rPr kumimoji="1" lang="en-US" altLang="ja-JP" sz="3000" b="1" dirty="0">
                <a:latin typeface="HGP教科書体" panose="02020600000000000000" pitchFamily="18" charset="-128"/>
                <a:ea typeface="HGP教科書体" panose="02020600000000000000" pitchFamily="18" charset="-128"/>
              </a:rPr>
              <a:t>【</a:t>
            </a:r>
            <a:r>
              <a:rPr kumimoji="1" lang="ja-JP" altLang="en-US" sz="3000" b="1" dirty="0">
                <a:latin typeface="HGP教科書体" panose="02020600000000000000" pitchFamily="18" charset="-128"/>
                <a:ea typeface="HGP教科書体" panose="02020600000000000000" pitchFamily="18" charset="-128"/>
              </a:rPr>
              <a:t>商品条件等一覧</a:t>
            </a:r>
            <a:r>
              <a:rPr kumimoji="1" lang="en-US" altLang="ja-JP" sz="3000" b="1" dirty="0">
                <a:latin typeface="HGP教科書体" panose="02020600000000000000" pitchFamily="18" charset="-128"/>
                <a:ea typeface="HGP教科書体" panose="02020600000000000000" pitchFamily="18" charset="-128"/>
              </a:rPr>
              <a:t>】</a:t>
            </a:r>
            <a:endParaRPr kumimoji="1" lang="ja-JP" altLang="en-US" sz="3000" b="1" dirty="0">
              <a:latin typeface="HGP教科書体" panose="02020600000000000000" pitchFamily="18" charset="-128"/>
              <a:ea typeface="HGP教科書体" panose="02020600000000000000" pitchFamily="18" charset="-128"/>
            </a:endParaRPr>
          </a:p>
        </p:txBody>
      </p:sp>
      <p:sp>
        <p:nvSpPr>
          <p:cNvPr id="10" name="横巻き 9"/>
          <p:cNvSpPr/>
          <p:nvPr/>
        </p:nvSpPr>
        <p:spPr>
          <a:xfrm>
            <a:off x="2796037" y="3289513"/>
            <a:ext cx="6870477" cy="908350"/>
          </a:xfrm>
          <a:prstGeom prst="horizontalScroll">
            <a:avLst/>
          </a:prstGeom>
          <a:noFill/>
          <a:ln w="127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p:cNvSpPr txBox="1"/>
          <p:nvPr/>
        </p:nvSpPr>
        <p:spPr>
          <a:xfrm>
            <a:off x="7320836" y="6409991"/>
            <a:ext cx="2865690" cy="369332"/>
          </a:xfrm>
          <a:prstGeom prst="rect">
            <a:avLst/>
          </a:prstGeom>
          <a:noFill/>
        </p:spPr>
        <p:txBody>
          <a:bodyPr wrap="square" rtlCol="0">
            <a:spAutoFit/>
          </a:bodyPr>
          <a:lstStyle/>
          <a:p>
            <a:pPr algn="ctr"/>
            <a:r>
              <a:rPr kumimoji="1" lang="en-US" altLang="ja-JP" dirty="0">
                <a:latin typeface="+mn-ea"/>
              </a:rPr>
              <a:t>R8.8</a:t>
            </a:r>
            <a:r>
              <a:rPr kumimoji="1" lang="ja-JP" altLang="en-US" dirty="0">
                <a:latin typeface="+mn-ea"/>
              </a:rPr>
              <a:t>月時点</a:t>
            </a:r>
          </a:p>
        </p:txBody>
      </p:sp>
      <p:pic>
        <p:nvPicPr>
          <p:cNvPr id="4" name="図 3">
            <a:extLst>
              <a:ext uri="{FF2B5EF4-FFF2-40B4-BE49-F238E27FC236}">
                <a16:creationId xmlns:a16="http://schemas.microsoft.com/office/drawing/2014/main" id="{ADD300A1-3730-BF26-6349-376D882883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862" y="2073385"/>
            <a:ext cx="4971898" cy="4971898"/>
          </a:xfrm>
          <a:prstGeom prst="rect">
            <a:avLst/>
          </a:prstGeom>
        </p:spPr>
      </p:pic>
    </p:spTree>
    <p:extLst>
      <p:ext uri="{BB962C8B-B14F-4D97-AF65-F5344CB8AC3E}">
        <p14:creationId xmlns:p14="http://schemas.microsoft.com/office/powerpoint/2010/main" val="2334236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434" y="1035409"/>
            <a:ext cx="769453" cy="5351835"/>
          </a:xfrm>
          <a:prstGeom prst="rect">
            <a:avLst/>
          </a:prstGeom>
        </p:spPr>
      </p:pic>
      <p:sp>
        <p:nvSpPr>
          <p:cNvPr id="5" name="テキスト ボックス 4"/>
          <p:cNvSpPr txBox="1"/>
          <p:nvPr/>
        </p:nvSpPr>
        <p:spPr>
          <a:xfrm>
            <a:off x="787567" y="164231"/>
            <a:ext cx="9017628" cy="9255995"/>
          </a:xfrm>
          <a:prstGeom prst="rect">
            <a:avLst/>
          </a:prstGeom>
          <a:noFill/>
        </p:spPr>
        <p:txBody>
          <a:bodyPr wrap="square" rtlCol="0">
            <a:spAutoFit/>
          </a:bodyPr>
          <a:lstStyle/>
          <a:p>
            <a:r>
              <a:rPr kumimoji="1" lang="ja-JP" altLang="en-US" sz="2400" b="1" dirty="0">
                <a:latin typeface="游明朝 Demibold" panose="02020600000000000000" pitchFamily="18" charset="-128"/>
                <a:ea typeface="游明朝 Demibold" panose="02020600000000000000" pitchFamily="18" charset="-128"/>
              </a:rPr>
              <a:t>目次</a:t>
            </a:r>
            <a:endParaRPr kumimoji="1" lang="en-US" altLang="ja-JP" sz="2400" b="1" dirty="0">
              <a:latin typeface="游明朝 Demibold" panose="02020600000000000000" pitchFamily="18" charset="-128"/>
              <a:ea typeface="游明朝 Demibold" panose="02020600000000000000" pitchFamily="18" charset="-128"/>
            </a:endParaRPr>
          </a:p>
          <a:p>
            <a:endParaRPr lang="en-US" altLang="ja-JP" sz="2800" dirty="0">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①：世界遺産「熊野」･「高野山」語り部（ガイド）＆体験</a:t>
            </a:r>
            <a:endParaRPr kumimoji="1" lang="en-US" altLang="ja-JP" sz="2400" dirty="0">
              <a:latin typeface="游明朝 Demibold" panose="02020600000000000000" pitchFamily="18" charset="-128"/>
              <a:ea typeface="游明朝 Demibold" panose="02020600000000000000" pitchFamily="18" charset="-128"/>
            </a:endParaRPr>
          </a:p>
          <a:p>
            <a:endParaRPr kumimoji="1" lang="en-US" altLang="ja-JP" sz="2400" dirty="0">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②：日本遺産を巡る旅</a:t>
            </a:r>
            <a:endParaRPr kumimoji="1" lang="en-US" altLang="ja-JP" sz="2400" dirty="0">
              <a:latin typeface="游明朝 Demibold" panose="02020600000000000000" pitchFamily="18" charset="-128"/>
              <a:ea typeface="游明朝 Demibold" panose="02020600000000000000" pitchFamily="18" charset="-128"/>
            </a:endParaRPr>
          </a:p>
          <a:p>
            <a:endParaRPr kumimoji="1" lang="en-US" altLang="ja-JP" sz="2400" b="1" dirty="0">
              <a:latin typeface="游明朝 Demibold" panose="02020600000000000000" pitchFamily="18" charset="-128"/>
              <a:ea typeface="游明朝 Demibold" panose="02020600000000000000" pitchFamily="18" charset="-128"/>
            </a:endParaRPr>
          </a:p>
          <a:p>
            <a:r>
              <a:rPr lang="ja-JP" altLang="en-US" sz="2400" dirty="0">
                <a:latin typeface="游明朝 Demibold" panose="02020600000000000000" pitchFamily="18" charset="-128"/>
                <a:ea typeface="游明朝 Demibold" panose="02020600000000000000" pitchFamily="18" charset="-128"/>
              </a:rPr>
              <a:t>　③</a:t>
            </a:r>
            <a:r>
              <a:rPr kumimoji="1" lang="ja-JP" altLang="en-US" sz="2400" dirty="0">
                <a:latin typeface="游明朝 Demibold" panose="02020600000000000000" pitchFamily="18" charset="-128"/>
                <a:ea typeface="游明朝 Demibold" panose="02020600000000000000" pitchFamily="18" charset="-128"/>
              </a:rPr>
              <a:t>：南紀熊野ジオパーク</a:t>
            </a:r>
            <a:endParaRPr lang="en-US" altLang="ja-JP" sz="2400" b="1" dirty="0">
              <a:solidFill>
                <a:schemeClr val="tx1"/>
              </a:solidFill>
              <a:latin typeface="游明朝 Demibold" panose="02020600000000000000" pitchFamily="18" charset="-128"/>
              <a:ea typeface="游明朝 Demibold" panose="02020600000000000000" pitchFamily="18" charset="-128"/>
            </a:endParaRPr>
          </a:p>
          <a:p>
            <a:endParaRPr kumimoji="1" lang="en-US" altLang="ja-JP" sz="2400" b="1" dirty="0">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④：アクティビティ</a:t>
            </a:r>
            <a:endParaRPr kumimoji="1" lang="en-US" altLang="ja-JP" sz="2400" dirty="0">
              <a:latin typeface="游明朝 Demibold" panose="02020600000000000000" pitchFamily="18" charset="-128"/>
              <a:ea typeface="游明朝 Demibold" panose="02020600000000000000" pitchFamily="18" charset="-128"/>
            </a:endParaRPr>
          </a:p>
          <a:p>
            <a:endParaRPr lang="en-US" altLang="ja-JP" sz="2400" dirty="0">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⑤：季節を楽しむ旅</a:t>
            </a:r>
            <a:endParaRPr kumimoji="1" lang="en-US" altLang="ja-JP" sz="2400" dirty="0">
              <a:solidFill>
                <a:schemeClr val="tx1"/>
              </a:solidFill>
              <a:latin typeface="游明朝 Demibold" panose="02020600000000000000" pitchFamily="18" charset="-128"/>
              <a:ea typeface="游明朝 Demibold" panose="02020600000000000000" pitchFamily="18" charset="-128"/>
            </a:endParaRPr>
          </a:p>
          <a:p>
            <a:endParaRPr lang="en-US" altLang="ja-JP" sz="2400" dirty="0">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⑥：食を楽しむ旅</a:t>
            </a:r>
            <a:br>
              <a:rPr kumimoji="1" lang="en-US" altLang="ja-JP" sz="2400" dirty="0">
                <a:solidFill>
                  <a:schemeClr val="tx1"/>
                </a:solidFill>
                <a:latin typeface="游明朝 Demibold" panose="02020600000000000000" pitchFamily="18" charset="-128"/>
                <a:ea typeface="游明朝 Demibold" panose="02020600000000000000" pitchFamily="18" charset="-128"/>
              </a:rPr>
            </a:br>
            <a:endParaRPr kumimoji="1" lang="en-US" altLang="ja-JP" sz="2400" dirty="0">
              <a:solidFill>
                <a:schemeClr val="tx1"/>
              </a:solidFill>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⑦：</a:t>
            </a:r>
            <a:r>
              <a:rPr kumimoji="1" lang="en-US" altLang="ja-JP" sz="2400" dirty="0">
                <a:latin typeface="游明朝 Demibold" panose="02020600000000000000" pitchFamily="18" charset="-128"/>
                <a:ea typeface="游明朝 Demibold" panose="02020600000000000000" pitchFamily="18" charset="-128"/>
              </a:rPr>
              <a:t>NEW</a:t>
            </a:r>
            <a:r>
              <a:rPr kumimoji="1" lang="ja-JP" altLang="en-US" sz="2400" dirty="0">
                <a:latin typeface="游明朝 Demibold" panose="02020600000000000000" pitchFamily="18" charset="-128"/>
                <a:ea typeface="游明朝 Demibold" panose="02020600000000000000" pitchFamily="18" charset="-128"/>
              </a:rPr>
              <a:t> スポット</a:t>
            </a:r>
            <a:endParaRPr kumimoji="1" lang="en-US" altLang="ja-JP" sz="2400" dirty="0">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a:t>
            </a:r>
            <a:r>
              <a:rPr kumimoji="1" lang="ja-JP" altLang="en-US" sz="2400" b="1" dirty="0">
                <a:latin typeface="游明朝 Demibold" panose="02020600000000000000" pitchFamily="18" charset="-128"/>
                <a:ea typeface="游明朝 Demibold" panose="02020600000000000000" pitchFamily="18" charset="-128"/>
              </a:rPr>
              <a:t>　</a:t>
            </a:r>
            <a:endParaRPr kumimoji="1" lang="en-US" altLang="ja-JP" sz="2400" b="1" dirty="0">
              <a:latin typeface="游明朝 Demibold" panose="02020600000000000000" pitchFamily="18" charset="-128"/>
              <a:ea typeface="游明朝 Demibold" panose="02020600000000000000" pitchFamily="18" charset="-128"/>
            </a:endParaRPr>
          </a:p>
          <a:p>
            <a:r>
              <a:rPr kumimoji="1" lang="ja-JP" altLang="en-US" sz="2400" dirty="0">
                <a:latin typeface="游明朝 Demibold" panose="02020600000000000000" pitchFamily="18" charset="-128"/>
                <a:ea typeface="游明朝 Demibold" panose="02020600000000000000" pitchFamily="18" charset="-128"/>
              </a:rPr>
              <a:t>　⑧：旅行会社向け助成・案内</a:t>
            </a:r>
            <a:endParaRPr kumimoji="1" lang="en-US" altLang="ja-JP" sz="2800" b="1" dirty="0">
              <a:latin typeface="游明朝 Demibold" panose="02020600000000000000" pitchFamily="18" charset="-128"/>
              <a:ea typeface="游明朝 Demibold" panose="02020600000000000000" pitchFamily="18" charset="-128"/>
            </a:endParaRPr>
          </a:p>
          <a:p>
            <a:pPr>
              <a:lnSpc>
                <a:spcPts val="5000"/>
              </a:lnSpc>
            </a:pPr>
            <a:endParaRPr kumimoji="1" lang="en-US" altLang="ja-JP" sz="2400" b="1" dirty="0">
              <a:latin typeface="游明朝 Demibold" panose="02020600000000000000" pitchFamily="18" charset="-128"/>
              <a:ea typeface="游明朝 Demibold" panose="02020600000000000000" pitchFamily="18" charset="-128"/>
            </a:endParaRPr>
          </a:p>
          <a:p>
            <a:pPr>
              <a:lnSpc>
                <a:spcPts val="5000"/>
              </a:lnSpc>
            </a:pPr>
            <a:endParaRPr kumimoji="1" lang="en-US" altLang="ja-JP" sz="2400" b="1" dirty="0">
              <a:latin typeface="游明朝 Demibold" panose="02020600000000000000" pitchFamily="18" charset="-128"/>
              <a:ea typeface="游明朝 Demibold" panose="02020600000000000000" pitchFamily="18" charset="-128"/>
            </a:endParaRPr>
          </a:p>
          <a:p>
            <a:pPr>
              <a:lnSpc>
                <a:spcPts val="5000"/>
              </a:lnSpc>
            </a:pPr>
            <a:endParaRPr kumimoji="1" lang="en-US" altLang="ja-JP" b="1" dirty="0">
              <a:latin typeface="游明朝 Demibold" panose="02020600000000000000" pitchFamily="18" charset="-128"/>
              <a:ea typeface="游明朝 Demibold" panose="02020600000000000000" pitchFamily="18" charset="-128"/>
            </a:endParaRPr>
          </a:p>
          <a:p>
            <a:pPr>
              <a:lnSpc>
                <a:spcPts val="5000"/>
              </a:lnSpc>
            </a:pPr>
            <a:r>
              <a:rPr kumimoji="1" lang="ja-JP" altLang="en-US" b="1" dirty="0">
                <a:latin typeface="游明朝 Demibold" panose="02020600000000000000" pitchFamily="18" charset="-128"/>
                <a:ea typeface="游明朝 Demibold" panose="02020600000000000000" pitchFamily="18" charset="-128"/>
              </a:rPr>
              <a:t>　</a:t>
            </a:r>
            <a:endParaRPr kumimoji="1" lang="en-US" altLang="ja-JP" b="1" dirty="0">
              <a:latin typeface="游明朝 Demibold" panose="02020600000000000000" pitchFamily="18" charset="-128"/>
              <a:ea typeface="游明朝 Demibold" panose="02020600000000000000" pitchFamily="18" charset="-128"/>
            </a:endParaRPr>
          </a:p>
          <a:p>
            <a:pPr>
              <a:lnSpc>
                <a:spcPts val="2000"/>
              </a:lnSpc>
            </a:pPr>
            <a:endParaRPr kumimoji="1" lang="ja-JP" altLang="en-US" dirty="0">
              <a:latin typeface="游明朝 Demibold" panose="02020600000000000000" pitchFamily="18" charset="-128"/>
              <a:ea typeface="游明朝 Demibold" panose="02020600000000000000" pitchFamily="18" charset="-128"/>
            </a:endParaRPr>
          </a:p>
        </p:txBody>
      </p:sp>
      <p:sp>
        <p:nvSpPr>
          <p:cNvPr id="13" name="テキスト ボックス 12"/>
          <p:cNvSpPr txBox="1"/>
          <p:nvPr/>
        </p:nvSpPr>
        <p:spPr>
          <a:xfrm>
            <a:off x="1361243" y="164231"/>
            <a:ext cx="8830885" cy="477054"/>
          </a:xfrm>
          <a:prstGeom prst="rect">
            <a:avLst/>
          </a:prstGeom>
          <a:noFill/>
        </p:spPr>
        <p:txBody>
          <a:bodyPr wrap="square" rtlCol="0">
            <a:spAutoFit/>
          </a:bodyPr>
          <a:lstStyle/>
          <a:p>
            <a:r>
              <a:rPr kumimoji="1" lang="ja-JP" altLang="en-US" sz="2500" b="1" dirty="0">
                <a:latin typeface="游明朝 Demibold" panose="02020600000000000000" pitchFamily="18" charset="-128"/>
                <a:ea typeface="游明朝 Demibold" panose="02020600000000000000" pitchFamily="18" charset="-128"/>
              </a:rPr>
              <a:t>「聖地リゾート和歌山」観光素材提案書商品条件等一覧</a:t>
            </a:r>
            <a:r>
              <a:rPr kumimoji="1" lang="en-US" altLang="ja-JP" sz="2500" b="1" dirty="0">
                <a:latin typeface="游明朝 Demibold" panose="02020600000000000000" pitchFamily="18" charset="-128"/>
                <a:ea typeface="游明朝 Demibold" panose="02020600000000000000" pitchFamily="18" charset="-128"/>
              </a:rPr>
              <a:t>】</a:t>
            </a:r>
          </a:p>
        </p:txBody>
      </p:sp>
      <p:sp>
        <p:nvSpPr>
          <p:cNvPr id="14" name="右矢印 13"/>
          <p:cNvSpPr/>
          <p:nvPr/>
        </p:nvSpPr>
        <p:spPr>
          <a:xfrm>
            <a:off x="1652586" y="1383117"/>
            <a:ext cx="6334257" cy="365125"/>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
        <p:nvSpPr>
          <p:cNvPr id="9" name="右矢印 13">
            <a:extLst>
              <a:ext uri="{FF2B5EF4-FFF2-40B4-BE49-F238E27FC236}">
                <a16:creationId xmlns:a16="http://schemas.microsoft.com/office/drawing/2014/main" id="{F0CDB1CA-0014-F008-1162-4EA3A02AB882}"/>
              </a:ext>
            </a:extLst>
          </p:cNvPr>
          <p:cNvSpPr/>
          <p:nvPr/>
        </p:nvSpPr>
        <p:spPr>
          <a:xfrm>
            <a:off x="1677458" y="2130068"/>
            <a:ext cx="5768371" cy="36512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
        <p:nvSpPr>
          <p:cNvPr id="15" name="右矢印 13">
            <a:extLst>
              <a:ext uri="{FF2B5EF4-FFF2-40B4-BE49-F238E27FC236}">
                <a16:creationId xmlns:a16="http://schemas.microsoft.com/office/drawing/2014/main" id="{B85B1776-12C8-DE70-D117-8C987DA1D820}"/>
              </a:ext>
            </a:extLst>
          </p:cNvPr>
          <p:cNvSpPr/>
          <p:nvPr/>
        </p:nvSpPr>
        <p:spPr>
          <a:xfrm>
            <a:off x="1677458" y="2842112"/>
            <a:ext cx="5318655" cy="365125"/>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
        <p:nvSpPr>
          <p:cNvPr id="16" name="右矢印 13">
            <a:extLst>
              <a:ext uri="{FF2B5EF4-FFF2-40B4-BE49-F238E27FC236}">
                <a16:creationId xmlns:a16="http://schemas.microsoft.com/office/drawing/2014/main" id="{5E65F1EA-6A4B-D8FC-4588-6D7B89C7FBF3}"/>
              </a:ext>
            </a:extLst>
          </p:cNvPr>
          <p:cNvSpPr/>
          <p:nvPr/>
        </p:nvSpPr>
        <p:spPr>
          <a:xfrm>
            <a:off x="1688262" y="3528765"/>
            <a:ext cx="4766714" cy="365125"/>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
        <p:nvSpPr>
          <p:cNvPr id="17" name="右矢印 13">
            <a:extLst>
              <a:ext uri="{FF2B5EF4-FFF2-40B4-BE49-F238E27FC236}">
                <a16:creationId xmlns:a16="http://schemas.microsoft.com/office/drawing/2014/main" id="{1BB180A4-D7DA-DD7A-1AC2-8D0A32C242D3}"/>
              </a:ext>
            </a:extLst>
          </p:cNvPr>
          <p:cNvSpPr/>
          <p:nvPr/>
        </p:nvSpPr>
        <p:spPr>
          <a:xfrm>
            <a:off x="1711319" y="4301860"/>
            <a:ext cx="4099228" cy="365125"/>
          </a:xfrm>
          <a:prstGeom prst="rightArrow">
            <a:avLst/>
          </a:prstGeom>
          <a:solidFill>
            <a:srgbClr val="BB0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
        <p:nvSpPr>
          <p:cNvPr id="18" name="右矢印 13">
            <a:extLst>
              <a:ext uri="{FF2B5EF4-FFF2-40B4-BE49-F238E27FC236}">
                <a16:creationId xmlns:a16="http://schemas.microsoft.com/office/drawing/2014/main" id="{AB1FA536-EAA2-127E-8514-2976403C9551}"/>
              </a:ext>
            </a:extLst>
          </p:cNvPr>
          <p:cNvSpPr/>
          <p:nvPr/>
        </p:nvSpPr>
        <p:spPr>
          <a:xfrm>
            <a:off x="1693397" y="4996687"/>
            <a:ext cx="3275542" cy="365125"/>
          </a:xfrm>
          <a:prstGeom prst="rightArrow">
            <a:avLst/>
          </a:prstGeom>
          <a:solidFill>
            <a:srgbClr val="F5E0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
        <p:nvSpPr>
          <p:cNvPr id="22" name="右矢印 13">
            <a:extLst>
              <a:ext uri="{FF2B5EF4-FFF2-40B4-BE49-F238E27FC236}">
                <a16:creationId xmlns:a16="http://schemas.microsoft.com/office/drawing/2014/main" id="{F39D9D73-E542-7A17-9EEE-E6541559DE70}"/>
              </a:ext>
            </a:extLst>
          </p:cNvPr>
          <p:cNvSpPr/>
          <p:nvPr/>
        </p:nvSpPr>
        <p:spPr>
          <a:xfrm>
            <a:off x="1677458" y="5691514"/>
            <a:ext cx="2546199" cy="365125"/>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
        <p:nvSpPr>
          <p:cNvPr id="2" name="右矢印 13">
            <a:extLst>
              <a:ext uri="{FF2B5EF4-FFF2-40B4-BE49-F238E27FC236}">
                <a16:creationId xmlns:a16="http://schemas.microsoft.com/office/drawing/2014/main" id="{292E30F1-0404-941A-807F-EB1726DE17FD}"/>
              </a:ext>
            </a:extLst>
          </p:cNvPr>
          <p:cNvSpPr/>
          <p:nvPr/>
        </p:nvSpPr>
        <p:spPr>
          <a:xfrm>
            <a:off x="1677457" y="6440406"/>
            <a:ext cx="1994657" cy="36512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ja-JP" altLang="en-US"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643499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角丸四角形 13"/>
          <p:cNvSpPr/>
          <p:nvPr/>
        </p:nvSpPr>
        <p:spPr>
          <a:xfrm>
            <a:off x="2878093" y="5162369"/>
            <a:ext cx="6697329" cy="1551939"/>
          </a:xfrm>
          <a:prstGeom prst="roundRect">
            <a:avLst/>
          </a:prstGeom>
          <a:solidFill>
            <a:srgbClr val="EED67F">
              <a:alpha val="7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0008" y="1204036"/>
            <a:ext cx="2589280" cy="2593512"/>
          </a:xfrm>
          <a:prstGeom prst="rect">
            <a:avLst/>
          </a:prstGeom>
        </p:spPr>
      </p:pic>
      <p:sp>
        <p:nvSpPr>
          <p:cNvPr id="9" name="テキスト ボックス 8"/>
          <p:cNvSpPr txBox="1"/>
          <p:nvPr/>
        </p:nvSpPr>
        <p:spPr>
          <a:xfrm>
            <a:off x="5409288" y="1039257"/>
            <a:ext cx="5164947" cy="3108543"/>
          </a:xfrm>
          <a:prstGeom prst="rect">
            <a:avLst/>
          </a:prstGeom>
          <a:noFill/>
        </p:spPr>
        <p:txBody>
          <a:bodyPr wrap="square" rtlCol="0">
            <a:spAutoFit/>
          </a:bodyPr>
          <a:lstStyle/>
          <a:p>
            <a:pPr algn="just" fontAlgn="base"/>
            <a:r>
              <a:rPr lang="ja-JP" altLang="en-US" sz="2400" b="1"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和歌山県観光プロモーション</a:t>
            </a:r>
            <a:endParaRPr lang="en-US" altLang="ja-JP" sz="2400" b="1"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endParaRPr>
          </a:p>
          <a:p>
            <a:pPr algn="just" fontAlgn="base"/>
            <a:r>
              <a:rPr lang="ja-JP" altLang="en-US" sz="2400" b="1"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キャッチフレーズ＆ロゴマーク</a:t>
            </a:r>
            <a:endParaRPr lang="en-US" altLang="ja-JP" sz="2400" b="1"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endParaRPr>
          </a:p>
          <a:p>
            <a:pPr fontAlgn="base"/>
            <a:endParaRPr lang="en-US" altLang="ja-JP" sz="16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endParaRP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毎日に少し疲れたら、和歌山を訪れてはどうでしょう。</a:t>
            </a: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大自然と信仰が融合する熊野は、一度死んで魂を清め、</a:t>
            </a:r>
            <a:b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br>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よみがえるために</a:t>
            </a:r>
            <a:r>
              <a:rPr lang="ja-JP" altLang="en-US" sz="1200" dirty="0" err="1">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お詣り</a:t>
            </a:r>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する場所だと言われています。</a:t>
            </a: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約</a:t>
            </a:r>
            <a:r>
              <a:rPr lang="en-US" altLang="ja-JP"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1200</a:t>
            </a:r>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年前、密教の聖地を開いた空海は、</a:t>
            </a:r>
            <a:b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br>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いまも高野山で祈りを続けていると信じられています。</a:t>
            </a: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世界遺産を巡る旅路には、神話に出てくる温泉や美しい海、</a:t>
            </a:r>
            <a:b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br>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おいしい酒や食べ物が豊富にあります。</a:t>
            </a: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そう、ここは、心と体を再生する聖地リゾート。</a:t>
            </a: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古代から、すべての人を寛容に迎え入れてきた国。</a:t>
            </a: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旅のはじまりの地と言われるこの和歌山へ、</a:t>
            </a:r>
            <a:endParaRPr lang="en-US" altLang="ja-JP"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endParaRPr>
          </a:p>
          <a:p>
            <a:pPr fontAlgn="base"/>
            <a:r>
              <a:rPr lang="ja-JP" altLang="en-US" sz="1200" dirty="0">
                <a:effectLst>
                  <a:outerShdw blurRad="38100" dist="38100" dir="2700000" algn="tl">
                    <a:srgbClr val="000000">
                      <a:alpha val="43137"/>
                    </a:srgbClr>
                  </a:outerShdw>
                </a:effectLst>
                <a:latin typeface="游明朝" panose="02020400000000000000" pitchFamily="18" charset="-128"/>
                <a:ea typeface="游明朝" panose="02020400000000000000" pitchFamily="18" charset="-128"/>
              </a:rPr>
              <a:t>新しい自分をはじめに来ませんか。</a:t>
            </a:r>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2" y="0"/>
            <a:ext cx="2708444" cy="6858000"/>
          </a:xfrm>
          <a:prstGeom prst="rect">
            <a:avLst/>
          </a:prstGeom>
        </p:spPr>
      </p:pic>
      <p:sp>
        <p:nvSpPr>
          <p:cNvPr id="12" name="テキスト ボックス 11"/>
          <p:cNvSpPr txBox="1"/>
          <p:nvPr/>
        </p:nvSpPr>
        <p:spPr>
          <a:xfrm>
            <a:off x="3090533" y="5382472"/>
            <a:ext cx="5099258" cy="830997"/>
          </a:xfrm>
          <a:prstGeom prst="rect">
            <a:avLst/>
          </a:prstGeom>
          <a:noFill/>
        </p:spPr>
        <p:txBody>
          <a:bodyPr wrap="square" rtlCol="0">
            <a:spAutoFit/>
          </a:bodyPr>
          <a:lstStyle/>
          <a:p>
            <a:r>
              <a:rPr kumimoji="1" lang="ja-JP" altLang="en-US" sz="1600" b="1" u="sng" dirty="0"/>
              <a:t>旅行商品造成の際、ロゴマークのデータを</a:t>
            </a:r>
            <a:endParaRPr kumimoji="1" lang="en-US" altLang="ja-JP" sz="1600" b="1" u="sng" dirty="0"/>
          </a:p>
          <a:p>
            <a:r>
              <a:rPr kumimoji="1" lang="ja-JP" altLang="en-US" sz="1600" b="1" u="sng" dirty="0"/>
              <a:t>自由にご利用いただけます！</a:t>
            </a:r>
            <a:endParaRPr kumimoji="1" lang="en-US" altLang="ja-JP" sz="1600" b="1" u="sng" dirty="0"/>
          </a:p>
          <a:p>
            <a:pPr algn="r"/>
            <a:r>
              <a:rPr kumimoji="1" lang="ja-JP" altLang="en-US" sz="1600" b="1" u="sng" dirty="0"/>
              <a:t>詳しくはこちら⇒</a:t>
            </a:r>
          </a:p>
        </p:txBody>
      </p:sp>
      <p:pic>
        <p:nvPicPr>
          <p:cNvPr id="13" name="図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92503" y="5351712"/>
            <a:ext cx="861757" cy="861757"/>
          </a:xfrm>
          <a:prstGeom prst="rect">
            <a:avLst/>
          </a:prstGeom>
        </p:spPr>
      </p:pic>
      <p:sp>
        <p:nvSpPr>
          <p:cNvPr id="4" name="テキスト ボックス 3"/>
          <p:cNvSpPr txBox="1"/>
          <p:nvPr/>
        </p:nvSpPr>
        <p:spPr>
          <a:xfrm>
            <a:off x="4383585" y="6406531"/>
            <a:ext cx="5224900"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お問い合わせ：</a:t>
            </a:r>
            <a:r>
              <a:rPr kumimoji="1" lang="zh-TW" altLang="en-US" sz="1400" dirty="0">
                <a:latin typeface="メイリオ" panose="020B0604030504040204" pitchFamily="50" charset="-128"/>
                <a:ea typeface="メイリオ" panose="020B0604030504040204" pitchFamily="50" charset="-128"/>
              </a:rPr>
              <a:t>和歌山県観光振興課</a:t>
            </a:r>
            <a:r>
              <a:rPr kumimoji="1" lang="ja-JP" altLang="en-US" sz="1400" dirty="0">
                <a:latin typeface="メイリオ" panose="020B0604030504040204" pitchFamily="50" charset="-128"/>
                <a:ea typeface="メイリオ" panose="020B0604030504040204" pitchFamily="50" charset="-128"/>
              </a:rPr>
              <a:t>　</a:t>
            </a:r>
            <a:r>
              <a:rPr kumimoji="1" lang="en-US" altLang="zh-TW" sz="1400" dirty="0">
                <a:latin typeface="メイリオ" panose="020B0604030504040204" pitchFamily="50" charset="-128"/>
                <a:ea typeface="メイリオ" panose="020B0604030504040204" pitchFamily="50" charset="-128"/>
              </a:rPr>
              <a:t>TEL:073-441-2775</a:t>
            </a:r>
            <a:endParaRPr kumimoji="1" lang="ja-JP" altLang="en-US" sz="1400" dirty="0">
              <a:latin typeface="メイリオ" panose="020B0604030504040204" pitchFamily="50" charset="-128"/>
              <a:ea typeface="メイリオ" panose="020B0604030504040204" pitchFamily="50" charset="-128"/>
            </a:endParaRPr>
          </a:p>
        </p:txBody>
      </p:sp>
      <p:sp>
        <p:nvSpPr>
          <p:cNvPr id="3" name="テキスト ボックス 2">
            <a:extLst>
              <a:ext uri="{FF2B5EF4-FFF2-40B4-BE49-F238E27FC236}">
                <a16:creationId xmlns:a16="http://schemas.microsoft.com/office/drawing/2014/main" id="{CD93C643-098B-C066-66AB-84BA857F6FF7}"/>
              </a:ext>
            </a:extLst>
          </p:cNvPr>
          <p:cNvSpPr txBox="1"/>
          <p:nvPr/>
        </p:nvSpPr>
        <p:spPr>
          <a:xfrm>
            <a:off x="9300448" y="6428170"/>
            <a:ext cx="708025" cy="111543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5690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451322" y="264510"/>
            <a:ext cx="8586976" cy="925879"/>
          </a:xfrm>
        </p:spPr>
        <p:txBody>
          <a:bodyPr>
            <a:noAutofit/>
          </a:bodyPr>
          <a:lstStyle/>
          <a:p>
            <a:r>
              <a:rPr lang="ja-JP" altLang="en-US" sz="2800" dirty="0">
                <a:effectLst>
                  <a:outerShdw blurRad="38100" dist="38100" dir="2700000" algn="tl">
                    <a:srgbClr val="000000">
                      <a:alpha val="43137"/>
                    </a:srgbClr>
                  </a:outerShdw>
                </a:effectLst>
                <a:latin typeface="ＤＦ平成明朝体W3" panose="02020309000000000000" pitchFamily="17" charset="-128"/>
                <a:ea typeface="ＤＦ平成明朝体W3" panose="02020309000000000000" pitchFamily="17" charset="-128"/>
              </a:rPr>
              <a:t>世界遺産　「紀伊山地の霊場と参詣道」</a:t>
            </a:r>
          </a:p>
        </p:txBody>
      </p:sp>
      <p:sp>
        <p:nvSpPr>
          <p:cNvPr id="7" name="テキスト ボックス 6"/>
          <p:cNvSpPr txBox="1"/>
          <p:nvPr/>
        </p:nvSpPr>
        <p:spPr>
          <a:xfrm>
            <a:off x="354471" y="1397862"/>
            <a:ext cx="9420899" cy="1077218"/>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　三重、奈良、和歌山の</a:t>
            </a:r>
            <a:r>
              <a:rPr lang="en-US" altLang="ja-JP" sz="1600" dirty="0">
                <a:latin typeface="メイリオ" panose="020B0604030504040204" pitchFamily="50" charset="-128"/>
                <a:ea typeface="メイリオ" panose="020B0604030504040204" pitchFamily="50" charset="-128"/>
              </a:rPr>
              <a:t>3</a:t>
            </a:r>
            <a:r>
              <a:rPr lang="ja-JP" altLang="en-US" sz="1600" dirty="0">
                <a:latin typeface="メイリオ" panose="020B0604030504040204" pitchFamily="50" charset="-128"/>
                <a:ea typeface="メイリオ" panose="020B0604030504040204" pitchFamily="50" charset="-128"/>
              </a:rPr>
              <a:t>県にまたがる、紀伊山地の自然がなければ成立しなかった三つの霊場（吉野・大峯、熊野三山、高野山）とこれらを結ぶ参詣道から構成されています。</a:t>
            </a:r>
          </a:p>
          <a:p>
            <a:r>
              <a:rPr lang="ja-JP" altLang="en-US" sz="1600" dirty="0">
                <a:latin typeface="メイリオ" panose="020B0604030504040204" pitchFamily="50" charset="-128"/>
                <a:ea typeface="メイリオ" panose="020B0604030504040204" pitchFamily="50" charset="-128"/>
              </a:rPr>
              <a:t>　とりわけ、参詣道が良好な形で残っていることや、沿道にある森林が信仰や生活等と密接に関わる文化的景観が高く評価され、</a:t>
            </a:r>
            <a:r>
              <a:rPr lang="ja-JP" altLang="en-US" sz="1600" b="1" u="sng" dirty="0">
                <a:latin typeface="メイリオ" panose="020B0604030504040204" pitchFamily="50" charset="-128"/>
                <a:ea typeface="メイリオ" panose="020B0604030504040204" pitchFamily="50" charset="-128"/>
              </a:rPr>
              <a:t>平成</a:t>
            </a:r>
            <a:r>
              <a:rPr lang="en-US" altLang="ja-JP" sz="1600" b="1" u="sng" dirty="0">
                <a:latin typeface="メイリオ" panose="020B0604030504040204" pitchFamily="50" charset="-128"/>
                <a:ea typeface="メイリオ" panose="020B0604030504040204" pitchFamily="50" charset="-128"/>
              </a:rPr>
              <a:t>16</a:t>
            </a:r>
            <a:r>
              <a:rPr lang="ja-JP" altLang="en-US" sz="1600" b="1" u="sng" dirty="0">
                <a:latin typeface="メイリオ" panose="020B0604030504040204" pitchFamily="50" charset="-128"/>
                <a:ea typeface="メイリオ" panose="020B0604030504040204" pitchFamily="50" charset="-128"/>
              </a:rPr>
              <a:t>年（</a:t>
            </a:r>
            <a:r>
              <a:rPr lang="en-US" altLang="ja-JP" sz="1600" b="1" u="sng" dirty="0">
                <a:latin typeface="メイリオ" panose="020B0604030504040204" pitchFamily="50" charset="-128"/>
                <a:ea typeface="メイリオ" panose="020B0604030504040204" pitchFamily="50" charset="-128"/>
              </a:rPr>
              <a:t>2004</a:t>
            </a:r>
            <a:r>
              <a:rPr lang="ja-JP" altLang="en-US" sz="1600" b="1" u="sng" dirty="0">
                <a:latin typeface="メイリオ" panose="020B0604030504040204" pitchFamily="50" charset="-128"/>
                <a:ea typeface="メイリオ" panose="020B0604030504040204" pitchFamily="50" charset="-128"/>
              </a:rPr>
              <a:t>年）</a:t>
            </a:r>
            <a:r>
              <a:rPr lang="en-US" altLang="ja-JP" sz="1600" b="1" u="sng" dirty="0">
                <a:latin typeface="メイリオ" panose="020B0604030504040204" pitchFamily="50" charset="-128"/>
                <a:ea typeface="メイリオ" panose="020B0604030504040204" pitchFamily="50" charset="-128"/>
              </a:rPr>
              <a:t>7</a:t>
            </a:r>
            <a:r>
              <a:rPr lang="ja-JP" altLang="en-US" sz="1600" b="1" u="sng" dirty="0">
                <a:latin typeface="メイリオ" panose="020B0604030504040204" pitchFamily="50" charset="-128"/>
                <a:ea typeface="メイリオ" panose="020B0604030504040204" pitchFamily="50" charset="-128"/>
              </a:rPr>
              <a:t>月</a:t>
            </a:r>
            <a:r>
              <a:rPr lang="en-US" altLang="ja-JP" sz="1600" b="1" u="sng" dirty="0">
                <a:latin typeface="メイリオ" panose="020B0604030504040204" pitchFamily="50" charset="-128"/>
                <a:ea typeface="メイリオ" panose="020B0604030504040204" pitchFamily="50" charset="-128"/>
              </a:rPr>
              <a:t>7</a:t>
            </a:r>
            <a:r>
              <a:rPr lang="ja-JP" altLang="en-US" sz="1600" b="1" u="sng" dirty="0">
                <a:latin typeface="メイリオ" panose="020B0604030504040204" pitchFamily="50" charset="-128"/>
                <a:ea typeface="メイリオ" panose="020B0604030504040204" pitchFamily="50" charset="-128"/>
              </a:rPr>
              <a:t>日、世界文化遺産</a:t>
            </a:r>
            <a:r>
              <a:rPr lang="ja-JP" altLang="en-US" sz="1600" dirty="0">
                <a:latin typeface="メイリオ" panose="020B0604030504040204" pitchFamily="50" charset="-128"/>
                <a:ea typeface="メイリオ" panose="020B0604030504040204" pitchFamily="50" charset="-128"/>
              </a:rPr>
              <a:t>として登録されました。</a:t>
            </a:r>
            <a:r>
              <a:rPr lang="en-US" altLang="ja-JP" sz="1600" baseline="30000" dirty="0">
                <a:latin typeface="メイリオ" panose="020B0604030504040204" pitchFamily="50" charset="-128"/>
                <a:ea typeface="メイリオ" panose="020B0604030504040204" pitchFamily="50" charset="-128"/>
              </a:rPr>
              <a:t>※</a:t>
            </a:r>
          </a:p>
        </p:txBody>
      </p:sp>
      <p:sp>
        <p:nvSpPr>
          <p:cNvPr id="17" name="右矢印 16"/>
          <p:cNvSpPr/>
          <p:nvPr/>
        </p:nvSpPr>
        <p:spPr>
          <a:xfrm>
            <a:off x="0" y="-27550"/>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　</a:t>
            </a:r>
          </a:p>
        </p:txBody>
      </p:sp>
      <p:pic>
        <p:nvPicPr>
          <p:cNvPr id="20" name="図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89548"/>
            <a:ext cx="247650" cy="247650"/>
          </a:xfrm>
          <a:prstGeom prst="rect">
            <a:avLst/>
          </a:prstGeom>
        </p:spPr>
      </p:pic>
      <p:pic>
        <p:nvPicPr>
          <p:cNvPr id="4" name="図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471" y="2475080"/>
            <a:ext cx="5955156" cy="4352176"/>
          </a:xfrm>
          <a:prstGeom prst="rect">
            <a:avLst/>
          </a:prstGeom>
        </p:spPr>
      </p:pic>
      <p:sp>
        <p:nvSpPr>
          <p:cNvPr id="5" name="テキスト ボックス 4"/>
          <p:cNvSpPr txBox="1"/>
          <p:nvPr/>
        </p:nvSpPr>
        <p:spPr>
          <a:xfrm>
            <a:off x="7972425" y="2336580"/>
            <a:ext cx="1933575" cy="276999"/>
          </a:xfrm>
          <a:prstGeom prst="rect">
            <a:avLst/>
          </a:prstGeom>
          <a:noFill/>
        </p:spPr>
        <p:txBody>
          <a:bodyPr wrap="square" rtlCol="0">
            <a:spAutoFit/>
          </a:bodyPr>
          <a:lstStyle/>
          <a:p>
            <a:r>
              <a:rPr kumimoji="1" lang="en-US" altLang="ja-JP" sz="1200" dirty="0"/>
              <a:t>※2016</a:t>
            </a:r>
            <a:r>
              <a:rPr kumimoji="1" lang="ja-JP" altLang="en-US" sz="1200" dirty="0"/>
              <a:t>年</a:t>
            </a:r>
            <a:r>
              <a:rPr kumimoji="1" lang="en-US" altLang="ja-JP" sz="1200" dirty="0"/>
              <a:t>10</a:t>
            </a:r>
            <a:r>
              <a:rPr kumimoji="1" lang="ja-JP" altLang="en-US" sz="1200" dirty="0"/>
              <a:t>月、追加登録</a:t>
            </a:r>
          </a:p>
        </p:txBody>
      </p:sp>
      <p:sp>
        <p:nvSpPr>
          <p:cNvPr id="6" name="テキスト ボックス 5"/>
          <p:cNvSpPr txBox="1"/>
          <p:nvPr/>
        </p:nvSpPr>
        <p:spPr>
          <a:xfrm>
            <a:off x="6309627" y="2583635"/>
            <a:ext cx="3596373" cy="4278094"/>
          </a:xfrm>
          <a:prstGeom prst="rect">
            <a:avLst/>
          </a:prstGeom>
          <a:noFill/>
        </p:spPr>
        <p:txBody>
          <a:bodyPr wrap="square" rtlCol="0">
            <a:spAutoFit/>
          </a:bodyPr>
          <a:lstStyle/>
          <a:p>
            <a:r>
              <a:rPr kumimoji="1" lang="ja-JP" altLang="en-US" sz="1200" b="1" dirty="0">
                <a:solidFill>
                  <a:srgbClr val="C32249"/>
                </a:solidFill>
                <a:latin typeface="HG丸ｺﾞｼｯｸM-PRO" panose="020F0600000000000000" pitchFamily="50" charset="-128"/>
                <a:ea typeface="HG丸ｺﾞｼｯｸM-PRO" panose="020F0600000000000000" pitchFamily="50" charset="-128"/>
              </a:rPr>
              <a:t>①熊野三山を周遊</a:t>
            </a:r>
            <a:endParaRPr kumimoji="1" lang="en-US" altLang="ja-JP" sz="1200" b="1" dirty="0">
              <a:solidFill>
                <a:srgbClr val="C32249"/>
              </a:solidFill>
              <a:latin typeface="HG丸ｺﾞｼｯｸM-PRO" panose="020F0600000000000000" pitchFamily="50" charset="-128"/>
              <a:ea typeface="HG丸ｺﾞｼｯｸM-PRO" panose="020F0600000000000000" pitchFamily="50" charset="-128"/>
            </a:endParaRPr>
          </a:p>
          <a:p>
            <a:r>
              <a:rPr kumimoji="1" lang="ja-JP" altLang="en-US" dirty="0">
                <a:latin typeface="HG丸ｺﾞｼｯｸM-PRO" panose="020F0600000000000000" pitchFamily="50" charset="-128"/>
                <a:ea typeface="HG丸ｺﾞｼｯｸM-PRO" panose="020F0600000000000000" pitchFamily="50" charset="-128"/>
              </a:rPr>
              <a:t>　</a:t>
            </a:r>
            <a:r>
              <a:rPr kumimoji="1" lang="ja-JP" altLang="en-US" sz="1000" dirty="0">
                <a:latin typeface="HG丸ｺﾞｼｯｸM-PRO" panose="020F0600000000000000" pitchFamily="50" charset="-128"/>
                <a:ea typeface="HG丸ｺﾞｼｯｸM-PRO" panose="020F0600000000000000" pitchFamily="50" charset="-128"/>
              </a:rPr>
              <a:t>白浜空港利用：１泊２日</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宿泊地：田辺市本宮温泉郷</a:t>
            </a:r>
            <a:r>
              <a:rPr kumimoji="1" lang="en-US" altLang="ja-JP"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那智勝浦温泉</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１日目：熊野古道歩き＋熊野本宮大社</a:t>
            </a:r>
            <a:endParaRPr kumimoji="1"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　　</a:t>
            </a:r>
            <a:r>
              <a:rPr kumimoji="1" lang="ja-JP" altLang="en-US" sz="1000" dirty="0">
                <a:latin typeface="HG丸ｺﾞｼｯｸM-PRO" panose="020F0600000000000000" pitchFamily="50" charset="-128"/>
                <a:ea typeface="HG丸ｺﾞｼｯｸM-PRO" panose="020F0600000000000000" pitchFamily="50" charset="-128"/>
              </a:rPr>
              <a:t>２日目：熊野速玉大社、熊野那智大社･那智山青岸渡寺、</a:t>
            </a:r>
            <a:endParaRPr kumimoji="1"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　　　　　　</a:t>
            </a:r>
            <a:r>
              <a:rPr kumimoji="1" lang="ja-JP" altLang="en-US" sz="1000" dirty="0">
                <a:latin typeface="HG丸ｺﾞｼｯｸM-PRO" panose="020F0600000000000000" pitchFamily="50" charset="-128"/>
                <a:ea typeface="HG丸ｺﾞｼｯｸM-PRO" panose="020F0600000000000000" pitchFamily="50" charset="-128"/>
              </a:rPr>
              <a:t>移動</a:t>
            </a:r>
            <a:endParaRPr kumimoji="1" lang="en-US" altLang="ja-JP" sz="1000" dirty="0">
              <a:latin typeface="HG丸ｺﾞｼｯｸM-PRO" panose="020F0600000000000000" pitchFamily="50" charset="-128"/>
              <a:ea typeface="HG丸ｺﾞｼｯｸM-PRO" panose="020F0600000000000000" pitchFamily="50" charset="-128"/>
            </a:endParaRPr>
          </a:p>
          <a:p>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200" b="1" dirty="0">
                <a:solidFill>
                  <a:srgbClr val="C32249"/>
                </a:solidFill>
                <a:latin typeface="HG丸ｺﾞｼｯｸM-PRO" panose="020F0600000000000000" pitchFamily="50" charset="-128"/>
                <a:ea typeface="HG丸ｺﾞｼｯｸM-PRO" panose="020F0600000000000000" pitchFamily="50" charset="-128"/>
              </a:rPr>
              <a:t>②熊野三山 ＋ 高野山</a:t>
            </a:r>
            <a:endParaRPr kumimoji="1" lang="en-US" altLang="ja-JP" sz="1200" b="1" dirty="0">
              <a:solidFill>
                <a:srgbClr val="C32249"/>
              </a:solidFill>
              <a:latin typeface="HG丸ｺﾞｼｯｸM-PRO" panose="020F0600000000000000" pitchFamily="50" charset="-128"/>
              <a:ea typeface="HG丸ｺﾞｼｯｸM-PRO" panose="020F0600000000000000" pitchFamily="50" charset="-128"/>
            </a:endParaRPr>
          </a:p>
          <a:p>
            <a:r>
              <a:rPr kumimoji="1" lang="zh-CN" altLang="en-US" dirty="0">
                <a:latin typeface="HG丸ｺﾞｼｯｸM-PRO" panose="020F0600000000000000" pitchFamily="50" charset="-128"/>
                <a:ea typeface="HG丸ｺﾞｼｯｸM-PRO" panose="020F0600000000000000" pitchFamily="50" charset="-128"/>
              </a:rPr>
              <a:t> </a:t>
            </a:r>
            <a:r>
              <a:rPr kumimoji="1" lang="ja-JP" altLang="en-US" dirty="0">
                <a:latin typeface="HG丸ｺﾞｼｯｸM-PRO" panose="020F0600000000000000" pitchFamily="50" charset="-128"/>
                <a:ea typeface="HG丸ｺﾞｼｯｸM-PRO" panose="020F0600000000000000" pitchFamily="50" charset="-128"/>
              </a:rPr>
              <a:t>　</a:t>
            </a:r>
            <a:r>
              <a:rPr kumimoji="1" lang="ja-JP" altLang="en-US" sz="1000" dirty="0">
                <a:latin typeface="HG丸ｺﾞｼｯｸM-PRO" panose="020F0600000000000000" pitchFamily="50" charset="-128"/>
                <a:ea typeface="HG丸ｺﾞｼｯｸM-PRO" panose="020F0600000000000000" pitchFamily="50" charset="-128"/>
              </a:rPr>
              <a:t>関西</a:t>
            </a:r>
            <a:r>
              <a:rPr kumimoji="1" lang="zh-CN" altLang="en-US" sz="1000" dirty="0">
                <a:latin typeface="HG丸ｺﾞｼｯｸM-PRO" panose="020F0600000000000000" pitchFamily="50" charset="-128"/>
                <a:ea typeface="HG丸ｺﾞｼｯｸM-PRO" panose="020F0600000000000000" pitchFamily="50" charset="-128"/>
              </a:rPr>
              <a:t>空港利用：</a:t>
            </a:r>
            <a:r>
              <a:rPr kumimoji="1" lang="ja-JP" altLang="en-US" sz="1000" dirty="0">
                <a:latin typeface="HG丸ｺﾞｼｯｸM-PRO" panose="020F0600000000000000" pitchFamily="50" charset="-128"/>
                <a:ea typeface="HG丸ｺﾞｼｯｸM-PRO" panose="020F0600000000000000" pitchFamily="50" charset="-128"/>
              </a:rPr>
              <a:t>２</a:t>
            </a:r>
            <a:r>
              <a:rPr kumimoji="1" lang="zh-CN" altLang="en-US" sz="1000" dirty="0">
                <a:latin typeface="HG丸ｺﾞｼｯｸM-PRO" panose="020F0600000000000000" pitchFamily="50" charset="-128"/>
                <a:ea typeface="HG丸ｺﾞｼｯｸM-PRO" panose="020F0600000000000000" pitchFamily="50" charset="-128"/>
              </a:rPr>
              <a:t>泊</a:t>
            </a:r>
            <a:r>
              <a:rPr kumimoji="1" lang="ja-JP" altLang="en-US" sz="1000" dirty="0">
                <a:latin typeface="HG丸ｺﾞｼｯｸM-PRO" panose="020F0600000000000000" pitchFamily="50" charset="-128"/>
                <a:ea typeface="HG丸ｺﾞｼｯｸM-PRO" panose="020F0600000000000000" pitchFamily="50" charset="-128"/>
              </a:rPr>
              <a:t>３</a:t>
            </a:r>
            <a:r>
              <a:rPr kumimoji="1" lang="zh-CN" altLang="en-US" sz="1000" dirty="0">
                <a:latin typeface="HG丸ｺﾞｼｯｸM-PRO" panose="020F0600000000000000" pitchFamily="50" charset="-128"/>
                <a:ea typeface="HG丸ｺﾞｼｯｸM-PRO" panose="020F0600000000000000" pitchFamily="50" charset="-128"/>
              </a:rPr>
              <a:t>日</a:t>
            </a:r>
            <a:endParaRPr kumimoji="1" lang="en-US" altLang="zh-CN"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a:t>
            </a:r>
            <a:r>
              <a:rPr kumimoji="1" lang="en-US" altLang="ja-JP" sz="1000" dirty="0">
                <a:latin typeface="HG丸ｺﾞｼｯｸM-PRO" panose="020F0600000000000000" pitchFamily="50" charset="-128"/>
                <a:ea typeface="HG丸ｺﾞｼｯｸM-PRO" panose="020F0600000000000000" pitchFamily="50" charset="-128"/>
              </a:rPr>
              <a:t>JR</a:t>
            </a:r>
            <a:r>
              <a:rPr kumimoji="1" lang="ja-JP" altLang="en-US" sz="1000" dirty="0">
                <a:latin typeface="HG丸ｺﾞｼｯｸM-PRO" panose="020F0600000000000000" pitchFamily="50" charset="-128"/>
                <a:ea typeface="HG丸ｺﾞｼｯｸM-PRO" panose="020F0600000000000000" pitchFamily="50" charset="-128"/>
              </a:rPr>
              <a:t>利用：２泊３日</a:t>
            </a:r>
            <a:endParaRPr kumimoji="1" lang="zh-CN" altLang="en-US" sz="1000" dirty="0">
              <a:latin typeface="HG丸ｺﾞｼｯｸM-PRO" panose="020F0600000000000000" pitchFamily="50" charset="-128"/>
              <a:ea typeface="HG丸ｺﾞｼｯｸM-PRO" panose="020F0600000000000000" pitchFamily="50" charset="-128"/>
            </a:endParaRPr>
          </a:p>
          <a:p>
            <a:r>
              <a:rPr kumimoji="1" lang="zh-CN" altLang="en-US" sz="1000" dirty="0">
                <a:latin typeface="HG丸ｺﾞｼｯｸM-PRO" panose="020F0600000000000000" pitchFamily="50" charset="-128"/>
                <a:ea typeface="HG丸ｺﾞｼｯｸM-PRO" panose="020F0600000000000000" pitchFamily="50" charset="-128"/>
              </a:rPr>
              <a:t>　   宿泊地：田辺市</a:t>
            </a:r>
            <a:r>
              <a:rPr kumimoji="1" lang="ja-JP" altLang="en-US" sz="1000" dirty="0">
                <a:latin typeface="HG丸ｺﾞｼｯｸM-PRO" panose="020F0600000000000000" pitchFamily="50" charset="-128"/>
                <a:ea typeface="HG丸ｺﾞｼｯｸM-PRO" panose="020F0600000000000000" pitchFamily="50" charset="-128"/>
              </a:rPr>
              <a:t>龍神温泉</a:t>
            </a:r>
            <a:r>
              <a:rPr kumimoji="1" lang="en-US" altLang="zh-CN" sz="1000" dirty="0">
                <a:latin typeface="HG丸ｺﾞｼｯｸM-PRO" panose="020F0600000000000000" pitchFamily="50" charset="-128"/>
                <a:ea typeface="HG丸ｺﾞｼｯｸM-PRO" panose="020F0600000000000000" pitchFamily="50" charset="-128"/>
              </a:rPr>
              <a:t>/</a:t>
            </a:r>
            <a:r>
              <a:rPr kumimoji="1" lang="ja-JP" altLang="en-US" sz="1000" dirty="0">
                <a:latin typeface="HG丸ｺﾞｼｯｸM-PRO" panose="020F0600000000000000" pitchFamily="50" charset="-128"/>
                <a:ea typeface="HG丸ｺﾞｼｯｸM-PRO" panose="020F0600000000000000" pitchFamily="50" charset="-128"/>
              </a:rPr>
              <a:t>那智勝浦温泉</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１日目：高野山周遊</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（田辺市龍神温泉宿泊）</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２日目：熊野本宮大社、熊野速玉大社</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（那智勝浦温泉宿泊）</a:t>
            </a:r>
            <a:endParaRPr kumimoji="1"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　　３日目：熊野那智大社･那智山青岸渡寺、移動</a:t>
            </a:r>
            <a:endParaRPr kumimoji="1" lang="en-US" altLang="ja-JP" sz="1000" dirty="0">
              <a:latin typeface="HG丸ｺﾞｼｯｸM-PRO" panose="020F0600000000000000" pitchFamily="50" charset="-128"/>
              <a:ea typeface="HG丸ｺﾞｼｯｸM-PRO" panose="020F0600000000000000" pitchFamily="50" charset="-128"/>
            </a:endParaRPr>
          </a:p>
          <a:p>
            <a:pPr lvl="0"/>
            <a:endParaRPr kumimoji="1" lang="en-US" altLang="ja-JP" sz="1200" dirty="0">
              <a:solidFill>
                <a:prstClr val="black"/>
              </a:solidFill>
              <a:latin typeface="HG丸ｺﾞｼｯｸM-PRO" panose="020F0600000000000000" pitchFamily="50" charset="-128"/>
              <a:ea typeface="HG丸ｺﾞｼｯｸM-PRO" panose="020F0600000000000000" pitchFamily="50" charset="-128"/>
            </a:endParaRPr>
          </a:p>
          <a:p>
            <a:pPr lvl="0"/>
            <a:r>
              <a:rPr kumimoji="1" lang="ja-JP" altLang="en-US" sz="1200" b="1" dirty="0">
                <a:solidFill>
                  <a:srgbClr val="C32249"/>
                </a:solidFill>
                <a:latin typeface="HG丸ｺﾞｼｯｸM-PRO" panose="020F0600000000000000" pitchFamily="50" charset="-128"/>
                <a:ea typeface="HG丸ｺﾞｼｯｸM-PRO" panose="020F0600000000000000" pitchFamily="50" charset="-128"/>
              </a:rPr>
              <a:t>③熊野三山 ＋ 伊勢神宮</a:t>
            </a:r>
            <a:endParaRPr kumimoji="1" lang="en-US" altLang="ja-JP" sz="1200" b="1" dirty="0">
              <a:solidFill>
                <a:srgbClr val="C32249"/>
              </a:solidFill>
              <a:latin typeface="HG丸ｺﾞｼｯｸM-PRO" panose="020F0600000000000000" pitchFamily="50" charset="-128"/>
              <a:ea typeface="HG丸ｺﾞｼｯｸM-PRO" panose="020F0600000000000000" pitchFamily="50" charset="-128"/>
            </a:endParaRPr>
          </a:p>
          <a:p>
            <a:pPr lvl="0"/>
            <a:r>
              <a:rPr kumimoji="1" lang="zh-CN" altLang="en-US" dirty="0">
                <a:solidFill>
                  <a:prstClr val="black"/>
                </a:solidFill>
                <a:latin typeface="HG丸ｺﾞｼｯｸM-PRO" panose="020F0600000000000000" pitchFamily="50" charset="-128"/>
                <a:ea typeface="HG丸ｺﾞｼｯｸM-PRO" panose="020F0600000000000000" pitchFamily="50" charset="-128"/>
              </a:rPr>
              <a:t> </a:t>
            </a:r>
            <a:r>
              <a:rPr kumimoji="1" lang="ja-JP" altLang="en-US" dirty="0">
                <a:solidFill>
                  <a:prstClr val="black"/>
                </a:solidFill>
                <a:latin typeface="HG丸ｺﾞｼｯｸM-PRO" panose="020F0600000000000000" pitchFamily="50" charset="-128"/>
                <a:ea typeface="HG丸ｺﾞｼｯｸM-PRO" panose="020F0600000000000000" pitchFamily="50" charset="-128"/>
              </a:rPr>
              <a:t>  </a:t>
            </a:r>
            <a:r>
              <a:rPr kumimoji="1" lang="en-US" altLang="ja-JP" sz="1000" dirty="0">
                <a:solidFill>
                  <a:prstClr val="black"/>
                </a:solidFill>
                <a:latin typeface="HG丸ｺﾞｼｯｸM-PRO" panose="020F0600000000000000" pitchFamily="50" charset="-128"/>
                <a:ea typeface="HG丸ｺﾞｼｯｸM-PRO" panose="020F0600000000000000" pitchFamily="50" charset="-128"/>
              </a:rPr>
              <a:t>JR</a:t>
            </a:r>
            <a:r>
              <a:rPr kumimoji="1" lang="zh-CN" altLang="en-US" sz="1000" dirty="0">
                <a:solidFill>
                  <a:prstClr val="black"/>
                </a:solidFill>
                <a:latin typeface="HG丸ｺﾞｼｯｸM-PRO" panose="020F0600000000000000" pitchFamily="50" charset="-128"/>
                <a:ea typeface="HG丸ｺﾞｼｯｸM-PRO" panose="020F0600000000000000" pitchFamily="50" charset="-128"/>
              </a:rPr>
              <a:t>利用：</a:t>
            </a:r>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２</a:t>
            </a:r>
            <a:r>
              <a:rPr kumimoji="1" lang="zh-CN" altLang="en-US" sz="1000" dirty="0">
                <a:solidFill>
                  <a:prstClr val="black"/>
                </a:solidFill>
                <a:latin typeface="HG丸ｺﾞｼｯｸM-PRO" panose="020F0600000000000000" pitchFamily="50" charset="-128"/>
                <a:ea typeface="HG丸ｺﾞｼｯｸM-PRO" panose="020F0600000000000000" pitchFamily="50" charset="-128"/>
              </a:rPr>
              <a:t>泊</a:t>
            </a:r>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３</a:t>
            </a:r>
            <a:r>
              <a:rPr kumimoji="1" lang="zh-CN" altLang="en-US" sz="1000" dirty="0">
                <a:solidFill>
                  <a:prstClr val="black"/>
                </a:solidFill>
                <a:latin typeface="HG丸ｺﾞｼｯｸM-PRO" panose="020F0600000000000000" pitchFamily="50" charset="-128"/>
                <a:ea typeface="HG丸ｺﾞｼｯｸM-PRO" panose="020F0600000000000000" pitchFamily="50" charset="-128"/>
              </a:rPr>
              <a:t>日</a:t>
            </a:r>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（名古屋駅起点）</a:t>
            </a:r>
            <a:endParaRPr kumimoji="1" lang="zh-CN" altLang="en-US" sz="1000" dirty="0">
              <a:solidFill>
                <a:prstClr val="black"/>
              </a:solidFill>
              <a:latin typeface="HG丸ｺﾞｼｯｸM-PRO" panose="020F0600000000000000" pitchFamily="50" charset="-128"/>
              <a:ea typeface="HG丸ｺﾞｼｯｸM-PRO" panose="020F0600000000000000" pitchFamily="50" charset="-128"/>
            </a:endParaRPr>
          </a:p>
          <a:p>
            <a:pPr lvl="0"/>
            <a:r>
              <a:rPr kumimoji="1" lang="zh-CN" altLang="en-US" sz="1000" dirty="0">
                <a:solidFill>
                  <a:prstClr val="black"/>
                </a:solidFill>
                <a:latin typeface="HG丸ｺﾞｼｯｸM-PRO" panose="020F0600000000000000" pitchFamily="50" charset="-128"/>
                <a:ea typeface="HG丸ｺﾞｼｯｸM-PRO" panose="020F0600000000000000" pitchFamily="50" charset="-128"/>
              </a:rPr>
              <a:t>　   宿泊地：田辺市</a:t>
            </a:r>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龍神温泉</a:t>
            </a:r>
            <a:r>
              <a:rPr kumimoji="1" lang="en-US" altLang="zh-CN" sz="1000" dirty="0">
                <a:solidFill>
                  <a:prstClr val="black"/>
                </a:solidFill>
                <a:latin typeface="HG丸ｺﾞｼｯｸM-PRO" panose="020F0600000000000000" pitchFamily="50" charset="-128"/>
                <a:ea typeface="HG丸ｺﾞｼｯｸM-PRO" panose="020F0600000000000000" pitchFamily="50" charset="-128"/>
              </a:rPr>
              <a:t>/</a:t>
            </a:r>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那智勝浦温泉</a:t>
            </a:r>
            <a:endParaRPr kumimoji="1" lang="en-US" altLang="ja-JP" sz="1000" dirty="0">
              <a:solidFill>
                <a:prstClr val="black"/>
              </a:solidFill>
              <a:latin typeface="HG丸ｺﾞｼｯｸM-PRO" panose="020F0600000000000000" pitchFamily="50" charset="-128"/>
              <a:ea typeface="HG丸ｺﾞｼｯｸM-PRO" panose="020F0600000000000000" pitchFamily="50" charset="-128"/>
            </a:endParaRPr>
          </a:p>
          <a:p>
            <a:pPr lvl="0"/>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　　１日目：伊勢神宮、鬼ヶ城（田辺市本宮温泉郷宿泊）</a:t>
            </a:r>
            <a:endParaRPr kumimoji="1" lang="en-US" altLang="ja-JP" sz="1000" dirty="0">
              <a:solidFill>
                <a:prstClr val="black"/>
              </a:solidFill>
              <a:latin typeface="HG丸ｺﾞｼｯｸM-PRO" panose="020F0600000000000000" pitchFamily="50" charset="-128"/>
              <a:ea typeface="HG丸ｺﾞｼｯｸM-PRO" panose="020F0600000000000000" pitchFamily="50" charset="-128"/>
            </a:endParaRPr>
          </a:p>
          <a:p>
            <a:pPr lvl="0"/>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　　２日目：熊野本宮大社、熊野速玉大社</a:t>
            </a:r>
            <a:endParaRPr kumimoji="1" lang="en-US" altLang="ja-JP" sz="1000" dirty="0">
              <a:solidFill>
                <a:prstClr val="black"/>
              </a:solidFill>
              <a:latin typeface="HG丸ｺﾞｼｯｸM-PRO" panose="020F0600000000000000" pitchFamily="50" charset="-128"/>
              <a:ea typeface="HG丸ｺﾞｼｯｸM-PRO" panose="020F0600000000000000" pitchFamily="50" charset="-128"/>
            </a:endParaRPr>
          </a:p>
          <a:p>
            <a:pPr lvl="0"/>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　　　　　　（那智勝浦温泉宿泊）</a:t>
            </a:r>
            <a:endParaRPr kumimoji="1" lang="en-US" altLang="ja-JP" sz="1000" dirty="0">
              <a:solidFill>
                <a:prstClr val="black"/>
              </a:solidFill>
              <a:latin typeface="HG丸ｺﾞｼｯｸM-PRO" panose="020F0600000000000000" pitchFamily="50" charset="-128"/>
              <a:ea typeface="HG丸ｺﾞｼｯｸM-PRO" panose="020F0600000000000000" pitchFamily="50" charset="-128"/>
            </a:endParaRPr>
          </a:p>
          <a:p>
            <a:pPr lvl="0"/>
            <a:r>
              <a:rPr kumimoji="1" lang="ja-JP" altLang="en-US" sz="1000" dirty="0">
                <a:solidFill>
                  <a:prstClr val="black"/>
                </a:solidFill>
                <a:latin typeface="HG丸ｺﾞｼｯｸM-PRO" panose="020F0600000000000000" pitchFamily="50" charset="-128"/>
                <a:ea typeface="HG丸ｺﾞｼｯｸM-PRO" panose="020F0600000000000000" pitchFamily="50" charset="-128"/>
              </a:rPr>
              <a:t>　　３日目：熊野那智大社･那智山青岸渡寺、移動</a:t>
            </a:r>
            <a:r>
              <a:rPr kumimoji="1" lang="ja-JP" altLang="en-US" sz="1200" dirty="0">
                <a:latin typeface="HG丸ｺﾞｼｯｸM-PRO" panose="020F0600000000000000" pitchFamily="50" charset="-128"/>
                <a:ea typeface="HG丸ｺﾞｼｯｸM-PRO" panose="020F0600000000000000" pitchFamily="50" charset="-128"/>
              </a:rPr>
              <a:t>　　</a:t>
            </a:r>
            <a:endParaRPr kumimoji="1" lang="en-US" altLang="ja-JP" dirty="0"/>
          </a:p>
        </p:txBody>
      </p:sp>
      <p:sp>
        <p:nvSpPr>
          <p:cNvPr id="3" name="テキスト ボックス 2">
            <a:extLst>
              <a:ext uri="{FF2B5EF4-FFF2-40B4-BE49-F238E27FC236}">
                <a16:creationId xmlns:a16="http://schemas.microsoft.com/office/drawing/2014/main" id="{FE2F583A-569E-8C78-DD6B-2A08CAEB5120}"/>
              </a:ext>
            </a:extLst>
          </p:cNvPr>
          <p:cNvSpPr txBox="1"/>
          <p:nvPr/>
        </p:nvSpPr>
        <p:spPr>
          <a:xfrm>
            <a:off x="9300448" y="6428170"/>
            <a:ext cx="708025" cy="111543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72168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6" name="右矢印 15"/>
          <p:cNvSpPr/>
          <p:nvPr/>
        </p:nvSpPr>
        <p:spPr>
          <a:xfrm>
            <a:off x="0" y="-7036"/>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メイリオ" panose="020B0604030504040204" pitchFamily="50" charset="-128"/>
                <a:ea typeface="メイリオ" panose="020B0604030504040204" pitchFamily="50" charset="-128"/>
              </a:rPr>
              <a:t>　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　</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4114453729"/>
              </p:ext>
            </p:extLst>
          </p:nvPr>
        </p:nvGraphicFramePr>
        <p:xfrm>
          <a:off x="173601" y="1531328"/>
          <a:ext cx="4905374" cy="4836480"/>
        </p:xfrm>
        <a:graphic>
          <a:graphicData uri="http://schemas.openxmlformats.org/drawingml/2006/table">
            <a:tbl>
              <a:tblPr firstRow="1" bandRow="1">
                <a:tableStyleId>{5C22544A-7EE6-4342-B048-85BDC9FD1C3A}</a:tableStyleId>
              </a:tblPr>
              <a:tblGrid>
                <a:gridCol w="1934599">
                  <a:extLst>
                    <a:ext uri="{9D8B030D-6E8A-4147-A177-3AD203B41FA5}">
                      <a16:colId xmlns:a16="http://schemas.microsoft.com/office/drawing/2014/main" val="2770366239"/>
                    </a:ext>
                  </a:extLst>
                </a:gridCol>
                <a:gridCol w="297077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可（教育旅行等の大型団体も可能）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100" b="1" dirty="0">
                          <a:solidFill>
                            <a:schemeClr val="tx1"/>
                          </a:solidFill>
                          <a:latin typeface="メイリオ" panose="020B0604030504040204" pitchFamily="50" charset="-128"/>
                          <a:ea typeface="メイリオ" panose="020B0604030504040204" pitchFamily="50" charset="-128"/>
                        </a:rPr>
                        <a:t>熊野三山エリアを語り部と一緒に歩き、古道の歴史や自然などについて、資料を使ってわかりやすく説明してくれるので、旅の思い出がより感慨深くなります。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全２８コース（右表参照）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語り部１名につき２０名まで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通年（一部期間限定コース有り）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5,000</a:t>
                      </a:r>
                      <a:r>
                        <a:rPr kumimoji="1" lang="ja-JP" altLang="en-US" sz="1200" b="1" dirty="0">
                          <a:solidFill>
                            <a:schemeClr val="tx1"/>
                          </a:solidFill>
                          <a:latin typeface="メイリオ" panose="020B0604030504040204" pitchFamily="50" charset="-128"/>
                          <a:ea typeface="メイリオ" panose="020B0604030504040204" pitchFamily="50" charset="-128"/>
                        </a:rPr>
                        <a:t>円～（右表参照）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原則</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日前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集合場所：各コースのスタート地点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熊野・那智ガイドの会事務局</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0735-52-6153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office@nachikan.jp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285751" y="818041"/>
            <a:ext cx="972529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熊野古道ガイドウォーク　～那智山エリア～</a:t>
            </a:r>
          </a:p>
        </p:txBody>
      </p:sp>
      <p:graphicFrame>
        <p:nvGraphicFramePr>
          <p:cNvPr id="21" name="表 20"/>
          <p:cNvGraphicFramePr>
            <a:graphicFrameLocks noGrp="1"/>
          </p:cNvGraphicFramePr>
          <p:nvPr>
            <p:extLst>
              <p:ext uri="{D42A27DB-BD31-4B8C-83A1-F6EECF244321}">
                <p14:modId xmlns:p14="http://schemas.microsoft.com/office/powerpoint/2010/main" val="2948351195"/>
              </p:ext>
            </p:extLst>
          </p:nvPr>
        </p:nvGraphicFramePr>
        <p:xfrm>
          <a:off x="5163963" y="3331641"/>
          <a:ext cx="4611408" cy="3299628"/>
        </p:xfrm>
        <a:graphic>
          <a:graphicData uri="http://schemas.openxmlformats.org/drawingml/2006/table">
            <a:tbl>
              <a:tblPr/>
              <a:tblGrid>
                <a:gridCol w="3102606">
                  <a:extLst>
                    <a:ext uri="{9D8B030D-6E8A-4147-A177-3AD203B41FA5}">
                      <a16:colId xmlns:a16="http://schemas.microsoft.com/office/drawing/2014/main" val="1394119193"/>
                    </a:ext>
                  </a:extLst>
                </a:gridCol>
                <a:gridCol w="860654">
                  <a:extLst>
                    <a:ext uri="{9D8B030D-6E8A-4147-A177-3AD203B41FA5}">
                      <a16:colId xmlns:a16="http://schemas.microsoft.com/office/drawing/2014/main" val="481909736"/>
                    </a:ext>
                  </a:extLst>
                </a:gridCol>
                <a:gridCol w="648148">
                  <a:extLst>
                    <a:ext uri="{9D8B030D-6E8A-4147-A177-3AD203B41FA5}">
                      <a16:colId xmlns:a16="http://schemas.microsoft.com/office/drawing/2014/main" val="3724377755"/>
                    </a:ext>
                  </a:extLst>
                </a:gridCol>
              </a:tblGrid>
              <a:tr h="197967">
                <a:tc>
                  <a:txBody>
                    <a:bodyPr/>
                    <a:lstStyle/>
                    <a:p>
                      <a:pPr algn="l" fontAlgn="t"/>
                      <a:r>
                        <a:rPr lang="ja-JP" altLang="en-US" sz="900" b="1" dirty="0">
                          <a:solidFill>
                            <a:schemeClr val="tx1"/>
                          </a:solidFill>
                          <a:effectLst/>
                          <a:latin typeface="メイリオ" panose="020B0604030504040204" pitchFamily="50" charset="-128"/>
                          <a:ea typeface="メイリオ" panose="020B0604030504040204" pitchFamily="50" charset="-128"/>
                        </a:rPr>
                        <a:t>コース・距離</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所要時間</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料金</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extLst>
                  <a:ext uri="{0D108BD9-81ED-4DB2-BD59-A6C34878D82A}">
                    <a16:rowId xmlns:a16="http://schemas.microsoft.com/office/drawing/2014/main" val="714324600"/>
                  </a:ext>
                </a:extLst>
              </a:tr>
              <a:tr h="395406">
                <a:tc>
                  <a:txBody>
                    <a:bodyPr/>
                    <a:lstStyle/>
                    <a:p>
                      <a:pPr algn="l" fontAlgn="t"/>
                      <a:r>
                        <a:rPr lang="ja-JP" altLang="en-US" sz="900" b="1" dirty="0">
                          <a:solidFill>
                            <a:schemeClr val="tx1"/>
                          </a:solidFill>
                          <a:effectLst/>
                          <a:latin typeface="メイリオ" panose="020B0604030504040204" pitchFamily="50" charset="-128"/>
                          <a:ea typeface="メイリオ" panose="020B0604030504040204" pitchFamily="50" charset="-128"/>
                        </a:rPr>
                        <a:t>①　大門坂（</a:t>
                      </a:r>
                      <a:r>
                        <a:rPr lang="en-US" altLang="ja-JP" sz="900" b="1" dirty="0">
                          <a:solidFill>
                            <a:schemeClr val="tx1"/>
                          </a:solidFill>
                          <a:effectLst/>
                          <a:latin typeface="メイリオ" panose="020B0604030504040204" pitchFamily="50" charset="-128"/>
                          <a:ea typeface="メイリオ" panose="020B0604030504040204" pitchFamily="50" charset="-128"/>
                        </a:rPr>
                        <a:t>0.7km</a:t>
                      </a:r>
                      <a:r>
                        <a:rPr lang="ja-JP" altLang="en-US" sz="900" b="1" dirty="0">
                          <a:solidFill>
                            <a:schemeClr val="tx1"/>
                          </a:solidFill>
                          <a:effectLst/>
                          <a:latin typeface="メイリオ" panose="020B0604030504040204" pitchFamily="50" charset="-128"/>
                          <a:ea typeface="メイリオ" panose="020B0604030504040204" pitchFamily="50" charset="-128"/>
                        </a:rPr>
                        <a:t>） 　</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約</a:t>
                      </a:r>
                      <a:r>
                        <a:rPr lang="en-US" altLang="ja-JP" sz="900" b="1" dirty="0">
                          <a:solidFill>
                            <a:schemeClr val="tx1"/>
                          </a:solidFill>
                          <a:effectLst/>
                          <a:latin typeface="メイリオ" panose="020B0604030504040204" pitchFamily="50" charset="-128"/>
                          <a:ea typeface="メイリオ" panose="020B0604030504040204" pitchFamily="50" charset="-128"/>
                        </a:rPr>
                        <a:t>50</a:t>
                      </a:r>
                      <a:r>
                        <a:rPr lang="ja-JP" altLang="en-US" sz="900" b="1" dirty="0">
                          <a:solidFill>
                            <a:schemeClr val="tx1"/>
                          </a:solidFill>
                          <a:effectLst/>
                          <a:latin typeface="メイリオ" panose="020B0604030504040204" pitchFamily="50" charset="-128"/>
                          <a:ea typeface="メイリオ" panose="020B0604030504040204" pitchFamily="50" charset="-128"/>
                        </a:rPr>
                        <a:t>分</a:t>
                      </a:r>
                      <a:endParaRPr lang="en-US" sz="9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en-US" altLang="ja-JP" sz="900" b="1" dirty="0">
                          <a:solidFill>
                            <a:schemeClr val="tx1"/>
                          </a:solidFill>
                          <a:effectLst/>
                          <a:latin typeface="メイリオ" panose="020B0604030504040204" pitchFamily="50" charset="-128"/>
                          <a:ea typeface="メイリオ" panose="020B0604030504040204" pitchFamily="50" charset="-128"/>
                        </a:rPr>
                        <a:t>5,000</a:t>
                      </a:r>
                      <a:r>
                        <a:rPr lang="ja-JP" altLang="en-US" sz="9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335710785"/>
                  </a:ext>
                </a:extLst>
              </a:tr>
              <a:tr h="476607">
                <a:tc>
                  <a:txBody>
                    <a:bodyPr/>
                    <a:lstStyle/>
                    <a:p>
                      <a:pPr algn="l" fontAlgn="t"/>
                      <a:r>
                        <a:rPr lang="zh-TW" altLang="en-US" sz="900" b="1" dirty="0">
                          <a:solidFill>
                            <a:schemeClr val="tx1"/>
                          </a:solidFill>
                          <a:effectLst/>
                          <a:latin typeface="メイリオ" panose="020B0604030504040204" pitchFamily="50" charset="-128"/>
                          <a:ea typeface="メイリオ" panose="020B0604030504040204" pitchFamily="50" charset="-128"/>
                        </a:rPr>
                        <a:t>②　</a:t>
                      </a:r>
                      <a:r>
                        <a:rPr lang="ja-JP" altLang="en-US" sz="900" b="1" dirty="0">
                          <a:solidFill>
                            <a:schemeClr val="tx1"/>
                          </a:solidFill>
                          <a:effectLst/>
                          <a:latin typeface="メイリオ" panose="020B0604030504040204" pitchFamily="50" charset="-128"/>
                          <a:ea typeface="メイリオ" panose="020B0604030504040204" pitchFamily="50" charset="-128"/>
                        </a:rPr>
                        <a:t>大門坂～社寺～那智滝（</a:t>
                      </a:r>
                      <a:r>
                        <a:rPr lang="en-US" altLang="ja-JP" sz="900" b="1" dirty="0">
                          <a:solidFill>
                            <a:schemeClr val="tx1"/>
                          </a:solidFill>
                          <a:effectLst/>
                          <a:latin typeface="メイリオ" panose="020B0604030504040204" pitchFamily="50" charset="-128"/>
                          <a:ea typeface="メイリオ" panose="020B0604030504040204" pitchFamily="50" charset="-128"/>
                        </a:rPr>
                        <a:t>1.8km</a:t>
                      </a:r>
                      <a:r>
                        <a:rPr lang="ja-JP" altLang="en-US" sz="900" b="1" dirty="0">
                          <a:solidFill>
                            <a:schemeClr val="tx1"/>
                          </a:solidFill>
                          <a:effectLst/>
                          <a:latin typeface="メイリオ" panose="020B0604030504040204" pitchFamily="50" charset="-128"/>
                          <a:ea typeface="メイリオ" panose="020B0604030504040204" pitchFamily="50" charset="-128"/>
                        </a:rPr>
                        <a:t>）</a:t>
                      </a:r>
                      <a:endParaRPr lang="zh-TW" altLang="en-US" sz="9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約</a:t>
                      </a:r>
                      <a:r>
                        <a:rPr lang="en-US" altLang="ja-JP" sz="900" b="1" dirty="0">
                          <a:solidFill>
                            <a:schemeClr val="tx1"/>
                          </a:solidFill>
                          <a:effectLst/>
                          <a:latin typeface="メイリオ" panose="020B0604030504040204" pitchFamily="50" charset="-128"/>
                          <a:ea typeface="メイリオ" panose="020B0604030504040204" pitchFamily="50" charset="-128"/>
                        </a:rPr>
                        <a:t>2.5</a:t>
                      </a:r>
                      <a:r>
                        <a:rPr lang="en-US" sz="9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en-US" altLang="ja-JP" sz="900" b="1" dirty="0">
                          <a:solidFill>
                            <a:schemeClr val="tx1"/>
                          </a:solidFill>
                          <a:effectLst/>
                          <a:latin typeface="メイリオ" panose="020B0604030504040204" pitchFamily="50" charset="-128"/>
                          <a:ea typeface="メイリオ" panose="020B0604030504040204" pitchFamily="50" charset="-128"/>
                        </a:rPr>
                        <a:t>12,000</a:t>
                      </a:r>
                      <a:r>
                        <a:rPr lang="ja-JP" altLang="en-US" sz="9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extLst>
                  <a:ext uri="{0D108BD9-81ED-4DB2-BD59-A6C34878D82A}">
                    <a16:rowId xmlns:a16="http://schemas.microsoft.com/office/drawing/2014/main" val="3166036803"/>
                  </a:ext>
                </a:extLst>
              </a:tr>
              <a:tr h="476607">
                <a:tc>
                  <a:txBody>
                    <a:bodyPr/>
                    <a:lstStyle/>
                    <a:p>
                      <a:pPr algn="l" fontAlgn="t"/>
                      <a:r>
                        <a:rPr lang="ja-JP" altLang="en-US" sz="900" b="1" dirty="0">
                          <a:solidFill>
                            <a:schemeClr val="tx1"/>
                          </a:solidFill>
                          <a:effectLst/>
                          <a:latin typeface="メイリオ" panose="020B0604030504040204" pitchFamily="50" charset="-128"/>
                          <a:ea typeface="メイリオ" panose="020B0604030504040204" pitchFamily="50" charset="-128"/>
                        </a:rPr>
                        <a:t>③　那智大社・青岸渡寺のみ（</a:t>
                      </a:r>
                      <a:r>
                        <a:rPr lang="en-US" altLang="ja-JP" sz="900" b="1" dirty="0">
                          <a:solidFill>
                            <a:schemeClr val="tx1"/>
                          </a:solidFill>
                          <a:effectLst/>
                          <a:latin typeface="メイリオ" panose="020B0604030504040204" pitchFamily="50" charset="-128"/>
                          <a:ea typeface="メイリオ" panose="020B0604030504040204" pitchFamily="50" charset="-128"/>
                        </a:rPr>
                        <a:t>0.1km</a:t>
                      </a:r>
                      <a:r>
                        <a:rPr lang="ja-JP" altLang="en-US" sz="900" b="1" dirty="0">
                          <a:solidFill>
                            <a:schemeClr val="tx1"/>
                          </a:solidFill>
                          <a:effectLst/>
                          <a:latin typeface="メイリオ" panose="020B0604030504040204" pitchFamily="50" charset="-128"/>
                          <a:ea typeface="メイリオ" panose="020B0604030504040204" pitchFamily="50" charset="-128"/>
                        </a:rPr>
                        <a:t>）</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約</a:t>
                      </a:r>
                      <a:r>
                        <a:rPr lang="en-US" altLang="ja-JP" sz="900" b="1" dirty="0">
                          <a:solidFill>
                            <a:schemeClr val="tx1"/>
                          </a:solidFill>
                          <a:effectLst/>
                          <a:latin typeface="メイリオ" panose="020B0604030504040204" pitchFamily="50" charset="-128"/>
                          <a:ea typeface="メイリオ" panose="020B0604030504040204" pitchFamily="50" charset="-128"/>
                        </a:rPr>
                        <a:t>1</a:t>
                      </a:r>
                      <a:r>
                        <a:rPr lang="en-US" sz="9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t"/>
                      <a:r>
                        <a:rPr lang="en-US" altLang="ja-JP" sz="900" b="1" dirty="0">
                          <a:solidFill>
                            <a:schemeClr val="tx1"/>
                          </a:solidFill>
                          <a:effectLst/>
                          <a:latin typeface="メイリオ" panose="020B0604030504040204" pitchFamily="50" charset="-128"/>
                          <a:ea typeface="メイリオ" panose="020B0604030504040204" pitchFamily="50" charset="-128"/>
                        </a:rPr>
                        <a:t>5,000</a:t>
                      </a:r>
                      <a:r>
                        <a:rPr lang="ja-JP" altLang="en-US" sz="9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108556457"/>
                  </a:ext>
                </a:extLst>
              </a:tr>
              <a:tr h="619588">
                <a:tc>
                  <a:txBody>
                    <a:bodyPr/>
                    <a:lstStyle/>
                    <a:p>
                      <a:pPr marL="0" indent="0" algn="l" fontAlgn="t">
                        <a:buNone/>
                      </a:pPr>
                      <a:r>
                        <a:rPr lang="ja-JP" altLang="en-US" sz="900" b="1" dirty="0">
                          <a:solidFill>
                            <a:schemeClr val="tx1"/>
                          </a:solidFill>
                          <a:effectLst/>
                          <a:latin typeface="メイリオ" panose="020B0604030504040204" pitchFamily="50" charset="-128"/>
                          <a:ea typeface="メイリオ" panose="020B0604030504040204" pitchFamily="50" charset="-128"/>
                        </a:rPr>
                        <a:t>④　那智の滝　</a:t>
                      </a:r>
                      <a:endParaRPr lang="en-US" altLang="ja-JP" sz="9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約</a:t>
                      </a:r>
                      <a:r>
                        <a:rPr lang="en-US" altLang="ja-JP" sz="900" b="1" dirty="0">
                          <a:solidFill>
                            <a:schemeClr val="tx1"/>
                          </a:solidFill>
                          <a:effectLst/>
                          <a:latin typeface="メイリオ" panose="020B0604030504040204" pitchFamily="50" charset="-128"/>
                          <a:ea typeface="メイリオ" panose="020B0604030504040204" pitchFamily="50" charset="-128"/>
                        </a:rPr>
                        <a:t>40</a:t>
                      </a:r>
                      <a:r>
                        <a:rPr lang="ja-JP" altLang="en-US" sz="900" b="1" dirty="0">
                          <a:solidFill>
                            <a:schemeClr val="tx1"/>
                          </a:solidFill>
                          <a:effectLst/>
                          <a:latin typeface="メイリオ" panose="020B0604030504040204" pitchFamily="50" charset="-128"/>
                          <a:ea typeface="メイリオ" panose="020B0604030504040204" pitchFamily="50" charset="-128"/>
                        </a:rPr>
                        <a:t>分</a:t>
                      </a:r>
                      <a:endParaRPr lang="en-US" sz="9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en-US" altLang="ja-JP" sz="900" b="1" dirty="0">
                          <a:solidFill>
                            <a:schemeClr val="tx1"/>
                          </a:solidFill>
                          <a:effectLst/>
                          <a:latin typeface="メイリオ" panose="020B0604030504040204" pitchFamily="50" charset="-128"/>
                          <a:ea typeface="メイリオ" panose="020B0604030504040204" pitchFamily="50" charset="-128"/>
                        </a:rPr>
                        <a:t>5,000</a:t>
                      </a:r>
                      <a:r>
                        <a:rPr lang="ja-JP" altLang="en-US" sz="9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extLst>
                  <a:ext uri="{0D108BD9-81ED-4DB2-BD59-A6C34878D82A}">
                    <a16:rowId xmlns:a16="http://schemas.microsoft.com/office/drawing/2014/main" val="2489919400"/>
                  </a:ext>
                </a:extLst>
              </a:tr>
              <a:tr h="476607">
                <a:tc>
                  <a:txBody>
                    <a:bodyPr/>
                    <a:lstStyle/>
                    <a:p>
                      <a:pPr algn="l" fontAlgn="t"/>
                      <a:r>
                        <a:rPr lang="ja-JP" altLang="en-US" sz="900" b="1" dirty="0">
                          <a:solidFill>
                            <a:schemeClr val="tx1"/>
                          </a:solidFill>
                          <a:effectLst/>
                          <a:latin typeface="メイリオ" panose="020B0604030504040204" pitchFamily="50" charset="-128"/>
                          <a:ea typeface="メイリオ" panose="020B0604030504040204" pitchFamily="50" charset="-128"/>
                        </a:rPr>
                        <a:t>⑤　妙法山かけぬけ道　那智山発着　</a:t>
                      </a:r>
                      <a:endParaRPr lang="en-US" altLang="ja-JP" sz="900" b="1" dirty="0">
                        <a:solidFill>
                          <a:schemeClr val="tx1"/>
                        </a:solidFill>
                        <a:effectLst/>
                        <a:latin typeface="メイリオ" panose="020B0604030504040204" pitchFamily="50" charset="-128"/>
                        <a:ea typeface="メイリオ" panose="020B0604030504040204" pitchFamily="50" charset="-128"/>
                      </a:endParaRPr>
                    </a:p>
                    <a:p>
                      <a:pPr algn="l" fontAlgn="t"/>
                      <a:r>
                        <a:rPr lang="ja-JP" altLang="en-US" sz="900" b="1" dirty="0">
                          <a:solidFill>
                            <a:schemeClr val="tx1"/>
                          </a:solidFill>
                          <a:effectLst/>
                          <a:latin typeface="メイリオ" panose="020B0604030504040204" pitchFamily="50" charset="-128"/>
                          <a:ea typeface="メイリオ" panose="020B0604030504040204" pitchFamily="50" charset="-128"/>
                        </a:rPr>
                        <a:t>　　（　　　</a:t>
                      </a:r>
                      <a:r>
                        <a:rPr lang="en-US" altLang="ja-JP" sz="900" b="1" dirty="0">
                          <a:solidFill>
                            <a:schemeClr val="tx1"/>
                          </a:solidFill>
                          <a:effectLst/>
                          <a:latin typeface="メイリオ" panose="020B0604030504040204" pitchFamily="50" charset="-128"/>
                          <a:ea typeface="メイリオ" panose="020B0604030504040204" pitchFamily="50" charset="-128"/>
                        </a:rPr>
                        <a:t>〃</a:t>
                      </a:r>
                      <a:r>
                        <a:rPr lang="ja-JP" altLang="en-US" sz="900" b="1" dirty="0">
                          <a:solidFill>
                            <a:schemeClr val="tx1"/>
                          </a:solidFill>
                          <a:effectLst/>
                          <a:latin typeface="メイリオ" panose="020B0604030504040204" pitchFamily="50" charset="-128"/>
                          <a:ea typeface="メイリオ" panose="020B0604030504040204" pitchFamily="50" charset="-128"/>
                        </a:rPr>
                        <a:t>　　　片道バス回送）　　</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約５時間</a:t>
                      </a:r>
                      <a:endParaRPr lang="en-US" altLang="ja-JP" sz="900" b="1" dirty="0">
                        <a:solidFill>
                          <a:schemeClr val="tx1"/>
                        </a:solidFill>
                        <a:effectLst/>
                        <a:latin typeface="メイリオ" panose="020B0604030504040204" pitchFamily="50" charset="-128"/>
                        <a:ea typeface="メイリオ" panose="020B0604030504040204" pitchFamily="50" charset="-128"/>
                      </a:endParaRPr>
                    </a:p>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（約約</a:t>
                      </a:r>
                      <a:r>
                        <a:rPr lang="en-US" altLang="ja-JP" sz="900" b="1" dirty="0">
                          <a:solidFill>
                            <a:schemeClr val="tx1"/>
                          </a:solidFill>
                          <a:effectLst/>
                          <a:latin typeface="メイリオ" panose="020B0604030504040204" pitchFamily="50" charset="-128"/>
                          <a:ea typeface="メイリオ" panose="020B0604030504040204" pitchFamily="50" charset="-128"/>
                        </a:rPr>
                        <a:t>2.5</a:t>
                      </a:r>
                      <a:r>
                        <a:rPr lang="ja-JP" altLang="en-US" sz="9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t"/>
                      <a:r>
                        <a:rPr lang="en-US" altLang="ja-JP" sz="900" b="1" dirty="0">
                          <a:solidFill>
                            <a:schemeClr val="tx1"/>
                          </a:solidFill>
                          <a:effectLst/>
                          <a:latin typeface="メイリオ" panose="020B0604030504040204" pitchFamily="50" charset="-128"/>
                          <a:ea typeface="メイリオ" panose="020B0604030504040204" pitchFamily="50" charset="-128"/>
                        </a:rPr>
                        <a:t>15,000</a:t>
                      </a:r>
                      <a:r>
                        <a:rPr lang="ja-JP" altLang="en-US" sz="900" b="1" dirty="0">
                          <a:solidFill>
                            <a:schemeClr val="tx1"/>
                          </a:solidFill>
                          <a:effectLst/>
                          <a:latin typeface="メイリオ" panose="020B0604030504040204" pitchFamily="50" charset="-128"/>
                          <a:ea typeface="メイリオ" panose="020B0604030504040204" pitchFamily="50" charset="-128"/>
                        </a:rPr>
                        <a:t>円</a:t>
                      </a:r>
                    </a:p>
                    <a:p>
                      <a:pPr algn="ctr" fontAlgn="t"/>
                      <a:endParaRPr lang="ja-JP" altLang="en-US" sz="9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503592090"/>
                  </a:ext>
                </a:extLst>
              </a:tr>
              <a:tr h="476607">
                <a:tc>
                  <a:txBody>
                    <a:bodyPr/>
                    <a:lstStyle/>
                    <a:p>
                      <a:pPr algn="l" fontAlgn="t"/>
                      <a:r>
                        <a:rPr lang="ja-JP" altLang="en-US" sz="900" b="1" dirty="0">
                          <a:solidFill>
                            <a:schemeClr val="tx1"/>
                          </a:solidFill>
                          <a:effectLst/>
                          <a:latin typeface="メイリオ" panose="020B0604030504040204" pitchFamily="50" charset="-128"/>
                          <a:ea typeface="メイリオ" panose="020B0604030504040204" pitchFamily="50" charset="-128"/>
                        </a:rPr>
                        <a:t>⑥　</a:t>
                      </a:r>
                      <a:r>
                        <a:rPr lang="zh-TW" altLang="en-US" sz="900" b="1" dirty="0">
                          <a:solidFill>
                            <a:schemeClr val="tx1"/>
                          </a:solidFill>
                          <a:effectLst/>
                          <a:latin typeface="メイリオ" panose="020B0604030504040204" pitchFamily="50" charset="-128"/>
                          <a:ea typeface="メイリオ" panose="020B0604030504040204" pitchFamily="50" charset="-128"/>
                        </a:rPr>
                        <a:t>補陀洛山寺～</a:t>
                      </a:r>
                      <a:r>
                        <a:rPr lang="ja-JP" altLang="en-US" sz="900" b="1" dirty="0">
                          <a:solidFill>
                            <a:schemeClr val="tx1"/>
                          </a:solidFill>
                          <a:effectLst/>
                          <a:latin typeface="メイリオ" panose="020B0604030504040204" pitchFamily="50" charset="-128"/>
                          <a:ea typeface="メイリオ" panose="020B0604030504040204" pitchFamily="50" charset="-128"/>
                        </a:rPr>
                        <a:t>大門坂～社寺～</a:t>
                      </a:r>
                      <a:r>
                        <a:rPr lang="zh-TW" altLang="en-US" sz="900" b="1" dirty="0">
                          <a:solidFill>
                            <a:schemeClr val="tx1"/>
                          </a:solidFill>
                          <a:effectLst/>
                          <a:latin typeface="メイリオ" panose="020B0604030504040204" pitchFamily="50" charset="-128"/>
                          <a:ea typeface="メイリオ" panose="020B0604030504040204" pitchFamily="50" charset="-128"/>
                        </a:rPr>
                        <a:t>那智</a:t>
                      </a:r>
                      <a:r>
                        <a:rPr lang="ja-JP" altLang="en-US" sz="900" b="1" dirty="0">
                          <a:solidFill>
                            <a:schemeClr val="tx1"/>
                          </a:solidFill>
                          <a:effectLst/>
                          <a:latin typeface="メイリオ" panose="020B0604030504040204" pitchFamily="50" charset="-128"/>
                          <a:ea typeface="メイリオ" panose="020B0604030504040204" pitchFamily="50" charset="-128"/>
                        </a:rPr>
                        <a:t>の滝</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ja-JP" altLang="en-US" sz="900" b="1" dirty="0">
                          <a:solidFill>
                            <a:schemeClr val="tx1"/>
                          </a:solidFill>
                          <a:effectLst/>
                          <a:latin typeface="メイリオ" panose="020B0604030504040204" pitchFamily="50" charset="-128"/>
                          <a:ea typeface="メイリオ" panose="020B0604030504040204" pitchFamily="50" charset="-128"/>
                        </a:rPr>
                        <a:t>約</a:t>
                      </a:r>
                      <a:r>
                        <a:rPr lang="en-US" altLang="ja-JP" sz="900" b="1" dirty="0">
                          <a:solidFill>
                            <a:schemeClr val="tx1"/>
                          </a:solidFill>
                          <a:effectLst/>
                          <a:latin typeface="メイリオ" panose="020B0604030504040204" pitchFamily="50" charset="-128"/>
                          <a:ea typeface="メイリオ" panose="020B0604030504040204" pitchFamily="50" charset="-128"/>
                        </a:rPr>
                        <a:t>4.5</a:t>
                      </a:r>
                      <a:r>
                        <a:rPr lang="en-US" sz="9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en-US" altLang="ja-JP" sz="900" b="1" dirty="0">
                          <a:solidFill>
                            <a:schemeClr val="tx1"/>
                          </a:solidFill>
                          <a:effectLst/>
                          <a:latin typeface="メイリオ" panose="020B0604030504040204" pitchFamily="50" charset="-128"/>
                          <a:ea typeface="メイリオ" panose="020B0604030504040204" pitchFamily="50" charset="-128"/>
                        </a:rPr>
                        <a:t>15,000</a:t>
                      </a:r>
                      <a:r>
                        <a:rPr lang="ja-JP" altLang="en-US" sz="9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extLst>
                  <a:ext uri="{0D108BD9-81ED-4DB2-BD59-A6C34878D82A}">
                    <a16:rowId xmlns:a16="http://schemas.microsoft.com/office/drawing/2014/main" val="3205006402"/>
                  </a:ext>
                </a:extLst>
              </a:tr>
              <a:tr h="180239">
                <a:tc>
                  <a:txBody>
                    <a:bodyPr/>
                    <a:lstStyle/>
                    <a:p>
                      <a:pPr algn="l" fontAlgn="t"/>
                      <a:endParaRPr lang="ja-JP" altLang="en-US" sz="800" dirty="0">
                        <a:effectLst/>
                      </a:endParaRPr>
                    </a:p>
                  </a:txBody>
                  <a:tcPr marL="41050" marR="41050" marT="20525" marB="205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endParaRPr lang="ja-JP" altLang="en-US" sz="800" dirty="0">
                        <a:effectLst/>
                      </a:endParaRPr>
                    </a:p>
                  </a:txBody>
                  <a:tcPr marL="41050" marR="41050" marT="20525" marB="205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endParaRPr lang="ja-JP" altLang="en-US" sz="800" dirty="0">
                        <a:effectLst/>
                      </a:endParaRPr>
                    </a:p>
                  </a:txBody>
                  <a:tcPr marL="41050" marR="41050" marT="20525" marB="205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659979932"/>
                  </a:ext>
                </a:extLst>
              </a:tr>
            </a:tbl>
          </a:graphicData>
        </a:graphic>
      </p:graphicFrame>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14424" y="1521920"/>
            <a:ext cx="1860947" cy="1540090"/>
          </a:xfrm>
          <a:prstGeom prst="rect">
            <a:avLst/>
          </a:prstGeom>
          <a:solidFill>
            <a:schemeClr val="bg1">
              <a:lumMod val="75000"/>
            </a:schemeClr>
          </a:solidFill>
          <a:ln w="15875">
            <a:noFill/>
          </a:ln>
        </p:spPr>
      </p:pic>
      <p:sp>
        <p:nvSpPr>
          <p:cNvPr id="14" name="テキスト ボックス 13"/>
          <p:cNvSpPr txBox="1"/>
          <p:nvPr/>
        </p:nvSpPr>
        <p:spPr>
          <a:xfrm>
            <a:off x="6454222" y="246457"/>
            <a:ext cx="2984774" cy="369332"/>
          </a:xfrm>
          <a:prstGeom prst="rect">
            <a:avLst/>
          </a:prstGeom>
          <a:noFill/>
        </p:spPr>
        <p:txBody>
          <a:bodyPr wrap="square" rtlCol="0">
            <a:spAutoFit/>
          </a:bodyPr>
          <a:lstStyle/>
          <a:p>
            <a:r>
              <a:rPr kumimoji="1" lang="ja-JP" altLang="en-US" b="1" dirty="0"/>
              <a:t>那智勝浦町 ･那智山エリア</a:t>
            </a:r>
          </a:p>
        </p:txBody>
      </p:sp>
      <p:pic>
        <p:nvPicPr>
          <p:cNvPr id="10" name="図 9">
            <a:extLst>
              <a:ext uri="{FF2B5EF4-FFF2-40B4-BE49-F238E27FC236}">
                <a16:creationId xmlns:a16="http://schemas.microsoft.com/office/drawing/2014/main" id="{857345EA-832D-91EA-2258-802B9ADA1FF6}"/>
              </a:ext>
            </a:extLst>
          </p:cNvPr>
          <p:cNvPicPr>
            <a:picLocks noChangeAspect="1"/>
          </p:cNvPicPr>
          <p:nvPr/>
        </p:nvPicPr>
        <p:blipFill>
          <a:blip r:embed="rId5"/>
          <a:stretch>
            <a:fillRect/>
          </a:stretch>
        </p:blipFill>
        <p:spPr>
          <a:xfrm>
            <a:off x="5155693" y="1531329"/>
            <a:ext cx="1298528" cy="1530682"/>
          </a:xfrm>
          <a:prstGeom prst="rect">
            <a:avLst/>
          </a:prstGeom>
          <a:ln w="15875">
            <a:noFill/>
          </a:ln>
        </p:spPr>
      </p:pic>
      <p:sp>
        <p:nvSpPr>
          <p:cNvPr id="11" name="テキスト ボックス 10">
            <a:extLst>
              <a:ext uri="{FF2B5EF4-FFF2-40B4-BE49-F238E27FC236}">
                <a16:creationId xmlns:a16="http://schemas.microsoft.com/office/drawing/2014/main" id="{D3E28AAB-435F-259B-B2AC-6709AA820373}"/>
              </a:ext>
            </a:extLst>
          </p:cNvPr>
          <p:cNvSpPr txBox="1"/>
          <p:nvPr/>
        </p:nvSpPr>
        <p:spPr>
          <a:xfrm>
            <a:off x="5016500" y="3081410"/>
            <a:ext cx="1231900" cy="230832"/>
          </a:xfrm>
          <a:prstGeom prst="rect">
            <a:avLst/>
          </a:prstGeom>
          <a:noFill/>
        </p:spPr>
        <p:txBody>
          <a:bodyPr wrap="square" rtlCol="0">
            <a:spAutoFit/>
          </a:bodyPr>
          <a:lstStyle/>
          <a:p>
            <a:r>
              <a:rPr kumimoji="1" lang="ja-JP" altLang="en-US" sz="900" dirty="0"/>
              <a:t>（一部抜粋）</a:t>
            </a:r>
          </a:p>
        </p:txBody>
      </p:sp>
      <p:pic>
        <p:nvPicPr>
          <p:cNvPr id="7" name="図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30635" y="1531328"/>
            <a:ext cx="1306767" cy="1540090"/>
          </a:xfrm>
          <a:prstGeom prst="rect">
            <a:avLst/>
          </a:prstGeom>
        </p:spPr>
      </p:pic>
      <p:sp>
        <p:nvSpPr>
          <p:cNvPr id="9" name="テキスト ボックス 8">
            <a:extLst>
              <a:ext uri="{FF2B5EF4-FFF2-40B4-BE49-F238E27FC236}">
                <a16:creationId xmlns:a16="http://schemas.microsoft.com/office/drawing/2014/main" id="{5218A465-D48B-C013-02F0-BBF1797DC380}"/>
              </a:ext>
            </a:extLst>
          </p:cNvPr>
          <p:cNvSpPr txBox="1"/>
          <p:nvPr/>
        </p:nvSpPr>
        <p:spPr>
          <a:xfrm>
            <a:off x="1712317" y="188486"/>
            <a:ext cx="3236607" cy="369332"/>
          </a:xfrm>
          <a:prstGeom prst="rect">
            <a:avLst/>
          </a:prstGeom>
          <a:noFill/>
        </p:spPr>
        <p:txBody>
          <a:bodyPr wrap="square" rtlCol="0">
            <a:spAutoFit/>
          </a:bodyPr>
          <a:lstStyle/>
          <a:p>
            <a:r>
              <a:rPr kumimoji="1" lang="ja-JP" altLang="en-US" dirty="0">
                <a:latin typeface="HG丸ｺﾞｼｯｸM-PRO" panose="020F0600000000000000" pitchFamily="50" charset="-128"/>
                <a:ea typeface="HG丸ｺﾞｼｯｸM-PRO" panose="020F0600000000000000" pitchFamily="50" charset="-128"/>
              </a:rPr>
              <a:t>　　</a:t>
            </a:r>
            <a:r>
              <a:rPr kumimoji="1" lang="ja-JP" altLang="en-US" b="1" dirty="0">
                <a:latin typeface="HG丸ｺﾞｼｯｸM-PRO" panose="020F0600000000000000" pitchFamily="50" charset="-128"/>
                <a:ea typeface="HG丸ｺﾞｼｯｸM-PRO" panose="020F0600000000000000" pitchFamily="50" charset="-128"/>
              </a:rPr>
              <a:t>語り部（ガイド）</a:t>
            </a:r>
          </a:p>
        </p:txBody>
      </p:sp>
      <p:sp>
        <p:nvSpPr>
          <p:cNvPr id="12" name="テキスト ボックス 11">
            <a:extLst>
              <a:ext uri="{FF2B5EF4-FFF2-40B4-BE49-F238E27FC236}">
                <a16:creationId xmlns:a16="http://schemas.microsoft.com/office/drawing/2014/main" id="{38F31083-C3BF-2C7D-32B8-51C3F3E0A43B}"/>
              </a:ext>
            </a:extLst>
          </p:cNvPr>
          <p:cNvSpPr txBox="1"/>
          <p:nvPr/>
        </p:nvSpPr>
        <p:spPr>
          <a:xfrm>
            <a:off x="9249162" y="6367808"/>
            <a:ext cx="708025" cy="1371209"/>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97623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7" name="楕円 16"/>
          <p:cNvSpPr/>
          <p:nvPr/>
        </p:nvSpPr>
        <p:spPr>
          <a:xfrm>
            <a:off x="5970790" y="3075141"/>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　</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680089504"/>
              </p:ext>
            </p:extLst>
          </p:nvPr>
        </p:nvGraphicFramePr>
        <p:xfrm>
          <a:off x="170039" y="1681294"/>
          <a:ext cx="4831025" cy="4948920"/>
        </p:xfrm>
        <a:graphic>
          <a:graphicData uri="http://schemas.openxmlformats.org/drawingml/2006/table">
            <a:tbl>
              <a:tblPr firstRow="1" bandRow="1">
                <a:tableStyleId>{5C22544A-7EE6-4342-B048-85BDC9FD1C3A}</a:tableStyleId>
              </a:tblPr>
              <a:tblGrid>
                <a:gridCol w="1905272">
                  <a:extLst>
                    <a:ext uri="{9D8B030D-6E8A-4147-A177-3AD203B41FA5}">
                      <a16:colId xmlns:a16="http://schemas.microsoft.com/office/drawing/2014/main" val="2770366239"/>
                    </a:ext>
                  </a:extLst>
                </a:gridCol>
                <a:gridCol w="2925753">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100" b="1" dirty="0">
                          <a:solidFill>
                            <a:schemeClr val="tx1"/>
                          </a:solidFill>
                          <a:latin typeface="メイリオ" panose="020B0604030504040204" pitchFamily="50" charset="-128"/>
                          <a:ea typeface="メイリオ" panose="020B0604030504040204" pitchFamily="50" charset="-128"/>
                        </a:rPr>
                        <a:t>熊野那智大社での正式参拝後、普段は立ち入り禁止である「那智原始林」にある二の滝・三の滝を語り部ガイドと共に歩く</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４～５時間程度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語り部１名につき</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０名まで</a:t>
                      </a:r>
                    </a:p>
                    <a:p>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２月上旬～</a:t>
                      </a:r>
                      <a:r>
                        <a:rPr kumimoji="1" lang="en-US" altLang="ja-JP" sz="1200" b="1" dirty="0">
                          <a:solidFill>
                            <a:schemeClr val="tx1"/>
                          </a:solidFill>
                          <a:latin typeface="メイリオ" panose="020B0604030504040204" pitchFamily="50" charset="-128"/>
                          <a:ea typeface="メイリオ" panose="020B0604030504040204" pitchFamily="50" charset="-128"/>
                        </a:rPr>
                        <a:t>6</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入梅まで）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名様まで：ガイド料</a:t>
                      </a:r>
                      <a:r>
                        <a:rPr kumimoji="1" lang="en-US" altLang="ja-JP" sz="1200" b="1" dirty="0">
                          <a:solidFill>
                            <a:schemeClr val="tx1"/>
                          </a:solidFill>
                          <a:latin typeface="メイリオ" panose="020B0604030504040204" pitchFamily="50" charset="-128"/>
                          <a:ea typeface="メイリオ" panose="020B0604030504040204" pitchFamily="50" charset="-128"/>
                        </a:rPr>
                        <a:t>9,000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p>
                      <a:r>
                        <a:rPr kumimoji="1" lang="en-US" altLang="ja-JP" sz="1200" b="1" dirty="0">
                          <a:solidFill>
                            <a:schemeClr val="tx1"/>
                          </a:solidFill>
                          <a:latin typeface="メイリオ" panose="020B0604030504040204" pitchFamily="50" charset="-128"/>
                          <a:ea typeface="メイリオ" panose="020B0604030504040204" pitchFamily="50" charset="-128"/>
                        </a:rPr>
                        <a:t>6</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名様まで：ガイド料</a:t>
                      </a:r>
                      <a:r>
                        <a:rPr kumimoji="1" lang="en-US" altLang="ja-JP" sz="1200" b="1" dirty="0">
                          <a:solidFill>
                            <a:schemeClr val="tx1"/>
                          </a:solidFill>
                          <a:latin typeface="メイリオ" panose="020B0604030504040204" pitchFamily="50" charset="-128"/>
                          <a:ea typeface="メイリオ" panose="020B0604030504040204" pitchFamily="50" charset="-128"/>
                        </a:rPr>
                        <a:t>12,000</a:t>
                      </a:r>
                      <a:r>
                        <a:rPr kumimoji="1" lang="ja-JP" altLang="en-US" sz="1200" b="1" dirty="0">
                          <a:solidFill>
                            <a:schemeClr val="tx1"/>
                          </a:solidFill>
                          <a:latin typeface="メイリオ" panose="020B0604030504040204" pitchFamily="50" charset="-128"/>
                          <a:ea typeface="メイリオ" panose="020B0604030504040204" pitchFamily="50" charset="-128"/>
                        </a:rPr>
                        <a:t>円＋別途、祈祷料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２週間前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集合場所：那智山バス停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熊野・那智ガイドの会事務局</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0735-52-6153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office@nachikan.jp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348952" y="694075"/>
            <a:ext cx="9582355" cy="830997"/>
          </a:xfrm>
          <a:prstGeom prst="rect">
            <a:avLst/>
          </a:prstGeom>
          <a:noFill/>
        </p:spPr>
        <p:txBody>
          <a:bodyPr wrap="square" rtlCol="0">
            <a:spAutoFit/>
          </a:bodyPr>
          <a:lstStyle/>
          <a:p>
            <a:pPr algn="ctr"/>
            <a:r>
              <a:rPr kumimoji="1" lang="ja-JP" altLang="en-US" sz="2400" b="1" dirty="0">
                <a:latin typeface="DengXian"/>
                <a:ea typeface="ＤＦ平成明朝体W3" panose="02020309000000000000" pitchFamily="17" charset="-128"/>
              </a:rPr>
              <a:t>神秘ウォーク</a:t>
            </a:r>
            <a:endParaRPr kumimoji="1" lang="en-US" altLang="ja-JP" sz="2400" b="1" dirty="0">
              <a:latin typeface="DengXian"/>
              <a:ea typeface="ＤＦ平成明朝体W3" panose="02020309000000000000" pitchFamily="17" charset="-128"/>
            </a:endParaRPr>
          </a:p>
          <a:p>
            <a:pPr algn="ctr"/>
            <a:r>
              <a:rPr kumimoji="1" lang="ja-JP" altLang="en-US" sz="2400" b="1" dirty="0">
                <a:latin typeface="DengXian"/>
                <a:ea typeface="ＤＦ平成明朝体W3" panose="02020309000000000000" pitchFamily="17" charset="-128"/>
              </a:rPr>
              <a:t>～通常立入り禁止の世界遺産に指定された神域をガイドと歩く～</a:t>
            </a:r>
          </a:p>
        </p:txBody>
      </p:sp>
      <p:sp>
        <p:nvSpPr>
          <p:cNvPr id="10" name="テキスト ボックス 9"/>
          <p:cNvSpPr txBox="1"/>
          <p:nvPr/>
        </p:nvSpPr>
        <p:spPr>
          <a:xfrm>
            <a:off x="6257814" y="1612206"/>
            <a:ext cx="2507861" cy="769441"/>
          </a:xfrm>
          <a:prstGeom prst="rect">
            <a:avLst/>
          </a:prstGeom>
          <a:noFill/>
        </p:spPr>
        <p:txBody>
          <a:bodyPr wrap="square" rtlCol="0">
            <a:spAutoFit/>
          </a:bodyPr>
          <a:lstStyle/>
          <a:p>
            <a:r>
              <a:rPr lang="ja-JP" altLang="en-US" sz="1100" b="1" dirty="0"/>
              <a:t>熊野那智大社（世界遺産）</a:t>
            </a:r>
            <a:endParaRPr lang="en-US" altLang="ja-JP" sz="1100" b="1" dirty="0"/>
          </a:p>
          <a:p>
            <a:r>
              <a:rPr lang="ja-JP" altLang="en-US" sz="1100" dirty="0"/>
              <a:t>那智の大滝を信仰の中心とした、</a:t>
            </a:r>
            <a:endParaRPr lang="en-US" altLang="ja-JP" sz="1100" dirty="0"/>
          </a:p>
          <a:p>
            <a:r>
              <a:rPr lang="ja-JP" altLang="en-US" sz="1100" dirty="0"/>
              <a:t>熊野三山を構成する神社のひとつ</a:t>
            </a:r>
            <a:endParaRPr lang="en-US" altLang="ja-JP" sz="1100" dirty="0"/>
          </a:p>
          <a:p>
            <a:r>
              <a:rPr lang="ja-JP" altLang="en-US" sz="1100" dirty="0"/>
              <a:t>神楽舞を含む御祈祷（正式参拝）</a:t>
            </a:r>
            <a:endParaRPr lang="en-US" altLang="ja-JP" sz="1100" dirty="0"/>
          </a:p>
        </p:txBody>
      </p:sp>
      <p:sp>
        <p:nvSpPr>
          <p:cNvPr id="15" name="テキスト ボックス 14"/>
          <p:cNvSpPr txBox="1"/>
          <p:nvPr/>
        </p:nvSpPr>
        <p:spPr>
          <a:xfrm>
            <a:off x="5314961" y="5687066"/>
            <a:ext cx="4393565" cy="938719"/>
          </a:xfrm>
          <a:prstGeom prst="rect">
            <a:avLst/>
          </a:prstGeom>
          <a:noFill/>
        </p:spPr>
        <p:txBody>
          <a:bodyPr wrap="square" rtlCol="0">
            <a:spAutoFit/>
          </a:bodyPr>
          <a:lstStyle/>
          <a:p>
            <a:r>
              <a:rPr lang="ja-JP" altLang="en-US" sz="1100" b="1" dirty="0"/>
              <a:t>　　</a:t>
            </a:r>
            <a:r>
              <a:rPr lang="ja-JP" altLang="en-US" sz="1100" b="1" dirty="0">
                <a:solidFill>
                  <a:srgbClr val="FF0000"/>
                </a:solidFill>
              </a:rPr>
              <a:t>　</a:t>
            </a:r>
            <a:r>
              <a:rPr lang="ja-JP" altLang="en-US" sz="1100" b="1" dirty="0">
                <a:latin typeface="+mn-ea"/>
              </a:rPr>
              <a:t>二の滝</a:t>
            </a:r>
            <a:r>
              <a:rPr lang="zh-TW" altLang="en-US" sz="1100" dirty="0">
                <a:latin typeface="游ゴシック" panose="020B0400000000000000" pitchFamily="50" charset="-128"/>
                <a:ea typeface="游ゴシック" panose="020B0400000000000000" pitchFamily="50" charset="-128"/>
              </a:rPr>
              <a:t>（世界遺産）</a:t>
            </a:r>
            <a:r>
              <a:rPr lang="ja-JP" altLang="en-US" sz="1100" dirty="0">
                <a:latin typeface="游ゴシック" panose="020B0400000000000000" pitchFamily="50" charset="-128"/>
                <a:ea typeface="游ゴシック" panose="020B0400000000000000" pitchFamily="50" charset="-128"/>
              </a:rPr>
              <a:t>　</a:t>
            </a:r>
            <a:r>
              <a:rPr lang="ja-JP" altLang="en-US" sz="1100" b="1" dirty="0">
                <a:latin typeface="+mn-ea"/>
              </a:rPr>
              <a:t>　　　　　三の滝</a:t>
            </a:r>
            <a:r>
              <a:rPr lang="ja-JP" altLang="en-US" sz="1100" dirty="0">
                <a:latin typeface="+mn-ea"/>
              </a:rPr>
              <a:t>（世界遺産）</a:t>
            </a:r>
            <a:endParaRPr lang="en-US" altLang="ja-JP" sz="1100" dirty="0">
              <a:latin typeface="+mn-ea"/>
            </a:endParaRPr>
          </a:p>
          <a:p>
            <a:r>
              <a:rPr lang="ja-JP" altLang="en-US" sz="1100" dirty="0"/>
              <a:t>「那智原始林」には那智大滝を含め、「那智四十八滝」と呼ばれる修験道の行場となったたくさんの滝があります。「一の滝」でもある「那智大滝」に続くのが「二の滝」「三の滝」。通常は立ち入りが禁止されているので、ガイドの案内が必須です。</a:t>
            </a:r>
            <a:endParaRPr lang="en-US" altLang="ja-JP" sz="1100" dirty="0"/>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9157" y="4155754"/>
            <a:ext cx="1952625" cy="1464469"/>
          </a:xfrm>
          <a:prstGeom prst="rect">
            <a:avLst/>
          </a:prstGeom>
        </p:spPr>
      </p:pic>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31479" y="4155754"/>
            <a:ext cx="2196704" cy="1464469"/>
          </a:xfrm>
          <a:prstGeom prst="rect">
            <a:avLst/>
          </a:prstGeom>
        </p:spPr>
      </p:pic>
      <p:sp>
        <p:nvSpPr>
          <p:cNvPr id="14" name="テキスト ボックス 13"/>
          <p:cNvSpPr txBox="1"/>
          <p:nvPr/>
        </p:nvSpPr>
        <p:spPr>
          <a:xfrm>
            <a:off x="5781774" y="231793"/>
            <a:ext cx="4071565" cy="369332"/>
          </a:xfrm>
          <a:prstGeom prst="rect">
            <a:avLst/>
          </a:prstGeom>
          <a:noFill/>
        </p:spPr>
        <p:txBody>
          <a:bodyPr wrap="square" rtlCol="0">
            <a:spAutoFit/>
          </a:bodyPr>
          <a:lstStyle/>
          <a:p>
            <a:r>
              <a:rPr kumimoji="1" lang="ja-JP" altLang="en-US" dirty="0"/>
              <a:t>　　　</a:t>
            </a:r>
            <a:r>
              <a:rPr kumimoji="1" lang="ja-JP" altLang="en-US" b="1" dirty="0"/>
              <a:t>那智勝浦町・那智山エリア</a:t>
            </a:r>
          </a:p>
        </p:txBody>
      </p:sp>
      <p:pic>
        <p:nvPicPr>
          <p:cNvPr id="5" name="図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16103" y="2468781"/>
            <a:ext cx="2155629" cy="1616722"/>
          </a:xfrm>
          <a:prstGeom prst="rect">
            <a:avLst/>
          </a:prstGeom>
        </p:spPr>
      </p:pic>
      <p:sp>
        <p:nvSpPr>
          <p:cNvPr id="11" name="テキスト ボックス 10">
            <a:extLst>
              <a:ext uri="{FF2B5EF4-FFF2-40B4-BE49-F238E27FC236}">
                <a16:creationId xmlns:a16="http://schemas.microsoft.com/office/drawing/2014/main" id="{46941344-C24B-2BB0-18E3-22638DF9AFF9}"/>
              </a:ext>
            </a:extLst>
          </p:cNvPr>
          <p:cNvSpPr txBox="1"/>
          <p:nvPr/>
        </p:nvSpPr>
        <p:spPr>
          <a:xfrm>
            <a:off x="1651078" y="212986"/>
            <a:ext cx="3236607" cy="369332"/>
          </a:xfrm>
          <a:prstGeom prst="rect">
            <a:avLst/>
          </a:prstGeom>
          <a:noFill/>
        </p:spPr>
        <p:txBody>
          <a:bodyPr wrap="square" rtlCol="0">
            <a:spAutoFit/>
          </a:bodyPr>
          <a:lstStyle/>
          <a:p>
            <a:r>
              <a:rPr kumimoji="1" lang="ja-JP" altLang="en-US" dirty="0">
                <a:latin typeface="HG丸ｺﾞｼｯｸM-PRO" panose="020F0600000000000000" pitchFamily="50" charset="-128"/>
                <a:ea typeface="HG丸ｺﾞｼｯｸM-PRO" panose="020F0600000000000000" pitchFamily="50" charset="-128"/>
              </a:rPr>
              <a:t>　　</a:t>
            </a:r>
            <a:r>
              <a:rPr kumimoji="1" lang="ja-JP" altLang="en-US" b="1" dirty="0">
                <a:latin typeface="HG丸ｺﾞｼｯｸM-PRO" panose="020F0600000000000000" pitchFamily="50" charset="-128"/>
                <a:ea typeface="HG丸ｺﾞｼｯｸM-PRO" panose="020F0600000000000000" pitchFamily="50" charset="-128"/>
              </a:rPr>
              <a:t>語り部（ガイド）</a:t>
            </a:r>
          </a:p>
        </p:txBody>
      </p:sp>
      <p:sp>
        <p:nvSpPr>
          <p:cNvPr id="12" name="テキスト ボックス 11">
            <a:extLst>
              <a:ext uri="{FF2B5EF4-FFF2-40B4-BE49-F238E27FC236}">
                <a16:creationId xmlns:a16="http://schemas.microsoft.com/office/drawing/2014/main" id="{C3EDBA13-6F95-0CAC-C347-24F8FE4D0ED5}"/>
              </a:ext>
            </a:extLst>
          </p:cNvPr>
          <p:cNvSpPr txBox="1"/>
          <p:nvPr/>
        </p:nvSpPr>
        <p:spPr>
          <a:xfrm>
            <a:off x="9354513" y="6441539"/>
            <a:ext cx="708025" cy="1371209"/>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06722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2" name="右矢印 21"/>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メイリオ" panose="020B0604030504040204" pitchFamily="50" charset="-128"/>
                <a:ea typeface="メイリオ" panose="020B0604030504040204" pitchFamily="50" charset="-128"/>
              </a:rPr>
              <a:t>　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　</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602368089"/>
              </p:ext>
            </p:extLst>
          </p:nvPr>
        </p:nvGraphicFramePr>
        <p:xfrm>
          <a:off x="142876" y="1542144"/>
          <a:ext cx="4744628" cy="4714560"/>
        </p:xfrm>
        <a:graphic>
          <a:graphicData uri="http://schemas.openxmlformats.org/drawingml/2006/table">
            <a:tbl>
              <a:tblPr firstRow="1" bandRow="1">
                <a:tableStyleId>{5C22544A-7EE6-4342-B048-85BDC9FD1C3A}</a:tableStyleId>
              </a:tblPr>
              <a:tblGrid>
                <a:gridCol w="1934594">
                  <a:extLst>
                    <a:ext uri="{9D8B030D-6E8A-4147-A177-3AD203B41FA5}">
                      <a16:colId xmlns:a16="http://schemas.microsoft.com/office/drawing/2014/main" val="2770366239"/>
                    </a:ext>
                  </a:extLst>
                </a:gridCol>
                <a:gridCol w="2810034">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熊野古道高野坂を歩き、世界遺産並びに日本遺産に認定されたスポットを語り部の説明のもと実施します。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１～２時間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語り部１名につき</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7,000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未定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新宮市観光協会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0735-22-2840</a:t>
                      </a:r>
                    </a:p>
                    <a:p>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info@shinguu.jp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881542" y="849203"/>
            <a:ext cx="8436338" cy="461665"/>
          </a:xfrm>
          <a:prstGeom prst="rect">
            <a:avLst/>
          </a:prstGeom>
          <a:noFill/>
        </p:spPr>
        <p:txBody>
          <a:bodyPr wrap="square" rtlCol="0">
            <a:spAutoFit/>
          </a:bodyPr>
          <a:lstStyle/>
          <a:p>
            <a:r>
              <a:rPr kumimoji="1" lang="ja-JP" altLang="en-US" sz="2400" b="1" dirty="0">
                <a:latin typeface="ＤＦ平成明朝体W3" panose="02020309000000000000" pitchFamily="17" charset="-128"/>
                <a:ea typeface="ＤＦ平成明朝体W3" panose="02020309000000000000" pitchFamily="17" charset="-128"/>
              </a:rPr>
              <a:t>世界遺産＆日本遺産を体感　ガイドと歩く･熊野古道高野坂</a:t>
            </a:r>
          </a:p>
        </p:txBody>
      </p:sp>
      <p:sp>
        <p:nvSpPr>
          <p:cNvPr id="15" name="テキスト ボックス 14"/>
          <p:cNvSpPr txBox="1"/>
          <p:nvPr/>
        </p:nvSpPr>
        <p:spPr>
          <a:xfrm>
            <a:off x="7691260" y="268363"/>
            <a:ext cx="2084111" cy="369332"/>
          </a:xfrm>
          <a:prstGeom prst="rect">
            <a:avLst/>
          </a:prstGeom>
          <a:noFill/>
        </p:spPr>
        <p:txBody>
          <a:bodyPr wrap="square" rtlCol="0">
            <a:spAutoFit/>
          </a:bodyPr>
          <a:lstStyle/>
          <a:p>
            <a:r>
              <a:rPr kumimoji="1" lang="ja-JP" altLang="en-US" dirty="0"/>
              <a:t>　　</a:t>
            </a:r>
            <a:r>
              <a:rPr kumimoji="1" lang="ja-JP" altLang="en-US" b="1" dirty="0"/>
              <a:t>新宮市</a:t>
            </a:r>
          </a:p>
        </p:txBody>
      </p:sp>
      <p:sp>
        <p:nvSpPr>
          <p:cNvPr id="23" name="楕円 22"/>
          <p:cNvSpPr/>
          <p:nvPr/>
        </p:nvSpPr>
        <p:spPr>
          <a:xfrm>
            <a:off x="5970790" y="3075141"/>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p:cNvPicPr>
            <a:picLocks noChangeAspect="1"/>
          </p:cNvPicPr>
          <p:nvPr/>
        </p:nvPicPr>
        <p:blipFill>
          <a:blip r:embed="rId4"/>
          <a:stretch>
            <a:fillRect/>
          </a:stretch>
        </p:blipFill>
        <p:spPr>
          <a:xfrm>
            <a:off x="4988410" y="1982197"/>
            <a:ext cx="2507861" cy="1671907"/>
          </a:xfrm>
          <a:prstGeom prst="rect">
            <a:avLst/>
          </a:prstGeom>
        </p:spPr>
      </p:pic>
      <p:sp>
        <p:nvSpPr>
          <p:cNvPr id="25" name="テキスト ボックス 24"/>
          <p:cNvSpPr txBox="1"/>
          <p:nvPr/>
        </p:nvSpPr>
        <p:spPr>
          <a:xfrm>
            <a:off x="7479384" y="2089462"/>
            <a:ext cx="2507861" cy="600164"/>
          </a:xfrm>
          <a:prstGeom prst="rect">
            <a:avLst/>
          </a:prstGeom>
          <a:noFill/>
        </p:spPr>
        <p:txBody>
          <a:bodyPr wrap="square" rtlCol="0">
            <a:spAutoFit/>
          </a:bodyPr>
          <a:lstStyle/>
          <a:p>
            <a:r>
              <a:rPr lang="ja-JP" altLang="en-US" sz="1100" b="1" dirty="0"/>
              <a:t>熊野速玉大社（世界遺産）</a:t>
            </a:r>
            <a:endParaRPr lang="en-US" altLang="ja-JP" sz="1100" b="1" dirty="0"/>
          </a:p>
          <a:p>
            <a:r>
              <a:rPr lang="ja-JP" altLang="en-US" sz="1100" dirty="0"/>
              <a:t>熊野本宮大社、熊野那智大社とともに熊野三山を構成する大社</a:t>
            </a:r>
            <a:endParaRPr kumimoji="1" lang="ja-JP" altLang="en-US" sz="1100" dirty="0"/>
          </a:p>
        </p:txBody>
      </p:sp>
      <p:sp>
        <p:nvSpPr>
          <p:cNvPr id="26" name="テキスト ボックス 25"/>
          <p:cNvSpPr txBox="1"/>
          <p:nvPr/>
        </p:nvSpPr>
        <p:spPr>
          <a:xfrm>
            <a:off x="4987840" y="3757074"/>
            <a:ext cx="2640580" cy="600164"/>
          </a:xfrm>
          <a:prstGeom prst="rect">
            <a:avLst/>
          </a:prstGeom>
          <a:noFill/>
        </p:spPr>
        <p:txBody>
          <a:bodyPr wrap="square" rtlCol="0">
            <a:spAutoFit/>
          </a:bodyPr>
          <a:lstStyle/>
          <a:p>
            <a:r>
              <a:rPr lang="ja-JP" altLang="en-US" sz="1100" b="1" dirty="0"/>
              <a:t>高野坂（世界遺産）</a:t>
            </a:r>
            <a:endParaRPr lang="en-US" altLang="ja-JP" sz="1100" b="1" dirty="0"/>
          </a:p>
          <a:p>
            <a:r>
              <a:rPr lang="ja-JP" altLang="en-US" sz="1100" dirty="0"/>
              <a:t>熊野速玉大社から熊野那智大社へ</a:t>
            </a:r>
            <a:endParaRPr lang="en-US" altLang="ja-JP" sz="1100" dirty="0"/>
          </a:p>
          <a:p>
            <a:r>
              <a:rPr lang="ja-JP" altLang="en-US" sz="1100" dirty="0"/>
              <a:t>巡拝する際に通った中辺路ルート</a:t>
            </a:r>
            <a:endParaRPr lang="en-US" altLang="ja-JP" sz="1100" dirty="0"/>
          </a:p>
        </p:txBody>
      </p:sp>
      <p:pic>
        <p:nvPicPr>
          <p:cNvPr id="27" name="図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48925" y="4386132"/>
            <a:ext cx="2234952" cy="1676214"/>
          </a:xfrm>
          <a:prstGeom prst="rect">
            <a:avLst/>
          </a:prstGeom>
        </p:spPr>
      </p:pic>
      <p:pic>
        <p:nvPicPr>
          <p:cNvPr id="28" name="図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65674" y="5182541"/>
            <a:ext cx="2302459" cy="1534972"/>
          </a:xfrm>
          <a:prstGeom prst="rect">
            <a:avLst/>
          </a:prstGeom>
        </p:spPr>
      </p:pic>
      <p:pic>
        <p:nvPicPr>
          <p:cNvPr id="29" name="図 28"/>
          <p:cNvPicPr>
            <a:picLocks noChangeAspect="1"/>
          </p:cNvPicPr>
          <p:nvPr/>
        </p:nvPicPr>
        <p:blipFill>
          <a:blip r:embed="rId7"/>
          <a:stretch>
            <a:fillRect/>
          </a:stretch>
        </p:blipFill>
        <p:spPr>
          <a:xfrm>
            <a:off x="7445025" y="3495731"/>
            <a:ext cx="2234952" cy="1676214"/>
          </a:xfrm>
          <a:prstGeom prst="rect">
            <a:avLst/>
          </a:prstGeom>
        </p:spPr>
      </p:pic>
      <p:sp>
        <p:nvSpPr>
          <p:cNvPr id="5" name="テキスト ボックス 4">
            <a:extLst>
              <a:ext uri="{FF2B5EF4-FFF2-40B4-BE49-F238E27FC236}">
                <a16:creationId xmlns:a16="http://schemas.microsoft.com/office/drawing/2014/main" id="{5DE4A7F5-6013-2C80-D7A1-C9CD526FADB1}"/>
              </a:ext>
            </a:extLst>
          </p:cNvPr>
          <p:cNvSpPr txBox="1"/>
          <p:nvPr/>
        </p:nvSpPr>
        <p:spPr>
          <a:xfrm>
            <a:off x="1712318" y="207582"/>
            <a:ext cx="3236607" cy="369332"/>
          </a:xfrm>
          <a:prstGeom prst="rect">
            <a:avLst/>
          </a:prstGeom>
          <a:noFill/>
        </p:spPr>
        <p:txBody>
          <a:bodyPr wrap="square" rtlCol="0">
            <a:spAutoFit/>
          </a:bodyPr>
          <a:lstStyle/>
          <a:p>
            <a:r>
              <a:rPr kumimoji="1" lang="ja-JP" altLang="en-US" dirty="0">
                <a:latin typeface="HG丸ｺﾞｼｯｸM-PRO" panose="020F0600000000000000" pitchFamily="50" charset="-128"/>
                <a:ea typeface="HG丸ｺﾞｼｯｸM-PRO" panose="020F0600000000000000" pitchFamily="50" charset="-128"/>
              </a:rPr>
              <a:t>　　</a:t>
            </a:r>
            <a:r>
              <a:rPr kumimoji="1" lang="ja-JP" altLang="en-US" b="1" dirty="0">
                <a:latin typeface="HG丸ｺﾞｼｯｸM-PRO" panose="020F0600000000000000" pitchFamily="50" charset="-128"/>
                <a:ea typeface="HG丸ｺﾞｼｯｸM-PRO" panose="020F0600000000000000" pitchFamily="50" charset="-128"/>
              </a:rPr>
              <a:t>語り部（ガイド）</a:t>
            </a:r>
          </a:p>
        </p:txBody>
      </p:sp>
      <p:sp>
        <p:nvSpPr>
          <p:cNvPr id="6" name="テキスト ボックス 5">
            <a:extLst>
              <a:ext uri="{FF2B5EF4-FFF2-40B4-BE49-F238E27FC236}">
                <a16:creationId xmlns:a16="http://schemas.microsoft.com/office/drawing/2014/main" id="{90906C2C-DDD5-43AB-AA7C-1477A905A268}"/>
              </a:ext>
            </a:extLst>
          </p:cNvPr>
          <p:cNvSpPr txBox="1"/>
          <p:nvPr/>
        </p:nvSpPr>
        <p:spPr>
          <a:xfrm>
            <a:off x="9354513" y="6441539"/>
            <a:ext cx="708025" cy="1371209"/>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870007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9" name="右矢印 18"/>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　</a:t>
            </a:r>
            <a:r>
              <a:rPr kumimoji="1" lang="ja-JP" altLang="en-US" b="1" dirty="0">
                <a:latin typeface="メイリオ" panose="020B0604030504040204" pitchFamily="50" charset="-128"/>
                <a:ea typeface="メイリオ" panose="020B0604030504040204" pitchFamily="50" charset="-128"/>
              </a:rPr>
              <a:t>　</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555266500"/>
              </p:ext>
            </p:extLst>
          </p:nvPr>
        </p:nvGraphicFramePr>
        <p:xfrm>
          <a:off x="142876" y="1542144"/>
          <a:ext cx="4744628" cy="4714560"/>
        </p:xfrm>
        <a:graphic>
          <a:graphicData uri="http://schemas.openxmlformats.org/drawingml/2006/table">
            <a:tbl>
              <a:tblPr firstRow="1" bandRow="1">
                <a:tableStyleId>{5C22544A-7EE6-4342-B048-85BDC9FD1C3A}</a:tableStyleId>
              </a:tblPr>
              <a:tblGrid>
                <a:gridCol w="1934594">
                  <a:extLst>
                    <a:ext uri="{9D8B030D-6E8A-4147-A177-3AD203B41FA5}">
                      <a16:colId xmlns:a16="http://schemas.microsoft.com/office/drawing/2014/main" val="2770366239"/>
                    </a:ext>
                  </a:extLst>
                </a:gridCol>
                <a:gridCol w="2810034">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新宮市内の世界遺産の</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社</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神倉神社</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熊野速玉大社</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阿須賀神社</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を語り部の案内で巡ります。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名につき</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未定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a:t>
                      </a:r>
                      <a:r>
                        <a:rPr kumimoji="1" lang="en-US" altLang="ja-JP" sz="1200" b="1" dirty="0">
                          <a:solidFill>
                            <a:schemeClr val="tx1"/>
                          </a:solidFill>
                          <a:latin typeface="メイリオ" panose="020B0604030504040204" pitchFamily="50" charset="-128"/>
                          <a:ea typeface="メイリオ" panose="020B0604030504040204" pitchFamily="50" charset="-128"/>
                        </a:rPr>
                        <a:t>JR</a:t>
                      </a:r>
                      <a:r>
                        <a:rPr kumimoji="1" lang="ja-JP" altLang="en-US" sz="1200" b="1" dirty="0">
                          <a:solidFill>
                            <a:schemeClr val="tx1"/>
                          </a:solidFill>
                          <a:latin typeface="メイリオ" panose="020B0604030504040204" pitchFamily="50" charset="-128"/>
                          <a:ea typeface="メイリオ" panose="020B0604030504040204" pitchFamily="50" charset="-128"/>
                        </a:rPr>
                        <a:t>新宮駅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新宮市観光協会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0735-22-2840</a:t>
                      </a:r>
                    </a:p>
                    <a:p>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info@shinguu.jp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2282719" y="829776"/>
            <a:ext cx="5576408" cy="461665"/>
          </a:xfrm>
          <a:prstGeom prst="rect">
            <a:avLst/>
          </a:prstGeom>
          <a:noFill/>
        </p:spPr>
        <p:txBody>
          <a:bodyPr wrap="square" rtlCol="0">
            <a:spAutoFit/>
          </a:bodyPr>
          <a:lstStyle/>
          <a:p>
            <a:r>
              <a:rPr kumimoji="1" lang="ja-JP" altLang="en-US" sz="2400" b="1" dirty="0">
                <a:latin typeface="ＤＦ平成明朝体W3" panose="02020309000000000000" pitchFamily="17" charset="-128"/>
                <a:ea typeface="ＤＦ平成明朝体W3" panose="02020309000000000000" pitchFamily="17" charset="-128"/>
              </a:rPr>
              <a:t>新宮世界遺産３社巡りガイドウォーク</a:t>
            </a:r>
          </a:p>
        </p:txBody>
      </p:sp>
      <p:sp>
        <p:nvSpPr>
          <p:cNvPr id="16" name="テキスト ボックス 15"/>
          <p:cNvSpPr txBox="1"/>
          <p:nvPr/>
        </p:nvSpPr>
        <p:spPr>
          <a:xfrm>
            <a:off x="7177041" y="227605"/>
            <a:ext cx="2507861" cy="369332"/>
          </a:xfrm>
          <a:prstGeom prst="rect">
            <a:avLst/>
          </a:prstGeom>
          <a:noFill/>
        </p:spPr>
        <p:txBody>
          <a:bodyPr wrap="square" rtlCol="0">
            <a:spAutoFit/>
          </a:bodyPr>
          <a:lstStyle/>
          <a:p>
            <a:r>
              <a:rPr kumimoji="1" lang="ja-JP" altLang="en-US" dirty="0"/>
              <a:t>　　　</a:t>
            </a:r>
            <a:r>
              <a:rPr kumimoji="1" lang="ja-JP" altLang="en-US" b="1" dirty="0"/>
              <a:t>新宮市</a:t>
            </a:r>
          </a:p>
        </p:txBody>
      </p:sp>
      <p:sp>
        <p:nvSpPr>
          <p:cNvPr id="20" name="楕円 19"/>
          <p:cNvSpPr/>
          <p:nvPr/>
        </p:nvSpPr>
        <p:spPr>
          <a:xfrm>
            <a:off x="5970790" y="3075141"/>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p:cNvPicPr>
            <a:picLocks noChangeAspect="1"/>
          </p:cNvPicPr>
          <p:nvPr/>
        </p:nvPicPr>
        <p:blipFill>
          <a:blip r:embed="rId4"/>
          <a:stretch>
            <a:fillRect/>
          </a:stretch>
        </p:blipFill>
        <p:spPr>
          <a:xfrm>
            <a:off x="5018498" y="2051233"/>
            <a:ext cx="2390759" cy="1593839"/>
          </a:xfrm>
          <a:prstGeom prst="rect">
            <a:avLst/>
          </a:prstGeom>
        </p:spPr>
      </p:pic>
      <p:sp>
        <p:nvSpPr>
          <p:cNvPr id="22" name="テキスト ボックス 21"/>
          <p:cNvSpPr txBox="1"/>
          <p:nvPr/>
        </p:nvSpPr>
        <p:spPr>
          <a:xfrm>
            <a:off x="7398139" y="2103217"/>
            <a:ext cx="2507861" cy="600164"/>
          </a:xfrm>
          <a:prstGeom prst="rect">
            <a:avLst/>
          </a:prstGeom>
          <a:noFill/>
        </p:spPr>
        <p:txBody>
          <a:bodyPr wrap="square" rtlCol="0">
            <a:spAutoFit/>
          </a:bodyPr>
          <a:lstStyle/>
          <a:p>
            <a:r>
              <a:rPr lang="ja-JP" altLang="en-US" sz="1100" b="1" dirty="0"/>
              <a:t>熊野速玉大社（世界遺産）</a:t>
            </a:r>
            <a:endParaRPr lang="en-US" altLang="ja-JP" sz="1100" b="1" dirty="0"/>
          </a:p>
          <a:p>
            <a:r>
              <a:rPr lang="ja-JP" altLang="en-US" sz="1100" dirty="0"/>
              <a:t>熊野本宮大社、熊野那智大社とともに熊野三山を構成する大社</a:t>
            </a:r>
            <a:endParaRPr kumimoji="1" lang="ja-JP" altLang="en-US" sz="1100" dirty="0"/>
          </a:p>
        </p:txBody>
      </p:sp>
      <p:pic>
        <p:nvPicPr>
          <p:cNvPr id="23" name="図 22"/>
          <p:cNvPicPr>
            <a:picLocks noChangeAspect="1"/>
          </p:cNvPicPr>
          <p:nvPr/>
        </p:nvPicPr>
        <p:blipFill>
          <a:blip r:embed="rId5"/>
          <a:stretch>
            <a:fillRect/>
          </a:stretch>
        </p:blipFill>
        <p:spPr>
          <a:xfrm>
            <a:off x="7494533" y="3130870"/>
            <a:ext cx="2215315" cy="1474767"/>
          </a:xfrm>
          <a:prstGeom prst="rect">
            <a:avLst/>
          </a:prstGeom>
        </p:spPr>
      </p:pic>
      <p:sp>
        <p:nvSpPr>
          <p:cNvPr id="24" name="テキスト ボックス 23"/>
          <p:cNvSpPr txBox="1"/>
          <p:nvPr/>
        </p:nvSpPr>
        <p:spPr>
          <a:xfrm>
            <a:off x="7466765" y="4653206"/>
            <a:ext cx="2507861" cy="430887"/>
          </a:xfrm>
          <a:prstGeom prst="rect">
            <a:avLst/>
          </a:prstGeom>
          <a:noFill/>
        </p:spPr>
        <p:txBody>
          <a:bodyPr wrap="square" rtlCol="0">
            <a:spAutoFit/>
          </a:bodyPr>
          <a:lstStyle/>
          <a:p>
            <a:r>
              <a:rPr lang="ja-JP" altLang="en-US" sz="1100" b="1" dirty="0"/>
              <a:t>阿須賀神社（世界遺産）</a:t>
            </a:r>
            <a:endParaRPr lang="en-US" altLang="ja-JP" sz="1100" b="1" dirty="0"/>
          </a:p>
          <a:p>
            <a:r>
              <a:rPr lang="ja-JP" altLang="en-US" sz="1100" dirty="0"/>
              <a:t>熊野川河口付近に鎮座する神社</a:t>
            </a:r>
            <a:endParaRPr kumimoji="1" lang="ja-JP" altLang="en-US" sz="1100" dirty="0"/>
          </a:p>
        </p:txBody>
      </p:sp>
      <p:sp>
        <p:nvSpPr>
          <p:cNvPr id="25" name="テキスト ボックス 24"/>
          <p:cNvSpPr txBox="1"/>
          <p:nvPr/>
        </p:nvSpPr>
        <p:spPr>
          <a:xfrm>
            <a:off x="5141717" y="5505094"/>
            <a:ext cx="2325048" cy="769441"/>
          </a:xfrm>
          <a:prstGeom prst="rect">
            <a:avLst/>
          </a:prstGeom>
          <a:noFill/>
        </p:spPr>
        <p:txBody>
          <a:bodyPr wrap="square" rtlCol="0">
            <a:spAutoFit/>
          </a:bodyPr>
          <a:lstStyle/>
          <a:p>
            <a:r>
              <a:rPr kumimoji="1" lang="ja-JP" altLang="en-US" sz="1100" b="1" dirty="0"/>
              <a:t>神倉神社（世界遺産）</a:t>
            </a:r>
            <a:endParaRPr kumimoji="1" lang="en-US" altLang="ja-JP" sz="1100" b="1" dirty="0"/>
          </a:p>
          <a:p>
            <a:r>
              <a:rPr kumimoji="1" lang="ja-JP" altLang="en-US" sz="1100" dirty="0"/>
              <a:t>熊野古道の一部である五百数十段の急峻な石段を登ったところにご神体の「ゴトビキ岩」があります。</a:t>
            </a:r>
            <a:endParaRPr kumimoji="1" lang="en-US" altLang="ja-JP" sz="1100" dirty="0"/>
          </a:p>
        </p:txBody>
      </p:sp>
      <p:pic>
        <p:nvPicPr>
          <p:cNvPr id="26" name="図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63158" y="3841657"/>
            <a:ext cx="2334981" cy="1556654"/>
          </a:xfrm>
          <a:prstGeom prst="rect">
            <a:avLst/>
          </a:prstGeom>
        </p:spPr>
      </p:pic>
      <p:sp>
        <p:nvSpPr>
          <p:cNvPr id="7" name="テキスト ボックス 6">
            <a:extLst>
              <a:ext uri="{FF2B5EF4-FFF2-40B4-BE49-F238E27FC236}">
                <a16:creationId xmlns:a16="http://schemas.microsoft.com/office/drawing/2014/main" id="{CE53309D-BD40-761D-FD85-0C2B5B446991}"/>
              </a:ext>
            </a:extLst>
          </p:cNvPr>
          <p:cNvSpPr txBox="1"/>
          <p:nvPr/>
        </p:nvSpPr>
        <p:spPr>
          <a:xfrm>
            <a:off x="1712318" y="207582"/>
            <a:ext cx="3236607" cy="369332"/>
          </a:xfrm>
          <a:prstGeom prst="rect">
            <a:avLst/>
          </a:prstGeom>
          <a:noFill/>
        </p:spPr>
        <p:txBody>
          <a:bodyPr wrap="square" rtlCol="0">
            <a:spAutoFit/>
          </a:bodyPr>
          <a:lstStyle/>
          <a:p>
            <a:r>
              <a:rPr kumimoji="1" lang="ja-JP" altLang="en-US" dirty="0">
                <a:latin typeface="HG丸ｺﾞｼｯｸM-PRO" panose="020F0600000000000000" pitchFamily="50" charset="-128"/>
                <a:ea typeface="HG丸ｺﾞｼｯｸM-PRO" panose="020F0600000000000000" pitchFamily="50" charset="-128"/>
              </a:rPr>
              <a:t>　　</a:t>
            </a:r>
            <a:r>
              <a:rPr kumimoji="1" lang="ja-JP" altLang="en-US" b="1" dirty="0">
                <a:latin typeface="HG丸ｺﾞｼｯｸM-PRO" panose="020F0600000000000000" pitchFamily="50" charset="-128"/>
                <a:ea typeface="HG丸ｺﾞｼｯｸM-PRO" panose="020F0600000000000000" pitchFamily="50" charset="-128"/>
              </a:rPr>
              <a:t>語り部（ガイド）</a:t>
            </a:r>
          </a:p>
        </p:txBody>
      </p:sp>
      <p:sp>
        <p:nvSpPr>
          <p:cNvPr id="6" name="テキスト ボックス 5">
            <a:extLst>
              <a:ext uri="{FF2B5EF4-FFF2-40B4-BE49-F238E27FC236}">
                <a16:creationId xmlns:a16="http://schemas.microsoft.com/office/drawing/2014/main" id="{C3FFC446-049F-FF6F-5579-901086F3D727}"/>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34273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06B4E98E-065F-80AA-F88E-B03B7C16294C}"/>
            </a:ext>
          </a:extLst>
        </p:cNvPr>
        <p:cNvGrpSpPr/>
        <p:nvPr/>
      </p:nvGrpSpPr>
      <p:grpSpPr>
        <a:xfrm>
          <a:off x="0" y="0"/>
          <a:ext cx="0" cy="0"/>
          <a:chOff x="0" y="0"/>
          <a:chExt cx="0" cy="0"/>
        </a:xfrm>
      </p:grpSpPr>
      <p:sp>
        <p:nvSpPr>
          <p:cNvPr id="16" name="右矢印 15">
            <a:extLst>
              <a:ext uri="{FF2B5EF4-FFF2-40B4-BE49-F238E27FC236}">
                <a16:creationId xmlns:a16="http://schemas.microsoft.com/office/drawing/2014/main" id="{7858F43F-E9AB-5FDD-02F4-BEFA3FF84EC5}"/>
              </a:ext>
            </a:extLst>
          </p:cNvPr>
          <p:cNvSpPr/>
          <p:nvPr/>
        </p:nvSpPr>
        <p:spPr>
          <a:xfrm>
            <a:off x="65314" y="3046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solidFill>
                  <a:schemeClr val="tx1"/>
                </a:solidFill>
                <a:latin typeface="メイリオ" panose="020B0604030504040204" pitchFamily="50" charset="-128"/>
                <a:ea typeface="メイリオ" panose="020B0604030504040204" pitchFamily="50" charset="-128"/>
              </a:rPr>
              <a:t>　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体験　</a:t>
            </a:r>
            <a:endParaRPr kumimoji="1" lang="ja-JP" altLang="en-US" b="1"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024B8047-0E20-6C6B-D78F-5720497EF8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58365FCD-71FE-0351-A6B0-1135829F7877}"/>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F08496EF-7223-E569-F1AB-94BB1176C7D3}"/>
              </a:ext>
            </a:extLst>
          </p:cNvPr>
          <p:cNvGraphicFramePr>
            <a:graphicFrameLocks noGrp="1"/>
          </p:cNvGraphicFramePr>
          <p:nvPr>
            <p:extLst>
              <p:ext uri="{D42A27DB-BD31-4B8C-83A1-F6EECF244321}">
                <p14:modId xmlns:p14="http://schemas.microsoft.com/office/powerpoint/2010/main" val="2865901683"/>
              </p:ext>
            </p:extLst>
          </p:nvPr>
        </p:nvGraphicFramePr>
        <p:xfrm>
          <a:off x="173601" y="1531328"/>
          <a:ext cx="4905374" cy="4750800"/>
        </p:xfrm>
        <a:graphic>
          <a:graphicData uri="http://schemas.openxmlformats.org/drawingml/2006/table">
            <a:tbl>
              <a:tblPr firstRow="1" bandRow="1">
                <a:tableStyleId>{5C22544A-7EE6-4342-B048-85BDC9FD1C3A}</a:tableStyleId>
              </a:tblPr>
              <a:tblGrid>
                <a:gridCol w="1934599">
                  <a:extLst>
                    <a:ext uri="{9D8B030D-6E8A-4147-A177-3AD203B41FA5}">
                      <a16:colId xmlns:a16="http://schemas.microsoft.com/office/drawing/2014/main" val="2770366239"/>
                    </a:ext>
                  </a:extLst>
                </a:gridCol>
                <a:gridCol w="297077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100" b="1" dirty="0">
                          <a:solidFill>
                            <a:schemeClr val="tx1"/>
                          </a:solidFill>
                          <a:latin typeface="メイリオ" panose="020B0604030504040204" pitchFamily="50" charset="-128"/>
                          <a:ea typeface="メイリオ" panose="020B0604030504040204" pitchFamily="50" charset="-128"/>
                        </a:rPr>
                        <a:t>150</a:t>
                      </a:r>
                      <a:r>
                        <a:rPr kumimoji="1" lang="ja-JP" altLang="en-US" sz="1100" b="1" dirty="0">
                          <a:solidFill>
                            <a:schemeClr val="tx1"/>
                          </a:solidFill>
                          <a:latin typeface="メイリオ" panose="020B0604030504040204" pitchFamily="50" charset="-128"/>
                          <a:ea typeface="メイリオ" panose="020B0604030504040204" pitchFamily="50" charset="-128"/>
                        </a:rPr>
                        <a:t>年ぶりに再興した行者堂（通常は内陣非公開）において、内陣の特別参拝、僧侶又は山伏による説明、熊野修験秘法の特別護摩供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25</a:t>
                      </a:r>
                      <a:r>
                        <a:rPr kumimoji="1" lang="ja-JP" altLang="en-US" sz="1200" b="1" dirty="0">
                          <a:solidFill>
                            <a:schemeClr val="tx1"/>
                          </a:solidFill>
                          <a:latin typeface="メイリオ" panose="020B0604030504040204" pitchFamily="50" charset="-128"/>
                          <a:ea typeface="メイリオ" panose="020B0604030504040204" pitchFamily="50" charset="-128"/>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通年（基本</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時～</a:t>
                      </a:r>
                      <a:r>
                        <a:rPr kumimoji="1" lang="en-US" altLang="ja-JP" sz="1200" b="1" dirty="0">
                          <a:solidFill>
                            <a:schemeClr val="tx1"/>
                          </a:solidFill>
                          <a:latin typeface="メイリオ" panose="020B0604030504040204" pitchFamily="50" charset="-128"/>
                          <a:ea typeface="メイリオ" panose="020B0604030504040204" pitchFamily="50" charset="-128"/>
                        </a:rPr>
                        <a:t>14</a:t>
                      </a:r>
                      <a:r>
                        <a:rPr kumimoji="1" lang="ja-JP" altLang="en-US" sz="1200" b="1" dirty="0">
                          <a:solidFill>
                            <a:schemeClr val="tx1"/>
                          </a:solidFill>
                          <a:latin typeface="メイリオ" panose="020B0604030504040204" pitchFamily="50" charset="-128"/>
                          <a:ea typeface="メイリオ" panose="020B0604030504040204" pitchFamily="50" charset="-128"/>
                        </a:rPr>
                        <a:t>時の間（法事・行事等により受付できない日あり））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2,000</a:t>
                      </a:r>
                      <a:r>
                        <a:rPr kumimoji="1" lang="ja-JP" altLang="en-US" sz="1200" b="1" dirty="0">
                          <a:solidFill>
                            <a:schemeClr val="tx1"/>
                          </a:solidFill>
                          <a:latin typeface="メイリオ" panose="020B0604030504040204" pitchFamily="50" charset="-128"/>
                          <a:ea typeface="メイリオ" panose="020B0604030504040204" pitchFamily="50" charset="-128"/>
                        </a:rPr>
                        <a:t>円：個別願意祈祷の護摩木代込</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土日祝日を除く</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日前まで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集合場所：各コースのスタート地点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（一社</a:t>
                      </a:r>
                      <a:r>
                        <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那智勝浦観光機構</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0735-52-6153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73A5A735-D083-C981-D00B-86E3CC276297}"/>
              </a:ext>
            </a:extLst>
          </p:cNvPr>
          <p:cNvSpPr txBox="1"/>
          <p:nvPr/>
        </p:nvSpPr>
        <p:spPr>
          <a:xfrm>
            <a:off x="-286297" y="667144"/>
            <a:ext cx="9725293" cy="461665"/>
          </a:xfrm>
          <a:prstGeom prst="rect">
            <a:avLst/>
          </a:prstGeom>
          <a:noFill/>
        </p:spPr>
        <p:txBody>
          <a:bodyPr wrap="square" rtlCol="0">
            <a:spAutoFit/>
          </a:bodyPr>
          <a:lstStyle/>
          <a:p>
            <a:pPr algn="ctr"/>
            <a:r>
              <a:rPr kumimoji="1" lang="zh-TW" altLang="en-US" sz="2400" b="1" dirty="0">
                <a:latin typeface="ＤＦ平成明朝体W3" panose="02020309000000000000" pitchFamily="17" charset="-128"/>
                <a:ea typeface="ＤＦ平成明朝体W3" panose="02020309000000000000" pitchFamily="17" charset="-128"/>
              </a:rPr>
              <a:t>熊野修験秘法特別護摩供</a:t>
            </a:r>
            <a:endParaRPr kumimoji="1" lang="ja-JP" altLang="en-US" sz="2400" b="1" dirty="0">
              <a:latin typeface="ＤＦ平成明朝体W3" panose="02020309000000000000" pitchFamily="17" charset="-128"/>
              <a:ea typeface="ＤＦ平成明朝体W3" panose="02020309000000000000" pitchFamily="17" charset="-128"/>
            </a:endParaRPr>
          </a:p>
        </p:txBody>
      </p:sp>
      <p:pic>
        <p:nvPicPr>
          <p:cNvPr id="9" name="図 8" descr="人, 屋内, テーブル, 男 が含まれている画像&#10;&#10;AI によって生成されたコンテンツは間違っている可能性があります。">
            <a:extLst>
              <a:ext uri="{FF2B5EF4-FFF2-40B4-BE49-F238E27FC236}">
                <a16:creationId xmlns:a16="http://schemas.microsoft.com/office/drawing/2014/main" id="{63FBB796-C25A-72D9-4A92-98FC5BDBE8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9540" y="1128809"/>
            <a:ext cx="1982859" cy="2972392"/>
          </a:xfrm>
          <a:prstGeom prst="rect">
            <a:avLst/>
          </a:prstGeom>
          <a:ln>
            <a:noFill/>
          </a:ln>
          <a:effectLst>
            <a:softEdge rad="112500"/>
          </a:effectLst>
        </p:spPr>
      </p:pic>
      <p:pic>
        <p:nvPicPr>
          <p:cNvPr id="17" name="図 16" descr="建物の入り口&#10;&#10;AI によって生成されたコンテンツは間違っている可能性があります。">
            <a:extLst>
              <a:ext uri="{FF2B5EF4-FFF2-40B4-BE49-F238E27FC236}">
                <a16:creationId xmlns:a16="http://schemas.microsoft.com/office/drawing/2014/main" id="{9122B729-8835-5FDB-70AE-3525596C21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7162" y="4086064"/>
            <a:ext cx="3785804" cy="2525479"/>
          </a:xfrm>
          <a:prstGeom prst="rect">
            <a:avLst/>
          </a:prstGeom>
          <a:ln>
            <a:noFill/>
          </a:ln>
          <a:effectLst>
            <a:softEdge rad="112500"/>
          </a:effectLst>
        </p:spPr>
      </p:pic>
      <p:sp>
        <p:nvSpPr>
          <p:cNvPr id="6" name="テキスト ボックス 5">
            <a:extLst>
              <a:ext uri="{FF2B5EF4-FFF2-40B4-BE49-F238E27FC236}">
                <a16:creationId xmlns:a16="http://schemas.microsoft.com/office/drawing/2014/main" id="{A98AD997-A34C-F75B-CD41-41E022A2C660}"/>
              </a:ext>
            </a:extLst>
          </p:cNvPr>
          <p:cNvSpPr txBox="1"/>
          <p:nvPr/>
        </p:nvSpPr>
        <p:spPr>
          <a:xfrm>
            <a:off x="6454222" y="246457"/>
            <a:ext cx="2984774" cy="369332"/>
          </a:xfrm>
          <a:prstGeom prst="rect">
            <a:avLst/>
          </a:prstGeom>
          <a:noFill/>
        </p:spPr>
        <p:txBody>
          <a:bodyPr wrap="square" rtlCol="0">
            <a:spAutoFit/>
          </a:bodyPr>
          <a:lstStyle/>
          <a:p>
            <a:r>
              <a:rPr kumimoji="1" lang="ja-JP" altLang="en-US" b="1" dirty="0"/>
              <a:t>那智勝町 ･那智山エリア</a:t>
            </a:r>
          </a:p>
        </p:txBody>
      </p:sp>
      <p:pic>
        <p:nvPicPr>
          <p:cNvPr id="1026" name="Picture 2" descr="行者堂 - 那智山青岸渡寺公式ホームページ">
            <a:extLst>
              <a:ext uri="{FF2B5EF4-FFF2-40B4-BE49-F238E27FC236}">
                <a16:creationId xmlns:a16="http://schemas.microsoft.com/office/drawing/2014/main" id="{6300A44B-E237-92B9-1EDF-9839D75974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38451" y="1936428"/>
            <a:ext cx="2511089" cy="16710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27370A33-DD16-7B59-1D0B-C0A53CB4BA10}"/>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4513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4" name="右矢印 13"/>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　</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2427645990"/>
              </p:ext>
            </p:extLst>
          </p:nvPr>
        </p:nvGraphicFramePr>
        <p:xfrm>
          <a:off x="107066" y="1243254"/>
          <a:ext cx="4744628" cy="4897440"/>
        </p:xfrm>
        <a:graphic>
          <a:graphicData uri="http://schemas.openxmlformats.org/drawingml/2006/table">
            <a:tbl>
              <a:tblPr firstRow="1" bandRow="1">
                <a:tableStyleId>{5C22544A-7EE6-4342-B048-85BDC9FD1C3A}</a:tableStyleId>
              </a:tblPr>
              <a:tblGrid>
                <a:gridCol w="1934594">
                  <a:extLst>
                    <a:ext uri="{9D8B030D-6E8A-4147-A177-3AD203B41FA5}">
                      <a16:colId xmlns:a16="http://schemas.microsoft.com/office/drawing/2014/main" val="2770366239"/>
                    </a:ext>
                  </a:extLst>
                </a:gridCol>
                <a:gridCol w="2810034">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熊野本宮語り部による熊野古道案内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～６時間（各コースによる）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名につき</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コースにより料金設定（右表参考）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7</a:t>
                      </a:r>
                      <a:r>
                        <a:rPr kumimoji="1" lang="ja-JP" altLang="en-US" sz="1200" b="1" dirty="0">
                          <a:solidFill>
                            <a:schemeClr val="tx1"/>
                          </a:solidFill>
                          <a:latin typeface="メイリオ" panose="020B0604030504040204" pitchFamily="50" charset="-128"/>
                          <a:ea typeface="メイリオ" panose="020B0604030504040204" pitchFamily="50" charset="-128"/>
                        </a:rPr>
                        <a:t>日前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押印帳購入の上、発心門王子～熊野本宮大社間のスタンプを押印された方には、完歩証木札・花の本プレゼント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熊野本宮観光協会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0735-42-0735</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FAX</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0735-42-1606</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hlinkClick r:id="rId4"/>
                        </a:rPr>
                        <a:t>info@hongu.jp</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1619249" y="689263"/>
            <a:ext cx="7248525" cy="461665"/>
          </a:xfrm>
          <a:prstGeom prst="rect">
            <a:avLst/>
          </a:prstGeom>
          <a:noFill/>
        </p:spPr>
        <p:txBody>
          <a:bodyPr wrap="square" rtlCol="0">
            <a:spAutoFit/>
          </a:bodyPr>
          <a:lstStyle/>
          <a:p>
            <a:r>
              <a:rPr kumimoji="1" lang="ja-JP" altLang="en-US" sz="2400" b="1" dirty="0">
                <a:latin typeface="ＤＦ平成明朝体W3" panose="02020309000000000000" pitchFamily="17" charset="-128"/>
                <a:ea typeface="ＤＦ平成明朝体W3" panose="02020309000000000000" pitchFamily="17" charset="-128"/>
              </a:rPr>
              <a:t>語り部と歩く熊野古道　～中辺路・熊野本宮大社～</a:t>
            </a:r>
          </a:p>
        </p:txBody>
      </p:sp>
      <p:pic>
        <p:nvPicPr>
          <p:cNvPr id="17" name="図 16"/>
          <p:cNvPicPr>
            <a:picLocks noChangeAspect="1"/>
          </p:cNvPicPr>
          <p:nvPr/>
        </p:nvPicPr>
        <p:blipFill>
          <a:blip r:embed="rId5"/>
          <a:stretch>
            <a:fillRect/>
          </a:stretch>
        </p:blipFill>
        <p:spPr>
          <a:xfrm>
            <a:off x="5034640" y="1118561"/>
            <a:ext cx="2525080" cy="1684100"/>
          </a:xfrm>
          <a:prstGeom prst="rect">
            <a:avLst/>
          </a:prstGeom>
        </p:spPr>
      </p:pic>
      <p:pic>
        <p:nvPicPr>
          <p:cNvPr id="19" name="図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2173" y="1102150"/>
            <a:ext cx="2033198" cy="1688588"/>
          </a:xfrm>
          <a:prstGeom prst="rect">
            <a:avLst/>
          </a:prstGeom>
        </p:spPr>
      </p:pic>
      <p:sp>
        <p:nvSpPr>
          <p:cNvPr id="12" name="テキスト ボックス 11"/>
          <p:cNvSpPr txBox="1"/>
          <p:nvPr/>
        </p:nvSpPr>
        <p:spPr>
          <a:xfrm>
            <a:off x="6913916" y="246457"/>
            <a:ext cx="2525080" cy="369332"/>
          </a:xfrm>
          <a:prstGeom prst="rect">
            <a:avLst/>
          </a:prstGeom>
          <a:noFill/>
        </p:spPr>
        <p:txBody>
          <a:bodyPr wrap="square" rtlCol="0">
            <a:spAutoFit/>
          </a:bodyPr>
          <a:lstStyle/>
          <a:p>
            <a:r>
              <a:rPr kumimoji="1" lang="ja-JP" altLang="en-US" b="1" dirty="0"/>
              <a:t>田辺市本宮町エリア</a:t>
            </a:r>
          </a:p>
        </p:txBody>
      </p:sp>
      <p:sp>
        <p:nvSpPr>
          <p:cNvPr id="2" name="テキスト ボックス 1"/>
          <p:cNvSpPr txBox="1"/>
          <p:nvPr/>
        </p:nvSpPr>
        <p:spPr>
          <a:xfrm>
            <a:off x="1619249" y="199705"/>
            <a:ext cx="3236607" cy="369332"/>
          </a:xfrm>
          <a:prstGeom prst="rect">
            <a:avLst/>
          </a:prstGeom>
          <a:noFill/>
        </p:spPr>
        <p:txBody>
          <a:bodyPr wrap="square" rtlCol="0">
            <a:spAutoFit/>
          </a:bodyPr>
          <a:lstStyle/>
          <a:p>
            <a:r>
              <a:rPr kumimoji="1" lang="ja-JP" altLang="en-US" dirty="0">
                <a:latin typeface="HG丸ｺﾞｼｯｸM-PRO" panose="020F0600000000000000" pitchFamily="50" charset="-128"/>
                <a:ea typeface="HG丸ｺﾞｼｯｸM-PRO" panose="020F0600000000000000" pitchFamily="50" charset="-128"/>
              </a:rPr>
              <a:t>　　</a:t>
            </a:r>
            <a:r>
              <a:rPr kumimoji="1" lang="ja-JP" altLang="en-US" b="1" dirty="0">
                <a:latin typeface="HG丸ｺﾞｼｯｸM-PRO" panose="020F0600000000000000" pitchFamily="50" charset="-128"/>
                <a:ea typeface="HG丸ｺﾞｼｯｸM-PRO" panose="020F0600000000000000" pitchFamily="50" charset="-128"/>
              </a:rPr>
              <a:t>語り部（ガイド）</a:t>
            </a:r>
          </a:p>
        </p:txBody>
      </p:sp>
      <p:graphicFrame>
        <p:nvGraphicFramePr>
          <p:cNvPr id="16" name="表 15"/>
          <p:cNvGraphicFramePr>
            <a:graphicFrameLocks noGrp="1"/>
          </p:cNvGraphicFramePr>
          <p:nvPr>
            <p:extLst>
              <p:ext uri="{D42A27DB-BD31-4B8C-83A1-F6EECF244321}">
                <p14:modId xmlns:p14="http://schemas.microsoft.com/office/powerpoint/2010/main" val="2233498587"/>
              </p:ext>
            </p:extLst>
          </p:nvPr>
        </p:nvGraphicFramePr>
        <p:xfrm>
          <a:off x="5054308" y="2838594"/>
          <a:ext cx="4740729" cy="3870245"/>
        </p:xfrm>
        <a:graphic>
          <a:graphicData uri="http://schemas.openxmlformats.org/drawingml/2006/table">
            <a:tbl>
              <a:tblPr/>
              <a:tblGrid>
                <a:gridCol w="3389872">
                  <a:extLst>
                    <a:ext uri="{9D8B030D-6E8A-4147-A177-3AD203B41FA5}">
                      <a16:colId xmlns:a16="http://schemas.microsoft.com/office/drawing/2014/main" val="1394119193"/>
                    </a:ext>
                  </a:extLst>
                </a:gridCol>
                <a:gridCol w="585170">
                  <a:extLst>
                    <a:ext uri="{9D8B030D-6E8A-4147-A177-3AD203B41FA5}">
                      <a16:colId xmlns:a16="http://schemas.microsoft.com/office/drawing/2014/main" val="481909736"/>
                    </a:ext>
                  </a:extLst>
                </a:gridCol>
                <a:gridCol w="765687">
                  <a:extLst>
                    <a:ext uri="{9D8B030D-6E8A-4147-A177-3AD203B41FA5}">
                      <a16:colId xmlns:a16="http://schemas.microsoft.com/office/drawing/2014/main" val="3724377755"/>
                    </a:ext>
                  </a:extLst>
                </a:gridCol>
              </a:tblGrid>
              <a:tr h="159607">
                <a:tc>
                  <a:txBody>
                    <a:bodyPr/>
                    <a:lstStyle/>
                    <a:p>
                      <a:pPr algn="l" fontAlgn="t"/>
                      <a:r>
                        <a:rPr lang="ja-JP" altLang="en-US" sz="800" b="1" dirty="0">
                          <a:effectLst/>
                          <a:latin typeface="メイリオ" panose="020B0604030504040204" pitchFamily="50" charset="-128"/>
                          <a:ea typeface="メイリオ" panose="020B0604030504040204" pitchFamily="50" charset="-128"/>
                        </a:rPr>
                        <a:t>料金表コース・距離／難易度</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ja-JP" altLang="en-US" sz="800" b="1" dirty="0">
                          <a:effectLst/>
                          <a:latin typeface="メイリオ" panose="020B0604030504040204" pitchFamily="50" charset="-128"/>
                          <a:ea typeface="メイリオ" panose="020B0604030504040204" pitchFamily="50" charset="-128"/>
                        </a:rPr>
                        <a:t>所要時間</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tc>
                  <a:txBody>
                    <a:bodyPr/>
                    <a:lstStyle/>
                    <a:p>
                      <a:pPr algn="ctr" fontAlgn="t"/>
                      <a:r>
                        <a:rPr lang="ja-JP" altLang="en-US" sz="800" b="1" dirty="0">
                          <a:effectLst/>
                          <a:latin typeface="メイリオ" panose="020B0604030504040204" pitchFamily="50" charset="-128"/>
                          <a:ea typeface="メイリオ" panose="020B0604030504040204" pitchFamily="50" charset="-128"/>
                        </a:rPr>
                        <a:t>料金</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DF6FD"/>
                    </a:solidFill>
                  </a:tcPr>
                </a:tc>
                <a:extLst>
                  <a:ext uri="{0D108BD9-81ED-4DB2-BD59-A6C34878D82A}">
                    <a16:rowId xmlns:a16="http://schemas.microsoft.com/office/drawing/2014/main" val="714324600"/>
                  </a:ext>
                </a:extLst>
              </a:tr>
              <a:tr h="279010">
                <a:tc>
                  <a:txBody>
                    <a:bodyPr/>
                    <a:lstStyle/>
                    <a:p>
                      <a:pPr algn="l" fontAlgn="t"/>
                      <a:r>
                        <a:rPr lang="ja-JP" altLang="en-US" sz="800" b="1" dirty="0">
                          <a:effectLst/>
                          <a:latin typeface="メイリオ" panose="020B0604030504040204" pitchFamily="50" charset="-128"/>
                          <a:ea typeface="メイリオ" panose="020B0604030504040204" pitchFamily="50" charset="-128"/>
                        </a:rPr>
                        <a:t>①中辺路ルート　発心門王子⇒熊野本宮大社（＋大斎原）約</a:t>
                      </a:r>
                      <a:r>
                        <a:rPr lang="en-US" altLang="ja-JP" sz="800" b="1" dirty="0">
                          <a:effectLst/>
                          <a:latin typeface="メイリオ" panose="020B0604030504040204" pitchFamily="50" charset="-128"/>
                          <a:ea typeface="メイリオ" panose="020B0604030504040204" pitchFamily="50" charset="-128"/>
                        </a:rPr>
                        <a:t>7㎞</a:t>
                      </a:r>
                      <a:r>
                        <a:rPr lang="ja-JP" altLang="en-US" sz="800" b="1" dirty="0">
                          <a:effectLst/>
                          <a:latin typeface="メイリオ" panose="020B0604030504040204" pitchFamily="50" charset="-128"/>
                          <a:ea typeface="メイリオ" panose="020B0604030504040204" pitchFamily="50" charset="-128"/>
                        </a:rPr>
                        <a:t>／★　</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4</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en-US" altLang="ja-JP" sz="800" b="1" strike="noStrike" baseline="0" dirty="0">
                          <a:solidFill>
                            <a:schemeClr val="tx1"/>
                          </a:solidFill>
                          <a:effectLst/>
                          <a:latin typeface="メイリオ" panose="020B0604030504040204" pitchFamily="50" charset="-128"/>
                          <a:ea typeface="メイリオ" panose="020B0604030504040204" pitchFamily="50" charset="-128"/>
                        </a:rPr>
                        <a:t>13,000</a:t>
                      </a:r>
                      <a:r>
                        <a:rPr lang="ja-JP" altLang="en-US" sz="800" b="1" strike="noStrike" baseline="0" dirty="0">
                          <a:solidFill>
                            <a:schemeClr val="tx1"/>
                          </a:solidFill>
                          <a:effectLst/>
                          <a:latin typeface="メイリオ" panose="020B0604030504040204" pitchFamily="50" charset="-128"/>
                          <a:ea typeface="メイリオ" panose="020B0604030504040204" pitchFamily="50" charset="-128"/>
                        </a:rPr>
                        <a:t>円</a:t>
                      </a:r>
                      <a:endParaRPr lang="en-US" altLang="ja-JP" sz="800" b="1" strike="noStrike" baseline="0"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335710785"/>
                  </a:ext>
                </a:extLst>
              </a:tr>
              <a:tr h="297748">
                <a:tc>
                  <a:txBody>
                    <a:bodyPr/>
                    <a:lstStyle/>
                    <a:p>
                      <a:pPr algn="l" fontAlgn="t"/>
                      <a:r>
                        <a:rPr lang="zh-TW" altLang="en-US" sz="800" b="1" dirty="0">
                          <a:effectLst/>
                          <a:latin typeface="メイリオ" panose="020B0604030504040204" pitchFamily="50" charset="-128"/>
                          <a:ea typeface="メイリオ" panose="020B0604030504040204" pitchFamily="50" charset="-128"/>
                        </a:rPr>
                        <a:t>② 伏拝口⇒伏拝王子⇒熊野本宮大社（＋大斎原）約</a:t>
                      </a:r>
                      <a:r>
                        <a:rPr lang="en-US" altLang="zh-TW" sz="800" b="1" dirty="0">
                          <a:effectLst/>
                          <a:latin typeface="メイリオ" panose="020B0604030504040204" pitchFamily="50" charset="-128"/>
                          <a:ea typeface="メイリオ" panose="020B0604030504040204" pitchFamily="50" charset="-128"/>
                        </a:rPr>
                        <a:t>4㎞</a:t>
                      </a:r>
                      <a:r>
                        <a:rPr lang="zh-TW" altLang="en-US" sz="800" b="1" dirty="0">
                          <a:effectLst/>
                          <a:latin typeface="メイリオ" panose="020B0604030504040204" pitchFamily="50" charset="-128"/>
                          <a:ea typeface="メイリオ" panose="020B0604030504040204" pitchFamily="50" charset="-128"/>
                        </a:rPr>
                        <a:t>／★　</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3</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12,000</a:t>
                      </a:r>
                      <a:r>
                        <a:rPr lang="ja-JP" altLang="en-US" sz="8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66036803"/>
                  </a:ext>
                </a:extLst>
              </a:tr>
              <a:tr h="400778">
                <a:tc>
                  <a:txBody>
                    <a:bodyPr/>
                    <a:lstStyle/>
                    <a:p>
                      <a:pPr marL="0" indent="0" algn="l" fontAlgn="t">
                        <a:buNone/>
                      </a:pPr>
                      <a:r>
                        <a:rPr lang="ja-JP" altLang="en-US" sz="800" b="1" dirty="0">
                          <a:effectLst/>
                          <a:latin typeface="メイリオ" panose="020B0604030504040204" pitchFamily="50" charset="-128"/>
                          <a:ea typeface="メイリオ" panose="020B0604030504040204" pitchFamily="50" charset="-128"/>
                        </a:rPr>
                        <a:t>③ 平岩口バス停⇒三軒茶屋跡⇒熊野本宮大社（＋大斎原）約</a:t>
                      </a:r>
                      <a:r>
                        <a:rPr lang="en-US" altLang="ja-JP" sz="800" b="1" dirty="0">
                          <a:effectLst/>
                          <a:latin typeface="メイリオ" panose="020B0604030504040204" pitchFamily="50" charset="-128"/>
                          <a:ea typeface="メイリオ" panose="020B0604030504040204" pitchFamily="50" charset="-128"/>
                        </a:rPr>
                        <a:t>3㎞</a:t>
                      </a:r>
                      <a:r>
                        <a:rPr lang="ja-JP" altLang="en-US" sz="800" b="1" dirty="0">
                          <a:effectLst/>
                          <a:latin typeface="メイリオ" panose="020B0604030504040204" pitchFamily="50" charset="-128"/>
                          <a:ea typeface="メイリオ" panose="020B0604030504040204" pitchFamily="50" charset="-128"/>
                        </a:rPr>
                        <a:t>／★</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2.5</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8,000</a:t>
                      </a:r>
                      <a:r>
                        <a:rPr lang="ja-JP" altLang="en-US" sz="8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981013772"/>
                  </a:ext>
                </a:extLst>
              </a:tr>
              <a:tr h="297748">
                <a:tc>
                  <a:txBody>
                    <a:bodyPr/>
                    <a:lstStyle/>
                    <a:p>
                      <a:pPr algn="l" fontAlgn="t"/>
                      <a:r>
                        <a:rPr lang="ja-JP" altLang="en-US" sz="800" b="1" dirty="0">
                          <a:effectLst/>
                          <a:latin typeface="メイリオ" panose="020B0604030504040204" pitchFamily="50" charset="-128"/>
                          <a:ea typeface="メイリオ" panose="020B0604030504040204" pitchFamily="50" charset="-128"/>
                        </a:rPr>
                        <a:t>④  熊野本宮大社⇔旧社地（＋大斎原）／★</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1.5</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5,000</a:t>
                      </a:r>
                      <a:r>
                        <a:rPr lang="ja-JP" altLang="en-US" sz="8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108556457"/>
                  </a:ext>
                </a:extLst>
              </a:tr>
              <a:tr h="428189">
                <a:tc>
                  <a:txBody>
                    <a:bodyPr/>
                    <a:lstStyle/>
                    <a:p>
                      <a:pPr marL="0" indent="0" algn="l" fontAlgn="t">
                        <a:buNone/>
                      </a:pPr>
                      <a:r>
                        <a:rPr lang="ja-JP" altLang="en-US" sz="800" b="1" dirty="0">
                          <a:effectLst/>
                          <a:latin typeface="メイリオ" panose="020B0604030504040204" pitchFamily="50" charset="-128"/>
                          <a:ea typeface="メイリオ" panose="020B0604030504040204" pitchFamily="50" charset="-128"/>
                        </a:rPr>
                        <a:t>⑤湯の峰温泉⇔湯峯王子⇔熊野本宮大社（大日越え）約</a:t>
                      </a:r>
                      <a:r>
                        <a:rPr lang="en-US" altLang="ja-JP" sz="800" b="1" dirty="0">
                          <a:effectLst/>
                          <a:latin typeface="メイリオ" panose="020B0604030504040204" pitchFamily="50" charset="-128"/>
                          <a:ea typeface="メイリオ" panose="020B0604030504040204" pitchFamily="50" charset="-128"/>
                        </a:rPr>
                        <a:t>3.5㎞</a:t>
                      </a:r>
                      <a:r>
                        <a:rPr lang="ja-JP" altLang="en-US" sz="800" b="1" dirty="0">
                          <a:effectLst/>
                          <a:latin typeface="メイリオ" panose="020B0604030504040204" pitchFamily="50" charset="-128"/>
                          <a:ea typeface="メイリオ" panose="020B0604030504040204" pitchFamily="50" charset="-128"/>
                        </a:rPr>
                        <a:t>／★★</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2.5</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13,000</a:t>
                      </a:r>
                      <a:r>
                        <a:rPr lang="ja-JP" altLang="en-US" sz="8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489919400"/>
                  </a:ext>
                </a:extLst>
              </a:tr>
              <a:tr h="297748">
                <a:tc>
                  <a:txBody>
                    <a:bodyPr/>
                    <a:lstStyle/>
                    <a:p>
                      <a:pPr algn="l" fontAlgn="t"/>
                      <a:r>
                        <a:rPr lang="ja-JP" altLang="en-US" sz="800" b="1" dirty="0">
                          <a:solidFill>
                            <a:schemeClr val="tx1"/>
                          </a:solidFill>
                          <a:effectLst/>
                          <a:latin typeface="メイリオ" panose="020B0604030504040204" pitchFamily="50" charset="-128"/>
                          <a:ea typeface="メイリオ" panose="020B0604030504040204" pitchFamily="50" charset="-128"/>
                        </a:rPr>
                        <a:t>⑥発心門王子⇔湯の峰温泉（赤木越え）約</a:t>
                      </a:r>
                      <a:r>
                        <a:rPr lang="en-US" altLang="ja-JP" sz="800" b="1" dirty="0">
                          <a:solidFill>
                            <a:schemeClr val="tx1"/>
                          </a:solidFill>
                          <a:effectLst/>
                          <a:latin typeface="メイリオ" panose="020B0604030504040204" pitchFamily="50" charset="-128"/>
                          <a:ea typeface="メイリオ" panose="020B0604030504040204" pitchFamily="50" charset="-128"/>
                        </a:rPr>
                        <a:t>7㎞</a:t>
                      </a:r>
                      <a:r>
                        <a:rPr lang="ja-JP" altLang="en-US" sz="800" b="1" dirty="0">
                          <a:solidFill>
                            <a:schemeClr val="tx1"/>
                          </a:solidFill>
                          <a:effectLst/>
                          <a:latin typeface="メイリオ" panose="020B0604030504040204" pitchFamily="50" charset="-128"/>
                          <a:ea typeface="メイリオ" panose="020B0604030504040204" pitchFamily="50" charset="-128"/>
                        </a:rPr>
                        <a:t>／★★</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4</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14,000</a:t>
                      </a:r>
                      <a:r>
                        <a:rPr lang="ja-JP" altLang="en-US" sz="8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503592090"/>
                  </a:ext>
                </a:extLst>
              </a:tr>
              <a:tr h="297748">
                <a:tc>
                  <a:txBody>
                    <a:bodyPr/>
                    <a:lstStyle/>
                    <a:p>
                      <a:pPr marL="0" indent="0" algn="l" fontAlgn="t">
                        <a:buNone/>
                      </a:pPr>
                      <a:r>
                        <a:rPr lang="ja-JP" altLang="en-US" sz="800" b="1" dirty="0">
                          <a:solidFill>
                            <a:schemeClr val="tx1"/>
                          </a:solidFill>
                          <a:effectLst/>
                          <a:latin typeface="メイリオ" panose="020B0604030504040204" pitchFamily="50" charset="-128"/>
                          <a:ea typeface="メイリオ" panose="020B0604030504040204" pitchFamily="50" charset="-128"/>
                        </a:rPr>
                        <a:t>⑦大日山周遊ルート（本宮～渡瀬～湯の峰温泉～本宮）約</a:t>
                      </a:r>
                      <a:r>
                        <a:rPr lang="en-US" altLang="ja-JP" sz="800" b="1" dirty="0">
                          <a:solidFill>
                            <a:schemeClr val="tx1"/>
                          </a:solidFill>
                          <a:effectLst/>
                          <a:latin typeface="メイリオ" panose="020B0604030504040204" pitchFamily="50" charset="-128"/>
                          <a:ea typeface="メイリオ" panose="020B0604030504040204" pitchFamily="50" charset="-128"/>
                        </a:rPr>
                        <a:t>9</a:t>
                      </a:r>
                      <a:r>
                        <a:rPr lang="ja-JP" altLang="en-US" sz="800" b="1" dirty="0">
                          <a:solidFill>
                            <a:schemeClr val="tx1"/>
                          </a:solidFill>
                          <a:effectLst/>
                          <a:latin typeface="メイリオ" panose="020B0604030504040204" pitchFamily="50" charset="-128"/>
                          <a:ea typeface="メイリオ" panose="020B0604030504040204" pitchFamily="50" charset="-128"/>
                        </a:rPr>
                        <a:t>㎞／★★</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5h</a:t>
                      </a:r>
                      <a:endParaRPr lang="en-US" sz="8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16,000</a:t>
                      </a:r>
                      <a:r>
                        <a:rPr lang="ja-JP" altLang="en-US" sz="8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4165978493"/>
                  </a:ext>
                </a:extLst>
              </a:tr>
              <a:tr h="297748">
                <a:tc>
                  <a:txBody>
                    <a:bodyPr/>
                    <a:lstStyle/>
                    <a:p>
                      <a:pPr algn="l" fontAlgn="t"/>
                      <a:r>
                        <a:rPr lang="ja-JP" altLang="en-US" sz="800" b="1" dirty="0">
                          <a:effectLst/>
                          <a:latin typeface="メイリオ" panose="020B0604030504040204" pitchFamily="50" charset="-128"/>
                          <a:ea typeface="メイリオ" panose="020B0604030504040204" pitchFamily="50" charset="-128"/>
                        </a:rPr>
                        <a:t>⑧小和瀬⇔請川（小雲取越え）約</a:t>
                      </a:r>
                      <a:r>
                        <a:rPr lang="en-US" altLang="ja-JP" sz="800" b="1" dirty="0">
                          <a:effectLst/>
                          <a:latin typeface="メイリオ" panose="020B0604030504040204" pitchFamily="50" charset="-128"/>
                          <a:ea typeface="メイリオ" panose="020B0604030504040204" pitchFamily="50" charset="-128"/>
                        </a:rPr>
                        <a:t>12㎞</a:t>
                      </a:r>
                      <a:r>
                        <a:rPr lang="ja-JP" altLang="en-US" sz="800" b="1" dirty="0">
                          <a:effectLst/>
                          <a:latin typeface="メイリオ" panose="020B0604030504040204" pitchFamily="50" charset="-128"/>
                          <a:ea typeface="メイリオ" panose="020B0604030504040204" pitchFamily="50" charset="-128"/>
                        </a:rPr>
                        <a:t>／★★★</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6</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20,000</a:t>
                      </a:r>
                      <a:r>
                        <a:rPr lang="ja-JP" altLang="en-US" sz="800" b="1" dirty="0">
                          <a:solidFill>
                            <a:schemeClr val="tx1"/>
                          </a:solidFill>
                          <a:effectLst/>
                          <a:latin typeface="メイリオ" panose="020B0604030504040204" pitchFamily="50" charset="-128"/>
                          <a:ea typeface="メイリオ" panose="020B0604030504040204" pitchFamily="50" charset="-128"/>
                        </a:rPr>
                        <a:t>円</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2157997"/>
                  </a:ext>
                </a:extLst>
              </a:tr>
              <a:tr h="436726">
                <a:tc>
                  <a:txBody>
                    <a:bodyPr/>
                    <a:lstStyle/>
                    <a:p>
                      <a:pPr algn="l" fontAlgn="t"/>
                      <a:r>
                        <a:rPr lang="ja-JP" altLang="en-US" sz="800" b="1" dirty="0">
                          <a:effectLst/>
                          <a:latin typeface="メイリオ" panose="020B0604030504040204" pitchFamily="50" charset="-128"/>
                          <a:ea typeface="メイリオ" panose="020B0604030504040204" pitchFamily="50" charset="-128"/>
                        </a:rPr>
                        <a:t>⑨小口⇔熊野那智大社（大雲取越え）約</a:t>
                      </a:r>
                      <a:r>
                        <a:rPr lang="en-US" altLang="ja-JP" sz="800" b="1" dirty="0">
                          <a:effectLst/>
                          <a:latin typeface="メイリオ" panose="020B0604030504040204" pitchFamily="50" charset="-128"/>
                          <a:ea typeface="メイリオ" panose="020B0604030504040204" pitchFamily="50" charset="-128"/>
                        </a:rPr>
                        <a:t>15㎞</a:t>
                      </a:r>
                      <a:r>
                        <a:rPr lang="ja-JP" altLang="en-US" sz="800" b="1" dirty="0">
                          <a:effectLst/>
                          <a:latin typeface="メイリオ" panose="020B0604030504040204" pitchFamily="50" charset="-128"/>
                          <a:ea typeface="メイリオ" panose="020B0604030504040204" pitchFamily="50" charset="-128"/>
                        </a:rPr>
                        <a:t>／★★★★★</a:t>
                      </a:r>
                      <a:br>
                        <a:rPr lang="ja-JP" altLang="en-US" sz="800" b="1" dirty="0">
                          <a:effectLst/>
                          <a:latin typeface="メイリオ" panose="020B0604030504040204" pitchFamily="50" charset="-128"/>
                          <a:ea typeface="メイリオ" panose="020B0604030504040204" pitchFamily="50" charset="-128"/>
                        </a:rPr>
                      </a:br>
                      <a:r>
                        <a:rPr lang="ja-JP" altLang="en-US" sz="800" b="1" dirty="0">
                          <a:effectLst/>
                          <a:latin typeface="メイリオ" panose="020B0604030504040204" pitchFamily="50" charset="-128"/>
                          <a:ea typeface="メイリオ" panose="020B0604030504040204" pitchFamily="50" charset="-128"/>
                        </a:rPr>
                        <a:t>　</a:t>
                      </a:r>
                      <a:r>
                        <a:rPr lang="en-US" altLang="ja-JP" sz="800" b="1" dirty="0">
                          <a:effectLst/>
                          <a:latin typeface="メイリオ" panose="020B0604030504040204" pitchFamily="50" charset="-128"/>
                          <a:ea typeface="メイリオ" panose="020B0604030504040204" pitchFamily="50" charset="-128"/>
                        </a:rPr>
                        <a:t>※</a:t>
                      </a:r>
                      <a:r>
                        <a:rPr lang="ja-JP" altLang="en-US" sz="800" b="1" dirty="0">
                          <a:effectLst/>
                          <a:latin typeface="メイリオ" panose="020B0604030504040204" pitchFamily="50" charset="-128"/>
                          <a:ea typeface="メイリオ" panose="020B0604030504040204" pitchFamily="50" charset="-128"/>
                        </a:rPr>
                        <a:t>本コースはサポート料金</a:t>
                      </a:r>
                      <a:r>
                        <a:rPr lang="en-US" altLang="ja-JP" sz="800" b="1" dirty="0">
                          <a:effectLst/>
                          <a:latin typeface="メイリオ" panose="020B0604030504040204" pitchFamily="50" charset="-128"/>
                          <a:ea typeface="メイリオ" panose="020B0604030504040204" pitchFamily="50" charset="-128"/>
                        </a:rPr>
                        <a:t>10,000</a:t>
                      </a:r>
                      <a:r>
                        <a:rPr lang="ja-JP" altLang="en-US" sz="800" b="1" dirty="0">
                          <a:effectLst/>
                          <a:latin typeface="メイリオ" panose="020B0604030504040204" pitchFamily="50" charset="-128"/>
                          <a:ea typeface="メイリオ" panose="020B0604030504040204" pitchFamily="50" charset="-128"/>
                        </a:rPr>
                        <a:t>円が別途必要です。</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8</a:t>
                      </a:r>
                      <a:r>
                        <a:rPr lang="en-US" sz="800" b="1" dirty="0">
                          <a:solidFill>
                            <a:schemeClr val="tx1"/>
                          </a:solidFill>
                          <a:effectLst/>
                          <a:latin typeface="メイリオ" panose="020B0604030504040204" pitchFamily="50" charset="-128"/>
                          <a:ea typeface="メイリオ" panose="020B0604030504040204" pitchFamily="50" charset="-128"/>
                        </a:rPr>
                        <a:t>ｈ</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25,000</a:t>
                      </a:r>
                      <a:r>
                        <a:rPr lang="ja-JP" altLang="en-US" sz="800" b="1" dirty="0">
                          <a:solidFill>
                            <a:schemeClr val="tx1"/>
                          </a:solidFill>
                          <a:effectLst/>
                          <a:latin typeface="メイリオ" panose="020B0604030504040204" pitchFamily="50" charset="-128"/>
                          <a:ea typeface="メイリオ" panose="020B0604030504040204" pitchFamily="50" charset="-128"/>
                        </a:rPr>
                        <a:t>円</a:t>
                      </a:r>
                      <a:endParaRPr lang="en-US" altLang="ja-JP" sz="8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596456069"/>
                  </a:ext>
                </a:extLst>
              </a:tr>
              <a:tr h="394822">
                <a:tc>
                  <a:txBody>
                    <a:bodyPr/>
                    <a:lstStyle/>
                    <a:p>
                      <a:pPr marL="0" indent="0" algn="l" fontAlgn="t">
                        <a:buNone/>
                      </a:pPr>
                      <a:r>
                        <a:rPr lang="ja-JP" altLang="en-US" sz="800" b="1" dirty="0">
                          <a:solidFill>
                            <a:schemeClr val="tx1"/>
                          </a:solidFill>
                          <a:effectLst/>
                          <a:latin typeface="メイリオ" panose="020B0604030504040204" pitchFamily="50" charset="-128"/>
                          <a:ea typeface="メイリオ" panose="020B0604030504040204" pitchFamily="50" charset="-128"/>
                        </a:rPr>
                        <a:t>⑩大門坂コース（大門坂～那智大社～青岸渡寺～那智の</a:t>
                      </a:r>
                      <a:r>
                        <a:rPr lang="ja-JP" altLang="en-US" sz="800" b="1" baseline="0" dirty="0">
                          <a:solidFill>
                            <a:schemeClr val="tx1"/>
                          </a:solidFill>
                          <a:effectLst/>
                          <a:latin typeface="メイリオ" panose="020B0604030504040204" pitchFamily="50" charset="-128"/>
                          <a:ea typeface="メイリオ" panose="020B0604030504040204" pitchFamily="50" charset="-128"/>
                        </a:rPr>
                        <a:t> </a:t>
                      </a:r>
                      <a:r>
                        <a:rPr lang="ja-JP" altLang="en-US" sz="800" b="1" dirty="0">
                          <a:solidFill>
                            <a:schemeClr val="tx1"/>
                          </a:solidFill>
                          <a:effectLst/>
                          <a:latin typeface="メイリオ" panose="020B0604030504040204" pitchFamily="50" charset="-128"/>
                          <a:ea typeface="メイリオ" panose="020B0604030504040204" pitchFamily="50" charset="-128"/>
                        </a:rPr>
                        <a:t>滝）約</a:t>
                      </a:r>
                      <a:r>
                        <a:rPr lang="en-US" altLang="ja-JP" sz="800" b="1" dirty="0">
                          <a:solidFill>
                            <a:schemeClr val="tx1"/>
                          </a:solidFill>
                          <a:effectLst/>
                          <a:latin typeface="メイリオ" panose="020B0604030504040204" pitchFamily="50" charset="-128"/>
                          <a:ea typeface="メイリオ" panose="020B0604030504040204" pitchFamily="50" charset="-128"/>
                        </a:rPr>
                        <a:t>2</a:t>
                      </a:r>
                      <a:r>
                        <a:rPr lang="ja-JP" altLang="en-US" sz="800" b="1" dirty="0">
                          <a:solidFill>
                            <a:schemeClr val="tx1"/>
                          </a:solidFill>
                          <a:effectLst/>
                          <a:latin typeface="メイリオ" panose="020B0604030504040204" pitchFamily="50" charset="-128"/>
                          <a:ea typeface="メイリオ" panose="020B0604030504040204" pitchFamily="50" charset="-128"/>
                        </a:rPr>
                        <a:t>㎞／★</a:t>
                      </a: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ja-JP" altLang="en-US" sz="800" b="1" dirty="0">
                          <a:solidFill>
                            <a:schemeClr val="tx1"/>
                          </a:solidFill>
                          <a:effectLst/>
                          <a:latin typeface="メイリオ" panose="020B0604030504040204" pitchFamily="50" charset="-128"/>
                          <a:ea typeface="メイリオ" panose="020B0604030504040204" pitchFamily="50" charset="-128"/>
                        </a:rPr>
                        <a:t>約</a:t>
                      </a:r>
                      <a:r>
                        <a:rPr lang="en-US" altLang="ja-JP" sz="800" b="1" dirty="0">
                          <a:solidFill>
                            <a:schemeClr val="tx1"/>
                          </a:solidFill>
                          <a:effectLst/>
                          <a:latin typeface="メイリオ" panose="020B0604030504040204" pitchFamily="50" charset="-128"/>
                          <a:ea typeface="メイリオ" panose="020B0604030504040204" pitchFamily="50" charset="-128"/>
                        </a:rPr>
                        <a:t>3h</a:t>
                      </a:r>
                      <a:endParaRPr lang="en-US" sz="8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fontAlgn="t"/>
                      <a:r>
                        <a:rPr lang="en-US" altLang="ja-JP" sz="800" b="1" dirty="0">
                          <a:solidFill>
                            <a:schemeClr val="tx1"/>
                          </a:solidFill>
                          <a:effectLst/>
                          <a:latin typeface="メイリオ" panose="020B0604030504040204" pitchFamily="50" charset="-128"/>
                          <a:ea typeface="メイリオ" panose="020B0604030504040204" pitchFamily="50" charset="-128"/>
                        </a:rPr>
                        <a:t>11,000</a:t>
                      </a:r>
                      <a:r>
                        <a:rPr lang="ja-JP" altLang="en-US" sz="800" b="1" dirty="0">
                          <a:solidFill>
                            <a:schemeClr val="tx1"/>
                          </a:solidFill>
                          <a:effectLst/>
                          <a:latin typeface="メイリオ" panose="020B0604030504040204" pitchFamily="50" charset="-128"/>
                          <a:ea typeface="メイリオ" panose="020B0604030504040204" pitchFamily="50" charset="-128"/>
                        </a:rPr>
                        <a:t>円</a:t>
                      </a:r>
                      <a:endParaRPr lang="en-US" altLang="ja-JP" sz="800" b="1" dirty="0">
                        <a:solidFill>
                          <a:schemeClr val="tx1"/>
                        </a:solidFill>
                        <a:effectLst/>
                        <a:latin typeface="メイリオ" panose="020B0604030504040204" pitchFamily="50" charset="-128"/>
                        <a:ea typeface="メイリオ" panose="020B0604030504040204" pitchFamily="50" charset="-128"/>
                      </a:endParaRPr>
                    </a:p>
                  </a:txBody>
                  <a:tcPr marL="41050" marR="41050" marT="20525" marB="20525"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351641746"/>
                  </a:ext>
                </a:extLst>
              </a:tr>
              <a:tr h="279010">
                <a:tc gridSpan="2">
                  <a:txBody>
                    <a:bodyPr/>
                    <a:lstStyle/>
                    <a:p>
                      <a:pPr algn="l" fontAlgn="t"/>
                      <a:r>
                        <a:rPr lang="en-US" altLang="ja-JP" sz="800" b="1" dirty="0">
                          <a:solidFill>
                            <a:schemeClr val="tx1"/>
                          </a:solidFill>
                          <a:effectLst/>
                        </a:rPr>
                        <a:t>※</a:t>
                      </a:r>
                      <a:r>
                        <a:rPr lang="ja-JP" altLang="en-US" sz="800" b="1" dirty="0">
                          <a:solidFill>
                            <a:schemeClr val="tx1"/>
                          </a:solidFill>
                          <a:effectLst/>
                        </a:rPr>
                        <a:t>コースによって、交通費のご負担をお願いする場合があります。</a:t>
                      </a:r>
                    </a:p>
                  </a:txBody>
                  <a:tcPr marL="41050" marR="41050" marT="20525" marB="205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hMerge="1">
                  <a:txBody>
                    <a:bodyPr/>
                    <a:lstStyle/>
                    <a:p>
                      <a:pPr algn="ctr" fontAlgn="t"/>
                      <a:endParaRPr lang="ja-JP" altLang="en-US" sz="800" dirty="0">
                        <a:effectLst/>
                      </a:endParaRPr>
                    </a:p>
                  </a:txBody>
                  <a:tcPr marL="41050" marR="41050" marT="20525" marB="205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ctr" fontAlgn="t"/>
                      <a:endParaRPr lang="ja-JP" altLang="en-US" sz="800" dirty="0">
                        <a:effectLst/>
                      </a:endParaRPr>
                    </a:p>
                  </a:txBody>
                  <a:tcPr marL="41050" marR="41050" marT="20525" marB="20525">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659979932"/>
                  </a:ext>
                </a:extLst>
              </a:tr>
            </a:tbl>
          </a:graphicData>
        </a:graphic>
      </p:graphicFrame>
      <p:sp>
        <p:nvSpPr>
          <p:cNvPr id="6" name="テキスト ボックス 5">
            <a:extLst>
              <a:ext uri="{FF2B5EF4-FFF2-40B4-BE49-F238E27FC236}">
                <a16:creationId xmlns:a16="http://schemas.microsoft.com/office/drawing/2014/main" id="{CCABFC2C-02C2-A0E7-E4EC-6F41509E4CA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8</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30054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4" name="楕円 13"/>
          <p:cNvSpPr/>
          <p:nvPr/>
        </p:nvSpPr>
        <p:spPr>
          <a:xfrm>
            <a:off x="4897344" y="2901747"/>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614121991"/>
              </p:ext>
            </p:extLst>
          </p:nvPr>
        </p:nvGraphicFramePr>
        <p:xfrm>
          <a:off x="233360" y="1309050"/>
          <a:ext cx="5036772" cy="5274720"/>
        </p:xfrm>
        <a:graphic>
          <a:graphicData uri="http://schemas.openxmlformats.org/drawingml/2006/table">
            <a:tbl>
              <a:tblPr firstRow="1" bandRow="1">
                <a:tableStyleId>{5C22544A-7EE6-4342-B048-85BDC9FD1C3A}</a:tableStyleId>
              </a:tblPr>
              <a:tblGrid>
                <a:gridCol w="2053714">
                  <a:extLst>
                    <a:ext uri="{9D8B030D-6E8A-4147-A177-3AD203B41FA5}">
                      <a16:colId xmlns:a16="http://schemas.microsoft.com/office/drawing/2014/main" val="2770366239"/>
                    </a:ext>
                  </a:extLst>
                </a:gridCol>
                <a:gridCol w="2983058">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熊野三山と熊野古道の魅力を「熊野歓心十界図」や「熊野新宮参詣曼荼羅図」「熊野本宮参詣曼荼羅図」「熊野那智参詣曼荼羅図」の４つの絵解きを語り部が解説します。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枚</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枚</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枚</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45</a:t>
                      </a:r>
                      <a:r>
                        <a:rPr kumimoji="1" lang="ja-JP" altLang="en-US" sz="1200" b="1" dirty="0">
                          <a:solidFill>
                            <a:schemeClr val="tx1"/>
                          </a:solidFill>
                          <a:latin typeface="メイリオ" panose="020B0604030504040204" pitchFamily="50" charset="-128"/>
                          <a:ea typeface="メイリオ" panose="020B0604030504040204" pitchFamily="50" charset="-128"/>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随時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枚</a:t>
                      </a:r>
                      <a:r>
                        <a:rPr kumimoji="1" lang="en-US" altLang="ja-JP" sz="1200" b="1" dirty="0">
                          <a:solidFill>
                            <a:schemeClr val="tx1"/>
                          </a:solidFill>
                          <a:latin typeface="メイリオ" panose="020B0604030504040204" pitchFamily="50" charset="-128"/>
                          <a:ea typeface="メイリオ" panose="020B0604030504040204" pitchFamily="50" charset="-128"/>
                        </a:rPr>
                        <a:t>6,000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枚</a:t>
                      </a:r>
                      <a:r>
                        <a:rPr kumimoji="1" lang="en-US" altLang="ja-JP" sz="1200" b="1" dirty="0">
                          <a:solidFill>
                            <a:schemeClr val="tx1"/>
                          </a:solidFill>
                          <a:latin typeface="メイリオ" panose="020B0604030504040204" pitchFamily="50" charset="-128"/>
                          <a:ea typeface="メイリオ" panose="020B0604030504040204" pitchFamily="50" charset="-128"/>
                        </a:rPr>
                        <a:t>11,000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枚</a:t>
                      </a:r>
                      <a:r>
                        <a:rPr kumimoji="1" lang="en-US" altLang="ja-JP" sz="1200" b="1" dirty="0">
                          <a:solidFill>
                            <a:schemeClr val="tx1"/>
                          </a:solidFill>
                          <a:latin typeface="メイリオ" panose="020B0604030504040204" pitchFamily="50" charset="-128"/>
                          <a:ea typeface="メイリオ" panose="020B0604030504040204" pitchFamily="50" charset="-128"/>
                        </a:rPr>
                        <a:t>20,000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未定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希望場所へ出張可（ホテル・ホール等）</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場所代別途必要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新宮市</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観光協会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0735-22-2840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info@shinguu.jp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142876" y="686425"/>
            <a:ext cx="100679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出前絵解き（熊野参詣曼荼羅絵解き）</a:t>
            </a:r>
          </a:p>
        </p:txBody>
      </p:sp>
      <p:sp>
        <p:nvSpPr>
          <p:cNvPr id="11" name="テキスト ボックス 10"/>
          <p:cNvSpPr txBox="1"/>
          <p:nvPr/>
        </p:nvSpPr>
        <p:spPr>
          <a:xfrm>
            <a:off x="7380803" y="3521800"/>
            <a:ext cx="1689744" cy="261610"/>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熊野新宮参詣曼荼羅図</a:t>
            </a:r>
            <a:endParaRPr kumimoji="1" lang="ja-JP" altLang="en-US" sz="1100" dirty="0"/>
          </a:p>
        </p:txBody>
      </p:sp>
      <p:pic>
        <p:nvPicPr>
          <p:cNvPr id="9" name="図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9378" y="1254033"/>
            <a:ext cx="2931742" cy="2204670"/>
          </a:xfrm>
          <a:prstGeom prst="rect">
            <a:avLst/>
          </a:prstGeom>
        </p:spPr>
      </p:pic>
      <p:pic>
        <p:nvPicPr>
          <p:cNvPr id="15" name="図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6499" y="4047674"/>
            <a:ext cx="4114516" cy="2057258"/>
          </a:xfrm>
          <a:prstGeom prst="rect">
            <a:avLst/>
          </a:prstGeom>
        </p:spPr>
      </p:pic>
      <p:sp>
        <p:nvSpPr>
          <p:cNvPr id="16" name="テキスト ボックス 15"/>
          <p:cNvSpPr txBox="1"/>
          <p:nvPr/>
        </p:nvSpPr>
        <p:spPr>
          <a:xfrm>
            <a:off x="7016448" y="264122"/>
            <a:ext cx="2581481" cy="369332"/>
          </a:xfrm>
          <a:prstGeom prst="rect">
            <a:avLst/>
          </a:prstGeom>
          <a:noFill/>
        </p:spPr>
        <p:txBody>
          <a:bodyPr wrap="square" rtlCol="0">
            <a:spAutoFit/>
          </a:bodyPr>
          <a:lstStyle/>
          <a:p>
            <a:r>
              <a:rPr kumimoji="1" lang="ja-JP" altLang="en-US" dirty="0"/>
              <a:t>　　　</a:t>
            </a:r>
            <a:r>
              <a:rPr kumimoji="1" lang="ja-JP" altLang="en-US" b="1" dirty="0"/>
              <a:t>新宮市</a:t>
            </a:r>
          </a:p>
        </p:txBody>
      </p:sp>
      <p:sp>
        <p:nvSpPr>
          <p:cNvPr id="6" name="テキスト ボックス 5">
            <a:extLst>
              <a:ext uri="{FF2B5EF4-FFF2-40B4-BE49-F238E27FC236}">
                <a16:creationId xmlns:a16="http://schemas.microsoft.com/office/drawing/2014/main" id="{D8EF7999-1ACE-5563-125D-412DB37E7DB9}"/>
              </a:ext>
            </a:extLst>
          </p:cNvPr>
          <p:cNvSpPr txBox="1"/>
          <p:nvPr/>
        </p:nvSpPr>
        <p:spPr>
          <a:xfrm>
            <a:off x="130629" y="246457"/>
            <a:ext cx="5522684" cy="369332"/>
          </a:xfrm>
          <a:prstGeom prst="rect">
            <a:avLst/>
          </a:prstGeom>
          <a:noFill/>
        </p:spPr>
        <p:txBody>
          <a:bodyPr wrap="square">
            <a:spAutoFit/>
          </a:bodyPr>
          <a:lstStyle/>
          <a:p>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体験　</a:t>
            </a:r>
            <a:r>
              <a:rPr kumimoji="1" lang="ja-JP" altLang="en-US" b="1" dirty="0">
                <a:latin typeface="メイリオ" panose="020B0604030504040204" pitchFamily="50" charset="-128"/>
                <a:ea typeface="メイリオ" panose="020B0604030504040204" pitchFamily="50" charset="-128"/>
              </a:rPr>
              <a:t>　</a:t>
            </a:r>
            <a:endParaRPr lang="ja-JP" altLang="en-US" dirty="0"/>
          </a:p>
        </p:txBody>
      </p:sp>
      <p:sp>
        <p:nvSpPr>
          <p:cNvPr id="5" name="テキスト ボックス 4">
            <a:extLst>
              <a:ext uri="{FF2B5EF4-FFF2-40B4-BE49-F238E27FC236}">
                <a16:creationId xmlns:a16="http://schemas.microsoft.com/office/drawing/2014/main" id="{CC8CF667-F1A7-27D5-1A81-07CB4033B11E}"/>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25552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7" name="楕円 16"/>
          <p:cNvSpPr/>
          <p:nvPr/>
        </p:nvSpPr>
        <p:spPr>
          <a:xfrm>
            <a:off x="4960498" y="3978858"/>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メイリオ" panose="020B0604030504040204" pitchFamily="50" charset="-128"/>
                <a:ea typeface="メイリオ" panose="020B0604030504040204" pitchFamily="50" charset="-128"/>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体験</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757162693"/>
              </p:ext>
            </p:extLst>
          </p:nvPr>
        </p:nvGraphicFramePr>
        <p:xfrm>
          <a:off x="356550" y="1296999"/>
          <a:ext cx="5811661" cy="5549040"/>
        </p:xfrm>
        <a:graphic>
          <a:graphicData uri="http://schemas.openxmlformats.org/drawingml/2006/table">
            <a:tbl>
              <a:tblPr firstRow="1" bandRow="1">
                <a:tableStyleId>{5C22544A-7EE6-4342-B048-85BDC9FD1C3A}</a:tableStyleId>
              </a:tblPr>
              <a:tblGrid>
                <a:gridCol w="1905272">
                  <a:extLst>
                    <a:ext uri="{9D8B030D-6E8A-4147-A177-3AD203B41FA5}">
                      <a16:colId xmlns:a16="http://schemas.microsoft.com/office/drawing/2014/main" val="2770366239"/>
                    </a:ext>
                  </a:extLst>
                </a:gridCol>
                <a:gridCol w="3906389">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①可（原則</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r>
                        <a:rPr kumimoji="1" lang="ja-JP" altLang="en-US" sz="1200" b="1" baseline="0" dirty="0">
                          <a:solidFill>
                            <a:schemeClr val="tx1"/>
                          </a:solidFill>
                          <a:latin typeface="メイリオ" panose="020B0604030504040204" pitchFamily="50" charset="-128"/>
                          <a:ea typeface="メイリオ" panose="020B0604030504040204" pitchFamily="50" charset="-128"/>
                        </a:rPr>
                        <a:t> </a:t>
                      </a:r>
                      <a:r>
                        <a:rPr kumimoji="1" lang="ja-JP" altLang="en-US" sz="1200" b="1" dirty="0">
                          <a:solidFill>
                            <a:schemeClr val="tx1"/>
                          </a:solidFill>
                          <a:latin typeface="メイリオ" panose="020B0604030504040204" pitchFamily="50" charset="-128"/>
                          <a:ea typeface="メイリオ" panose="020B0604030504040204" pitchFamily="50" charset="-128"/>
                        </a:rPr>
                        <a:t>②問い合わせ必要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100" b="1" dirty="0">
                          <a:solidFill>
                            <a:schemeClr val="tx1"/>
                          </a:solidFill>
                          <a:latin typeface="メイリオ" panose="020B0604030504040204" pitchFamily="50" charset="-128"/>
                          <a:ea typeface="メイリオ" panose="020B0604030504040204" pitchFamily="50" charset="-128"/>
                        </a:rPr>
                        <a:t>熊野信仰が隆盛を極めた平安時代後期、熊野の参道には長い行列ができるほどの参詣者が訪れていました。</a:t>
                      </a:r>
                      <a:endParaRPr kumimoji="1" lang="en-US" altLang="ja-JP" sz="1100" b="1" dirty="0">
                        <a:solidFill>
                          <a:schemeClr val="tx1"/>
                        </a:solidFill>
                        <a:latin typeface="メイリオ" panose="020B0604030504040204" pitchFamily="50" charset="-128"/>
                        <a:ea typeface="メイリオ" panose="020B0604030504040204" pitchFamily="50" charset="-128"/>
                      </a:endParaRPr>
                    </a:p>
                    <a:p>
                      <a:r>
                        <a:rPr kumimoji="1" lang="ja-JP" altLang="en-US" sz="1100" b="1" dirty="0">
                          <a:solidFill>
                            <a:schemeClr val="tx1"/>
                          </a:solidFill>
                          <a:latin typeface="メイリオ" panose="020B0604030504040204" pitchFamily="50" charset="-128"/>
                          <a:ea typeface="メイリオ" panose="020B0604030504040204" pitchFamily="50" charset="-128"/>
                        </a:rPr>
                        <a:t>その様子は「蟻の熊野詣」と呼ばれ、優美な平安衣装を身に纏った人々が連なって熊野古道を彩っていたのだとか。そんな当時の姿を再現した平安衣装に身を包み、熊野古道を散策することができます。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①２～３時間程度　②</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　②</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名～（問い合わせ必要）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①通年</a:t>
                      </a:r>
                      <a:r>
                        <a:rPr kumimoji="1" lang="ja-JP" altLang="en-US" sz="1200" b="1" baseline="0" dirty="0">
                          <a:solidFill>
                            <a:schemeClr val="tx1"/>
                          </a:solidFill>
                          <a:latin typeface="メイリオ" panose="020B0604030504040204" pitchFamily="50" charset="-128"/>
                          <a:ea typeface="メイリオ" panose="020B0604030504040204" pitchFamily="50" charset="-128"/>
                        </a:rPr>
                        <a:t>　</a:t>
                      </a:r>
                      <a:r>
                        <a:rPr kumimoji="1" lang="en-US" altLang="ja-JP" sz="1200" b="1" dirty="0">
                          <a:solidFill>
                            <a:schemeClr val="tx1"/>
                          </a:solidFill>
                          <a:latin typeface="メイリオ" panose="020B0604030504040204" pitchFamily="50" charset="-128"/>
                          <a:ea typeface="メイリオ" panose="020B0604030504040204" pitchFamily="50" charset="-128"/>
                        </a:rPr>
                        <a:t>9</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16</a:t>
                      </a:r>
                      <a:r>
                        <a:rPr kumimoji="1" lang="ja-JP" altLang="en-US" sz="1200" b="1" dirty="0">
                          <a:solidFill>
                            <a:schemeClr val="tx1"/>
                          </a:solidFill>
                          <a:latin typeface="メイリオ" panose="020B0604030504040204" pitchFamily="50" charset="-128"/>
                          <a:ea typeface="メイリオ" panose="020B0604030504040204" pitchFamily="50" charset="-128"/>
                        </a:rPr>
                        <a:t>時（</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時最終受付）②土日</a:t>
                      </a:r>
                      <a:r>
                        <a:rPr kumimoji="1" lang="ja-JP" altLang="en-US" sz="1200" b="1" baseline="0" dirty="0">
                          <a:solidFill>
                            <a:schemeClr val="tx1"/>
                          </a:solidFill>
                          <a:latin typeface="メイリオ" panose="020B0604030504040204" pitchFamily="50" charset="-128"/>
                          <a:ea typeface="メイリオ" panose="020B0604030504040204" pitchFamily="50" charset="-128"/>
                        </a:rPr>
                        <a:t>　</a:t>
                      </a:r>
                      <a:r>
                        <a:rPr kumimoji="1" lang="en-US" altLang="ja-JP" sz="1200" b="1" baseline="0" dirty="0">
                          <a:solidFill>
                            <a:schemeClr val="tx1"/>
                          </a:solidFill>
                          <a:latin typeface="メイリオ" panose="020B0604030504040204" pitchFamily="50" charset="-128"/>
                          <a:ea typeface="メイリオ" panose="020B0604030504040204" pitchFamily="50" charset="-128"/>
                        </a:rPr>
                        <a:t>10</a:t>
                      </a:r>
                      <a:r>
                        <a:rPr kumimoji="1" lang="ja-JP" altLang="en-US" sz="1200" b="1" baseline="0" dirty="0">
                          <a:solidFill>
                            <a:schemeClr val="tx1"/>
                          </a:solidFill>
                          <a:latin typeface="メイリオ" panose="020B0604030504040204" pitchFamily="50" charset="-128"/>
                          <a:ea typeface="メイリオ" panose="020B0604030504040204" pitchFamily="50" charset="-128"/>
                        </a:rPr>
                        <a:t>時</a:t>
                      </a:r>
                      <a:r>
                        <a:rPr kumimoji="1" lang="en-US" altLang="ja-JP" sz="1200" b="1" baseline="0" dirty="0">
                          <a:solidFill>
                            <a:schemeClr val="tx1"/>
                          </a:solidFill>
                          <a:latin typeface="メイリオ" panose="020B0604030504040204" pitchFamily="50" charset="-128"/>
                          <a:ea typeface="メイリオ" panose="020B0604030504040204" pitchFamily="50" charset="-128"/>
                        </a:rPr>
                        <a:t>30</a:t>
                      </a:r>
                      <a:r>
                        <a:rPr kumimoji="1" lang="ja-JP" altLang="en-US" sz="1200" b="1" baseline="0" dirty="0">
                          <a:solidFill>
                            <a:schemeClr val="tx1"/>
                          </a:solidFill>
                          <a:latin typeface="メイリオ" panose="020B0604030504040204" pitchFamily="50" charset="-128"/>
                          <a:ea typeface="メイリオ" panose="020B0604030504040204" pitchFamily="50" charset="-128"/>
                        </a:rPr>
                        <a:t>分</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名あたり</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時間まで</a:t>
                      </a:r>
                      <a:r>
                        <a:rPr kumimoji="1" lang="en-US" altLang="ja-JP" sz="1200" b="1" dirty="0">
                          <a:solidFill>
                            <a:schemeClr val="tx1"/>
                          </a:solidFill>
                          <a:latin typeface="メイリオ" panose="020B0604030504040204" pitchFamily="50" charset="-128"/>
                          <a:ea typeface="メイリオ" panose="020B0604030504040204" pitchFamily="50" charset="-128"/>
                        </a:rPr>
                        <a:t>4,000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時間まで</a:t>
                      </a:r>
                      <a:r>
                        <a:rPr kumimoji="1" lang="en-US" altLang="ja-JP" sz="1200" b="1" dirty="0">
                          <a:solidFill>
                            <a:schemeClr val="tx1"/>
                          </a:solidFill>
                          <a:latin typeface="メイリオ" panose="020B0604030504040204" pitchFamily="50" charset="-128"/>
                          <a:ea typeface="メイリオ" panose="020B0604030504040204" pitchFamily="50" charset="-128"/>
                        </a:rPr>
                        <a:t>6,000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②</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3,500</a:t>
                      </a:r>
                      <a:r>
                        <a:rPr kumimoji="1" lang="ja-JP" altLang="en-US" sz="1200" b="1" dirty="0">
                          <a:solidFill>
                            <a:schemeClr val="tx1"/>
                          </a:solidFill>
                          <a:latin typeface="メイリオ" panose="020B0604030504040204" pitchFamily="50" charset="-128"/>
                          <a:ea typeface="メイリオ" panose="020B0604030504040204" pitchFamily="50" charset="-128"/>
                        </a:rPr>
                        <a:t>円～（コースまたは衣装によって設定）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①現金支払いまたは振込</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　②なし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①２日前　②１週間前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①有（大門坂駐車場に駐車）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　①大門坂茶屋　②時代衣装　熊代屋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①</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一般社団法人那智勝浦観光機構</a:t>
                      </a:r>
                      <a:endPar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0735-52-6153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office@nachikan.jp</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②</a:t>
                      </a:r>
                      <a:r>
                        <a:rPr kumimoji="1" lang="ja-JP" altLang="en-US" sz="1200" b="1" dirty="0">
                          <a:solidFill>
                            <a:schemeClr val="tx1"/>
                          </a:solidFill>
                          <a:latin typeface="メイリオ" panose="020B0604030504040204" pitchFamily="50" charset="-128"/>
                          <a:ea typeface="メイリオ" panose="020B0604030504040204" pitchFamily="50" charset="-128"/>
                        </a:rPr>
                        <a:t>時代衣装　熊代屋　</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090-3285-9046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59665" y="754319"/>
            <a:ext cx="9582355" cy="461665"/>
          </a:xfrm>
          <a:prstGeom prst="rect">
            <a:avLst/>
          </a:prstGeom>
          <a:noFill/>
        </p:spPr>
        <p:txBody>
          <a:bodyPr wrap="square" rtlCol="0">
            <a:spAutoFit/>
          </a:bodyPr>
          <a:lstStyle/>
          <a:p>
            <a:pPr algn="ctr"/>
            <a:r>
              <a:rPr kumimoji="1" lang="zh-CN" altLang="en-US" sz="2400" b="1" dirty="0">
                <a:latin typeface="ＤＦ平成明朝体W3" panose="02020309000000000000" pitchFamily="17" charset="-128"/>
                <a:ea typeface="ＤＦ平成明朝体W3" panose="02020309000000000000" pitchFamily="17" charset="-128"/>
              </a:rPr>
              <a:t>平安衣装体験</a:t>
            </a:r>
            <a:r>
              <a:rPr kumimoji="1" lang="ja-JP" altLang="en-US" sz="2400" b="1" dirty="0">
                <a:latin typeface="ＤＦ平成明朝体W3" panose="02020309000000000000" pitchFamily="17" charset="-128"/>
                <a:ea typeface="ＤＦ平成明朝体W3" panose="02020309000000000000" pitchFamily="17" charset="-128"/>
              </a:rPr>
              <a:t>　本宮／新宮／那智</a:t>
            </a:r>
            <a:endParaRPr kumimoji="1" lang="en-US" altLang="zh-CN" sz="2400" b="1" dirty="0">
              <a:latin typeface="ＤＦ平成明朝体W3" panose="02020309000000000000" pitchFamily="17" charset="-128"/>
              <a:ea typeface="ＤＦ平成明朝体W3" panose="02020309000000000000" pitchFamily="17" charset="-128"/>
            </a:endParaRPr>
          </a:p>
        </p:txBody>
      </p:sp>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147" y="1629618"/>
            <a:ext cx="3137196" cy="2087803"/>
          </a:xfrm>
          <a:prstGeom prst="rect">
            <a:avLst/>
          </a:prstGeom>
          <a:solidFill>
            <a:schemeClr val="bg2">
              <a:lumMod val="90000"/>
            </a:schemeClr>
          </a:solidFill>
        </p:spPr>
      </p:pic>
      <p:pic>
        <p:nvPicPr>
          <p:cNvPr id="11" name="図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24147" y="4354392"/>
            <a:ext cx="3137196" cy="2217858"/>
          </a:xfrm>
          <a:prstGeom prst="rect">
            <a:avLst/>
          </a:prstGeom>
        </p:spPr>
      </p:pic>
      <p:sp>
        <p:nvSpPr>
          <p:cNvPr id="14" name="テキスト ボックス 13"/>
          <p:cNvSpPr txBox="1"/>
          <p:nvPr/>
        </p:nvSpPr>
        <p:spPr>
          <a:xfrm>
            <a:off x="4789530" y="255089"/>
            <a:ext cx="5297713" cy="369332"/>
          </a:xfrm>
          <a:prstGeom prst="rect">
            <a:avLst/>
          </a:prstGeom>
          <a:noFill/>
        </p:spPr>
        <p:txBody>
          <a:bodyPr wrap="square" rtlCol="0">
            <a:spAutoFit/>
          </a:bodyPr>
          <a:lstStyle/>
          <a:p>
            <a:r>
              <a:rPr kumimoji="1" lang="ja-JP" altLang="en-US" b="1" dirty="0"/>
              <a:t>田辺市本宮町 ★ 那智勝浦町･那智山エリア</a:t>
            </a:r>
          </a:p>
        </p:txBody>
      </p:sp>
      <p:sp>
        <p:nvSpPr>
          <p:cNvPr id="5" name="テキスト ボックス 4">
            <a:extLst>
              <a:ext uri="{FF2B5EF4-FFF2-40B4-BE49-F238E27FC236}">
                <a16:creationId xmlns:a16="http://schemas.microsoft.com/office/drawing/2014/main" id="{C96AFE4E-B75D-8F1B-DB88-A4B7E9A8723B}"/>
              </a:ext>
            </a:extLst>
          </p:cNvPr>
          <p:cNvSpPr txBox="1"/>
          <p:nvPr/>
        </p:nvSpPr>
        <p:spPr>
          <a:xfrm>
            <a:off x="9354513" y="6441539"/>
            <a:ext cx="708025" cy="1882760"/>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0092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1" name="右矢印 10"/>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メイリオ" panose="020B0604030504040204" pitchFamily="50" charset="-128"/>
                <a:ea typeface="メイリオ" panose="020B0604030504040204" pitchFamily="50" charset="-128"/>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体験</a:t>
            </a:r>
          </a:p>
        </p:txBody>
      </p:sp>
      <p:sp>
        <p:nvSpPr>
          <p:cNvPr id="17" name="楕円 16"/>
          <p:cNvSpPr/>
          <p:nvPr/>
        </p:nvSpPr>
        <p:spPr>
          <a:xfrm>
            <a:off x="7030570" y="2019203"/>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173562331"/>
              </p:ext>
            </p:extLst>
          </p:nvPr>
        </p:nvGraphicFramePr>
        <p:xfrm>
          <a:off x="232154" y="1209391"/>
          <a:ext cx="5362574" cy="5274720"/>
        </p:xfrm>
        <a:graphic>
          <a:graphicData uri="http://schemas.openxmlformats.org/drawingml/2006/table">
            <a:tbl>
              <a:tblPr firstRow="1" bandRow="1">
                <a:tableStyleId>{5C22544A-7EE6-4342-B048-85BDC9FD1C3A}</a:tableStyleId>
              </a:tblPr>
              <a:tblGrid>
                <a:gridCol w="1809749">
                  <a:extLst>
                    <a:ext uri="{9D8B030D-6E8A-4147-A177-3AD203B41FA5}">
                      <a16:colId xmlns:a16="http://schemas.microsoft.com/office/drawing/2014/main" val="2770366239"/>
                    </a:ext>
                  </a:extLst>
                </a:gridCol>
                <a:gridCol w="355282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熊野古道大辺路「富田坂」を下った「安居」の集落から「仏坂」へ、日置川を渡る渡し船。大辺路街道では唯一、舟でわたる熊野古道です。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回あたり</a:t>
                      </a:r>
                      <a:r>
                        <a:rPr kumimoji="1" lang="en-US" altLang="ja-JP" sz="1200" b="1" dirty="0">
                          <a:solidFill>
                            <a:schemeClr val="tx1"/>
                          </a:solidFill>
                          <a:latin typeface="メイリオ" panose="020B0604030504040204" pitchFamily="50" charset="-128"/>
                          <a:ea typeface="メイリオ" panose="020B0604030504040204" pitchFamily="50" charset="-128"/>
                        </a:rPr>
                        <a:t>6</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名まで（目安、相談可）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土、日曜及び祝日のみ（通年）</a:t>
                      </a:r>
                    </a:p>
                    <a:p>
                      <a:r>
                        <a:rPr kumimoji="1" lang="ja-JP" altLang="en-US" sz="1200" b="1" dirty="0">
                          <a:solidFill>
                            <a:schemeClr val="tx1"/>
                          </a:solidFill>
                          <a:latin typeface="メイリオ" panose="020B0604030504040204" pitchFamily="50" charset="-128"/>
                          <a:ea typeface="メイリオ" panose="020B0604030504040204" pitchFamily="50" charset="-128"/>
                        </a:rPr>
                        <a:t>① </a:t>
                      </a:r>
                      <a:r>
                        <a:rPr kumimoji="1" lang="en-US" altLang="ja-JP" sz="1200" b="1" dirty="0">
                          <a:solidFill>
                            <a:schemeClr val="tx1"/>
                          </a:solidFill>
                          <a:latin typeface="メイリオ" panose="020B0604030504040204" pitchFamily="50" charset="-128"/>
                          <a:ea typeface="メイリオ" panose="020B0604030504040204" pitchFamily="50" charset="-128"/>
                        </a:rPr>
                        <a:t>9</a:t>
                      </a:r>
                      <a:r>
                        <a:rPr kumimoji="1" lang="ja-JP" altLang="en-US" sz="1200" b="1" dirty="0">
                          <a:solidFill>
                            <a:schemeClr val="tx1"/>
                          </a:solidFill>
                          <a:latin typeface="メイリオ" panose="020B0604030504040204" pitchFamily="50" charset="-128"/>
                          <a:ea typeface="メイリオ" panose="020B0604030504040204" pitchFamily="50" charset="-128"/>
                        </a:rPr>
                        <a:t>時から</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時</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②</a:t>
                      </a:r>
                      <a:r>
                        <a:rPr kumimoji="1" lang="en-US" altLang="ja-JP" sz="1200" b="1" dirty="0">
                          <a:solidFill>
                            <a:schemeClr val="tx1"/>
                          </a:solidFill>
                          <a:latin typeface="メイリオ" panose="020B0604030504040204" pitchFamily="50" charset="-128"/>
                          <a:ea typeface="メイリオ" panose="020B0604030504040204" pitchFamily="50" charset="-128"/>
                        </a:rPr>
                        <a:t>13</a:t>
                      </a:r>
                      <a:r>
                        <a:rPr kumimoji="1" lang="ja-JP" altLang="en-US" sz="1200" b="1" dirty="0">
                          <a:solidFill>
                            <a:schemeClr val="tx1"/>
                          </a:solidFill>
                          <a:latin typeface="メイリオ" panose="020B0604030504040204" pitchFamily="50" charset="-128"/>
                          <a:ea typeface="メイリオ" panose="020B0604030504040204" pitchFamily="50" charset="-128"/>
                        </a:rPr>
                        <a:t>時</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分から</a:t>
                      </a:r>
                      <a:r>
                        <a:rPr kumimoji="1" lang="en-US" altLang="ja-JP" sz="1200" b="1" dirty="0">
                          <a:solidFill>
                            <a:schemeClr val="tx1"/>
                          </a:solidFill>
                          <a:latin typeface="メイリオ" panose="020B0604030504040204" pitchFamily="50" charset="-128"/>
                          <a:ea typeface="メイリオ" panose="020B0604030504040204" pitchFamily="50" charset="-128"/>
                        </a:rPr>
                        <a:t>14</a:t>
                      </a:r>
                      <a:r>
                        <a:rPr kumimoji="1" lang="ja-JP" altLang="en-US" sz="1200" b="1" dirty="0">
                          <a:solidFill>
                            <a:schemeClr val="tx1"/>
                          </a:solidFill>
                          <a:latin typeface="メイリオ" panose="020B0604030504040204" pitchFamily="50" charset="-128"/>
                          <a:ea typeface="メイリオ" panose="020B0604030504040204" pitchFamily="50" charset="-128"/>
                        </a:rPr>
                        <a:t>時</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日前の</a:t>
                      </a:r>
                      <a:r>
                        <a:rPr kumimoji="1" lang="en-US" altLang="ja-JP" sz="1200" b="1" dirty="0">
                          <a:solidFill>
                            <a:schemeClr val="tx1"/>
                          </a:solidFill>
                          <a:latin typeface="メイリオ" panose="020B0604030504040204" pitchFamily="50" charset="-128"/>
                          <a:ea typeface="メイリオ" panose="020B0604030504040204" pitchFamily="50" charset="-128"/>
                        </a:rPr>
                        <a:t>17</a:t>
                      </a:r>
                      <a:r>
                        <a:rPr kumimoji="1" lang="ja-JP" altLang="en-US" sz="1200" b="1" dirty="0">
                          <a:solidFill>
                            <a:schemeClr val="tx1"/>
                          </a:solidFill>
                          <a:latin typeface="メイリオ" panose="020B0604030504040204" pitchFamily="50" charset="-128"/>
                          <a:ea typeface="メイリオ" panose="020B0604030504040204" pitchFamily="50" charset="-128"/>
                        </a:rPr>
                        <a:t>時まで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（住所、氏名、連絡先、運航希望日、時間、人数を、下記電話番号へショートメールで送信）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年末年始およびお盆期間は運休とします。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川の増水のほか強風や天候等により運休する場合があります。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安居の渡し保存会　</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TEL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080-2500-3223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62025" y="684517"/>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世界遺産 熊野古道大辺路「安居の渡し」</a:t>
            </a:r>
          </a:p>
        </p:txBody>
      </p:sp>
      <p:sp>
        <p:nvSpPr>
          <p:cNvPr id="16" name="テキスト ボックス 15"/>
          <p:cNvSpPr txBox="1"/>
          <p:nvPr/>
        </p:nvSpPr>
        <p:spPr>
          <a:xfrm>
            <a:off x="5798911" y="4643147"/>
            <a:ext cx="3753644" cy="1061829"/>
          </a:xfrm>
          <a:prstGeom prst="rect">
            <a:avLst/>
          </a:prstGeom>
          <a:noFill/>
        </p:spPr>
        <p:txBody>
          <a:bodyPr wrap="square" rtlCol="0">
            <a:spAutoFit/>
          </a:bodyPr>
          <a:lstStyle/>
          <a:p>
            <a:pPr>
              <a:spcAft>
                <a:spcPts val="600"/>
              </a:spcAft>
            </a:pPr>
            <a:r>
              <a:rPr kumimoji="1" lang="ja-JP" altLang="en-US" sz="1400" b="1" dirty="0">
                <a:latin typeface="メイリオ" panose="020B0604030504040204" pitchFamily="50" charset="-128"/>
                <a:ea typeface="メイリオ" panose="020B0604030504040204" pitchFamily="50" charset="-128"/>
              </a:rPr>
              <a:t>令和</a:t>
            </a:r>
            <a:r>
              <a:rPr kumimoji="1" lang="en-US" altLang="ja-JP" sz="1400" b="1" dirty="0">
                <a:latin typeface="メイリオ" panose="020B0604030504040204" pitchFamily="50" charset="-128"/>
                <a:ea typeface="メイリオ" panose="020B0604030504040204" pitchFamily="50" charset="-128"/>
              </a:rPr>
              <a:t>6</a:t>
            </a:r>
            <a:r>
              <a:rPr kumimoji="1" lang="ja-JP" altLang="en-US" sz="1400" b="1" dirty="0">
                <a:latin typeface="メイリオ" panose="020B0604030504040204" pitchFamily="50" charset="-128"/>
                <a:ea typeface="メイリオ" panose="020B0604030504040204" pitchFamily="50" charset="-128"/>
              </a:rPr>
              <a:t>年</a:t>
            </a:r>
            <a:r>
              <a:rPr kumimoji="1" lang="en-US" altLang="ja-JP" sz="1400" b="1" dirty="0">
                <a:latin typeface="メイリオ" panose="020B0604030504040204" pitchFamily="50" charset="-128"/>
                <a:ea typeface="メイリオ" panose="020B0604030504040204" pitchFamily="50" charset="-128"/>
              </a:rPr>
              <a:t>2</a:t>
            </a:r>
            <a:r>
              <a:rPr kumimoji="1" lang="ja-JP" altLang="en-US" sz="1400" b="1" dirty="0">
                <a:latin typeface="メイリオ" panose="020B0604030504040204" pitchFamily="50" charset="-128"/>
                <a:ea typeface="メイリオ" panose="020B0604030504040204" pitchFamily="50" charset="-128"/>
              </a:rPr>
              <a:t>月より、</a:t>
            </a:r>
            <a:r>
              <a:rPr kumimoji="1" lang="en-US" altLang="ja-JP" sz="1400" b="1" dirty="0">
                <a:latin typeface="メイリオ" panose="020B0604030504040204" pitchFamily="50" charset="-128"/>
                <a:ea typeface="メイリオ" panose="020B0604030504040204" pitchFamily="50" charset="-128"/>
              </a:rPr>
              <a:t>1</a:t>
            </a:r>
            <a:r>
              <a:rPr kumimoji="1" lang="ja-JP" altLang="en-US" sz="1400" b="1" dirty="0">
                <a:latin typeface="メイリオ" panose="020B0604030504040204" pitchFamily="50" charset="-128"/>
                <a:ea typeface="メイリオ" panose="020B0604030504040204" pitchFamily="50" charset="-128"/>
              </a:rPr>
              <a:t>年ぶりに運航再開</a:t>
            </a:r>
            <a:endParaRPr lang="en-US" altLang="ja-JP" sz="1400" b="1" dirty="0"/>
          </a:p>
          <a:p>
            <a:r>
              <a:rPr lang="ja-JP" altLang="en-US" sz="1100" dirty="0">
                <a:latin typeface="メイリオ" panose="020B0604030504040204" pitchFamily="50" charset="-128"/>
                <a:ea typeface="メイリオ" panose="020B0604030504040204" pitchFamily="50" charset="-128"/>
              </a:rPr>
              <a:t>熊野古道大辺路の「富田坂」と「仏坂」をつなぐ「安居の渡し」。美しい伝統的な形の川舟で日置川を渡ります。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乗船された方には、地元のヒノキで作った乗船手形をお渡ししています。</a:t>
            </a:r>
            <a:endParaRPr lang="en-US" altLang="ja-JP" sz="1100" dirty="0">
              <a:latin typeface="メイリオ" panose="020B0604030504040204" pitchFamily="50" charset="-128"/>
              <a:ea typeface="メイリオ" panose="020B0604030504040204" pitchFamily="50" charset="-128"/>
            </a:endParaRPr>
          </a:p>
        </p:txBody>
      </p:sp>
      <p:sp>
        <p:nvSpPr>
          <p:cNvPr id="18" name="テキスト ボックス 17"/>
          <p:cNvSpPr txBox="1"/>
          <p:nvPr/>
        </p:nvSpPr>
        <p:spPr>
          <a:xfrm>
            <a:off x="6912661" y="251976"/>
            <a:ext cx="2521985" cy="369332"/>
          </a:xfrm>
          <a:prstGeom prst="rect">
            <a:avLst/>
          </a:prstGeom>
          <a:noFill/>
        </p:spPr>
        <p:txBody>
          <a:bodyPr wrap="square" rtlCol="0">
            <a:spAutoFit/>
          </a:bodyPr>
          <a:lstStyle/>
          <a:p>
            <a:r>
              <a:rPr kumimoji="1" lang="ja-JP" altLang="en-US" dirty="0"/>
              <a:t>　　</a:t>
            </a:r>
            <a:r>
              <a:rPr kumimoji="1" lang="ja-JP" altLang="en-US" b="1" dirty="0"/>
              <a:t>　白浜町日置</a:t>
            </a:r>
          </a:p>
        </p:txBody>
      </p:sp>
      <p:pic>
        <p:nvPicPr>
          <p:cNvPr id="1026" name="Picture 2" descr="安居の渡し"/>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3522" y="1620934"/>
            <a:ext cx="3087524" cy="2057545"/>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387B8F40-33A0-2015-0121-B20B989873A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45938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5" name="右矢印 14"/>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メイリオ" panose="020B0604030504040204" pitchFamily="50" charset="-128"/>
                <a:ea typeface="メイリオ" panose="020B0604030504040204" pitchFamily="50" charset="-128"/>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高野山</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語り部（ガイド）</a:t>
            </a:r>
          </a:p>
        </p:txBody>
      </p:sp>
      <p:sp>
        <p:nvSpPr>
          <p:cNvPr id="17" name="楕円 16"/>
          <p:cNvSpPr/>
          <p:nvPr/>
        </p:nvSpPr>
        <p:spPr>
          <a:xfrm>
            <a:off x="6979770" y="2417473"/>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268484990"/>
              </p:ext>
            </p:extLst>
          </p:nvPr>
        </p:nvGraphicFramePr>
        <p:xfrm>
          <a:off x="142876" y="1329218"/>
          <a:ext cx="5295899" cy="4897440"/>
        </p:xfrm>
        <a:graphic>
          <a:graphicData uri="http://schemas.openxmlformats.org/drawingml/2006/table">
            <a:tbl>
              <a:tblPr firstRow="1" bandRow="1">
                <a:tableStyleId>{5C22544A-7EE6-4342-B048-85BDC9FD1C3A}</a:tableStyleId>
              </a:tblPr>
              <a:tblGrid>
                <a:gridCol w="1809749">
                  <a:extLst>
                    <a:ext uri="{9D8B030D-6E8A-4147-A177-3AD203B41FA5}">
                      <a16:colId xmlns:a16="http://schemas.microsoft.com/office/drawing/2014/main" val="2770366239"/>
                    </a:ext>
                  </a:extLst>
                </a:gridCol>
                <a:gridCol w="3486150">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弘法大師空海が切り開いた修行の道であり、高野参詣道の表参道である町石道。</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その町石道を「高野山町石道語り部の会」が物語と共に案内いたします。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１時間～９時間（コースによる）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名につき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5,000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20,000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１ヶ月～２週間前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九度山町産業振興課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0736-54-2019</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sanshin@town.kudoyama.lg.jp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1736362" y="649095"/>
            <a:ext cx="604556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高野参詣道町石道ウォーク</a:t>
            </a:r>
          </a:p>
        </p:txBody>
      </p:sp>
      <p:sp>
        <p:nvSpPr>
          <p:cNvPr id="6" name="テキスト ボックス 5"/>
          <p:cNvSpPr txBox="1"/>
          <p:nvPr/>
        </p:nvSpPr>
        <p:spPr>
          <a:xfrm>
            <a:off x="5581650" y="1396885"/>
            <a:ext cx="4124325" cy="646331"/>
          </a:xfrm>
          <a:prstGeom prst="rect">
            <a:avLst/>
          </a:prstGeom>
          <a:noFill/>
        </p:spPr>
        <p:txBody>
          <a:bodyPr wrap="square" rtlCol="0">
            <a:spAutoFit/>
          </a:bodyPr>
          <a:lstStyle/>
          <a:p>
            <a:r>
              <a:rPr kumimoji="1" lang="ja-JP" altLang="en-US" sz="1200" dirty="0"/>
              <a:t>世界遺産にも登録されている高野山の参詣道「町石道」。全長約</a:t>
            </a:r>
            <a:r>
              <a:rPr kumimoji="1" lang="en-US" altLang="ja-JP" sz="1200" dirty="0"/>
              <a:t>19.5㎞</a:t>
            </a:r>
            <a:r>
              <a:rPr kumimoji="1" lang="ja-JP" altLang="en-US" sz="1200" dirty="0"/>
              <a:t>の町石道を、ガイドとともにトレッキングに挑戦。</a:t>
            </a:r>
          </a:p>
        </p:txBody>
      </p:sp>
      <p:pic>
        <p:nvPicPr>
          <p:cNvPr id="18" name="図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5946" y="2172669"/>
            <a:ext cx="1753171" cy="1467824"/>
          </a:xfrm>
          <a:prstGeom prst="rect">
            <a:avLst/>
          </a:prstGeom>
        </p:spPr>
      </p:pic>
      <p:graphicFrame>
        <p:nvGraphicFramePr>
          <p:cNvPr id="19" name="表 18"/>
          <p:cNvGraphicFramePr>
            <a:graphicFrameLocks noGrp="1"/>
          </p:cNvGraphicFramePr>
          <p:nvPr>
            <p:extLst>
              <p:ext uri="{D42A27DB-BD31-4B8C-83A1-F6EECF244321}">
                <p14:modId xmlns:p14="http://schemas.microsoft.com/office/powerpoint/2010/main" val="831309105"/>
              </p:ext>
            </p:extLst>
          </p:nvPr>
        </p:nvGraphicFramePr>
        <p:xfrm>
          <a:off x="5588708" y="3885297"/>
          <a:ext cx="4265159" cy="2012615"/>
        </p:xfrm>
        <a:graphic>
          <a:graphicData uri="http://schemas.openxmlformats.org/drawingml/2006/table">
            <a:tbl>
              <a:tblPr/>
              <a:tblGrid>
                <a:gridCol w="958571">
                  <a:extLst>
                    <a:ext uri="{9D8B030D-6E8A-4147-A177-3AD203B41FA5}">
                      <a16:colId xmlns:a16="http://schemas.microsoft.com/office/drawing/2014/main" val="3678278389"/>
                    </a:ext>
                  </a:extLst>
                </a:gridCol>
                <a:gridCol w="822604">
                  <a:extLst>
                    <a:ext uri="{9D8B030D-6E8A-4147-A177-3AD203B41FA5}">
                      <a16:colId xmlns:a16="http://schemas.microsoft.com/office/drawing/2014/main" val="3729993514"/>
                    </a:ext>
                  </a:extLst>
                </a:gridCol>
                <a:gridCol w="2483984">
                  <a:extLst>
                    <a:ext uri="{9D8B030D-6E8A-4147-A177-3AD203B41FA5}">
                      <a16:colId xmlns:a16="http://schemas.microsoft.com/office/drawing/2014/main" val="2785745525"/>
                    </a:ext>
                  </a:extLst>
                </a:gridCol>
              </a:tblGrid>
              <a:tr h="224461">
                <a:tc>
                  <a:txBody>
                    <a:bodyPr/>
                    <a:lstStyle/>
                    <a:p>
                      <a:pPr algn="l" fontAlgn="base"/>
                      <a:r>
                        <a:rPr lang="ja-JP" altLang="en-US" sz="1000" b="0" dirty="0">
                          <a:effectLst/>
                          <a:latin typeface="メイリオ" panose="020B0604030504040204" pitchFamily="50" charset="-128"/>
                          <a:ea typeface="メイリオ" panose="020B0604030504040204" pitchFamily="50" charset="-128"/>
                        </a:rPr>
                        <a:t>拘束時間</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base"/>
                      <a:r>
                        <a:rPr lang="ja-JP" altLang="en-US" sz="1000" b="0" dirty="0">
                          <a:effectLst/>
                          <a:latin typeface="メイリオ" panose="020B0604030504040204" pitchFamily="50" charset="-128"/>
                          <a:ea typeface="メイリオ" panose="020B0604030504040204" pitchFamily="50" charset="-128"/>
                        </a:rPr>
                        <a:t>謝礼の目安</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fontAlgn="base"/>
                      <a:r>
                        <a:rPr lang="ja-JP" altLang="en-US" sz="1000" b="0" dirty="0">
                          <a:effectLst/>
                          <a:latin typeface="メイリオ" panose="020B0604030504040204" pitchFamily="50" charset="-128"/>
                          <a:ea typeface="メイリオ" panose="020B0604030504040204" pitchFamily="50" charset="-128"/>
                        </a:rPr>
                        <a:t>コース例</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16726145"/>
                  </a:ext>
                </a:extLst>
              </a:tr>
              <a:tr h="354609">
                <a:tc>
                  <a:txBody>
                    <a:bodyPr/>
                    <a:lstStyle/>
                    <a:p>
                      <a:pPr fontAlgn="base"/>
                      <a:r>
                        <a:rPr lang="en-US" altLang="ja-JP" sz="1000" b="0" dirty="0">
                          <a:effectLst/>
                          <a:latin typeface="メイリオ" panose="020B0604030504040204" pitchFamily="50" charset="-128"/>
                          <a:ea typeface="メイリオ" panose="020B0604030504040204" pitchFamily="50" charset="-128"/>
                        </a:rPr>
                        <a:t>2</a:t>
                      </a:r>
                      <a:r>
                        <a:rPr lang="ja-JP" altLang="en-US" sz="1000" b="0" dirty="0">
                          <a:effectLst/>
                          <a:latin typeface="メイリオ" panose="020B0604030504040204" pitchFamily="50" charset="-128"/>
                          <a:ea typeface="メイリオ" panose="020B0604030504040204" pitchFamily="50" charset="-128"/>
                        </a:rPr>
                        <a:t>時間まで</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r>
                        <a:rPr lang="en-US" altLang="ja-JP" sz="1000" b="0" dirty="0">
                          <a:effectLst/>
                          <a:latin typeface="メイリオ" panose="020B0604030504040204" pitchFamily="50" charset="-128"/>
                          <a:ea typeface="メイリオ" panose="020B0604030504040204" pitchFamily="50" charset="-128"/>
                        </a:rPr>
                        <a:t>5,000</a:t>
                      </a:r>
                      <a:r>
                        <a:rPr lang="ja-JP" altLang="en-US" sz="1000" b="0" dirty="0">
                          <a:effectLst/>
                          <a:latin typeface="メイリオ" panose="020B0604030504040204" pitchFamily="50" charset="-128"/>
                          <a:ea typeface="メイリオ" panose="020B0604030504040204" pitchFamily="50" charset="-128"/>
                        </a:rPr>
                        <a:t>円</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Char char="•"/>
                      </a:pPr>
                      <a:r>
                        <a:rPr lang="ja-JP" altLang="en-US" sz="1000" b="0">
                          <a:effectLst/>
                          <a:latin typeface="メイリオ" panose="020B0604030504040204" pitchFamily="50" charset="-128"/>
                          <a:ea typeface="メイリオ" panose="020B0604030504040204" pitchFamily="50" charset="-128"/>
                        </a:rPr>
                        <a:t>慈尊院周辺</a:t>
                      </a:r>
                    </a:p>
                    <a:p>
                      <a:pPr fontAlgn="base">
                        <a:buFont typeface="Arial" panose="020B0604020202020204" pitchFamily="34" charset="0"/>
                        <a:buChar char="•"/>
                      </a:pPr>
                      <a:r>
                        <a:rPr lang="ja-JP" altLang="en-US" sz="1000" b="0">
                          <a:effectLst/>
                          <a:latin typeface="メイリオ" panose="020B0604030504040204" pitchFamily="50" charset="-128"/>
                          <a:ea typeface="メイリオ" panose="020B0604030504040204" pitchFamily="50" charset="-128"/>
                        </a:rPr>
                        <a:t>丹生都比売神社周辺</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539640"/>
                  </a:ext>
                </a:extLst>
              </a:tr>
              <a:tr h="480819">
                <a:tc>
                  <a:txBody>
                    <a:bodyPr/>
                    <a:lstStyle/>
                    <a:p>
                      <a:pPr fontAlgn="base"/>
                      <a:r>
                        <a:rPr lang="en-US" altLang="ja-JP" sz="1000" b="0" dirty="0">
                          <a:effectLst/>
                          <a:latin typeface="メイリオ" panose="020B0604030504040204" pitchFamily="50" charset="-128"/>
                          <a:ea typeface="メイリオ" panose="020B0604030504040204" pitchFamily="50" charset="-128"/>
                        </a:rPr>
                        <a:t>2</a:t>
                      </a:r>
                      <a:r>
                        <a:rPr lang="ja-JP" altLang="en-US" sz="1000" b="0" dirty="0">
                          <a:effectLst/>
                          <a:latin typeface="メイリオ" panose="020B0604030504040204" pitchFamily="50" charset="-128"/>
                          <a:ea typeface="メイリオ" panose="020B0604030504040204" pitchFamily="50" charset="-128"/>
                        </a:rPr>
                        <a:t>～</a:t>
                      </a:r>
                      <a:r>
                        <a:rPr lang="en-US" altLang="ja-JP" sz="1000" b="0" dirty="0">
                          <a:effectLst/>
                          <a:latin typeface="メイリオ" panose="020B0604030504040204" pitchFamily="50" charset="-128"/>
                          <a:ea typeface="メイリオ" panose="020B0604030504040204" pitchFamily="50" charset="-128"/>
                        </a:rPr>
                        <a:t>4</a:t>
                      </a:r>
                      <a:r>
                        <a:rPr lang="ja-JP" altLang="en-US" sz="1000" b="0" dirty="0">
                          <a:effectLst/>
                          <a:latin typeface="メイリオ" panose="020B0604030504040204" pitchFamily="50" charset="-128"/>
                          <a:ea typeface="メイリオ" panose="020B0604030504040204" pitchFamily="50" charset="-128"/>
                        </a:rPr>
                        <a:t>時間</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r>
                        <a:rPr lang="en-US" altLang="ja-JP" sz="1000" b="0" dirty="0">
                          <a:effectLst/>
                          <a:latin typeface="メイリオ" panose="020B0604030504040204" pitchFamily="50" charset="-128"/>
                          <a:ea typeface="メイリオ" panose="020B0604030504040204" pitchFamily="50" charset="-128"/>
                        </a:rPr>
                        <a:t>10,000</a:t>
                      </a:r>
                      <a:r>
                        <a:rPr lang="ja-JP" altLang="en-US" sz="1000" b="0">
                          <a:effectLst/>
                          <a:latin typeface="メイリオ" panose="020B0604030504040204" pitchFamily="50" charset="-128"/>
                          <a:ea typeface="メイリオ" panose="020B0604030504040204" pitchFamily="50" charset="-128"/>
                        </a:rPr>
                        <a:t>円</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Char char="•"/>
                      </a:pPr>
                      <a:r>
                        <a:rPr lang="zh-TW" altLang="en-US" sz="1000" b="0" dirty="0">
                          <a:effectLst/>
                          <a:latin typeface="メイリオ" panose="020B0604030504040204" pitchFamily="50" charset="-128"/>
                          <a:ea typeface="メイリオ" panose="020B0604030504040204" pitchFamily="50" charset="-128"/>
                        </a:rPr>
                        <a:t>慈尊院～丹生都比売神社</a:t>
                      </a:r>
                    </a:p>
                    <a:p>
                      <a:pPr fontAlgn="base">
                        <a:buFont typeface="Arial" panose="020B0604020202020204" pitchFamily="34" charset="0"/>
                        <a:buChar char="•"/>
                      </a:pPr>
                      <a:r>
                        <a:rPr lang="zh-TW" altLang="en-US" sz="1000" b="0" dirty="0">
                          <a:effectLst/>
                          <a:latin typeface="メイリオ" panose="020B0604030504040204" pitchFamily="50" charset="-128"/>
                          <a:ea typeface="メイリオ" panose="020B0604030504040204" pitchFamily="50" charset="-128"/>
                        </a:rPr>
                        <a:t>丹生都比売神社～矢立</a:t>
                      </a:r>
                    </a:p>
                    <a:p>
                      <a:pPr fontAlgn="base">
                        <a:buFont typeface="Arial" panose="020B0604020202020204" pitchFamily="34" charset="0"/>
                        <a:buChar char="•"/>
                      </a:pPr>
                      <a:r>
                        <a:rPr lang="zh-TW" altLang="en-US" sz="1000" b="0" dirty="0">
                          <a:effectLst/>
                          <a:latin typeface="メイリオ" panose="020B0604030504040204" pitchFamily="50" charset="-128"/>
                          <a:ea typeface="メイリオ" panose="020B0604030504040204" pitchFamily="50" charset="-128"/>
                        </a:rPr>
                        <a:t>矢立～大門</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2790273"/>
                  </a:ext>
                </a:extLst>
              </a:tr>
              <a:tr h="664060">
                <a:tc>
                  <a:txBody>
                    <a:bodyPr/>
                    <a:lstStyle/>
                    <a:p>
                      <a:pPr fontAlgn="base"/>
                      <a:r>
                        <a:rPr lang="en-US" altLang="ja-JP" sz="1000" b="0" dirty="0">
                          <a:effectLst/>
                          <a:latin typeface="メイリオ" panose="020B0604030504040204" pitchFamily="50" charset="-128"/>
                          <a:ea typeface="メイリオ" panose="020B0604030504040204" pitchFamily="50" charset="-128"/>
                        </a:rPr>
                        <a:t>4</a:t>
                      </a:r>
                      <a:r>
                        <a:rPr lang="ja-JP" altLang="en-US" sz="1000" b="0" dirty="0">
                          <a:effectLst/>
                          <a:latin typeface="メイリオ" panose="020B0604030504040204" pitchFamily="50" charset="-128"/>
                          <a:ea typeface="メイリオ" panose="020B0604030504040204" pitchFamily="50" charset="-128"/>
                        </a:rPr>
                        <a:t>～</a:t>
                      </a:r>
                      <a:r>
                        <a:rPr lang="en-US" altLang="ja-JP" sz="1000" b="0" dirty="0">
                          <a:effectLst/>
                          <a:latin typeface="メイリオ" panose="020B0604030504040204" pitchFamily="50" charset="-128"/>
                          <a:ea typeface="メイリオ" panose="020B0604030504040204" pitchFamily="50" charset="-128"/>
                        </a:rPr>
                        <a:t>6</a:t>
                      </a:r>
                      <a:r>
                        <a:rPr lang="ja-JP" altLang="en-US" sz="1000" b="0" dirty="0">
                          <a:effectLst/>
                          <a:latin typeface="メイリオ" panose="020B0604030504040204" pitchFamily="50" charset="-128"/>
                          <a:ea typeface="メイリオ" panose="020B0604030504040204" pitchFamily="50" charset="-128"/>
                        </a:rPr>
                        <a:t>時間</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r>
                        <a:rPr lang="en-US" altLang="ja-JP" sz="1000" b="0" dirty="0">
                          <a:effectLst/>
                          <a:latin typeface="メイリオ" panose="020B0604030504040204" pitchFamily="50" charset="-128"/>
                          <a:ea typeface="メイリオ" panose="020B0604030504040204" pitchFamily="50" charset="-128"/>
                        </a:rPr>
                        <a:t>15,000</a:t>
                      </a:r>
                      <a:r>
                        <a:rPr lang="ja-JP" altLang="en-US" sz="1000" b="0">
                          <a:effectLst/>
                          <a:latin typeface="メイリオ" panose="020B0604030504040204" pitchFamily="50" charset="-128"/>
                          <a:ea typeface="メイリオ" panose="020B0604030504040204" pitchFamily="50" charset="-128"/>
                        </a:rPr>
                        <a:t>円</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Char char="•"/>
                      </a:pPr>
                      <a:r>
                        <a:rPr lang="zh-TW" altLang="en-US" sz="1000" b="0" dirty="0">
                          <a:effectLst/>
                          <a:latin typeface="メイリオ" panose="020B0604030504040204" pitchFamily="50" charset="-128"/>
                          <a:ea typeface="メイリオ" panose="020B0604030504040204" pitchFamily="50" charset="-128"/>
                        </a:rPr>
                        <a:t>慈尊院～矢立</a:t>
                      </a:r>
                    </a:p>
                    <a:p>
                      <a:pPr fontAlgn="base">
                        <a:buFont typeface="Arial" panose="020B0604020202020204" pitchFamily="34" charset="0"/>
                        <a:buChar char="•"/>
                      </a:pPr>
                      <a:r>
                        <a:rPr lang="zh-TW" altLang="en-US" sz="1000" b="0" dirty="0">
                          <a:effectLst/>
                          <a:latin typeface="メイリオ" panose="020B0604030504040204" pitchFamily="50" charset="-128"/>
                          <a:ea typeface="メイリオ" panose="020B0604030504040204" pitchFamily="50" charset="-128"/>
                        </a:rPr>
                        <a:t>慈尊院～上古沢駅（笠木峠経由）</a:t>
                      </a:r>
                    </a:p>
                    <a:p>
                      <a:pPr fontAlgn="base">
                        <a:buFont typeface="Arial" panose="020B0604020202020204" pitchFamily="34" charset="0"/>
                        <a:buChar char="•"/>
                      </a:pPr>
                      <a:r>
                        <a:rPr lang="zh-TW" altLang="en-US" sz="1000" b="0" dirty="0">
                          <a:effectLst/>
                          <a:latin typeface="メイリオ" panose="020B0604030504040204" pitchFamily="50" charset="-128"/>
                          <a:ea typeface="メイリオ" panose="020B0604030504040204" pitchFamily="50" charset="-128"/>
                        </a:rPr>
                        <a:t>上古沢駅～大門（笠木峠経由）</a:t>
                      </a:r>
                    </a:p>
                    <a:p>
                      <a:pPr fontAlgn="base">
                        <a:buFont typeface="Arial" panose="020B0604020202020204" pitchFamily="34" charset="0"/>
                        <a:buChar char="•"/>
                      </a:pPr>
                      <a:r>
                        <a:rPr lang="zh-TW" altLang="en-US" sz="1000" b="0" dirty="0">
                          <a:effectLst/>
                          <a:latin typeface="メイリオ" panose="020B0604030504040204" pitchFamily="50" charset="-128"/>
                          <a:ea typeface="メイリオ" panose="020B0604030504040204" pitchFamily="50" charset="-128"/>
                        </a:rPr>
                        <a:t>丹生都比売神社～大門</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5008235"/>
                  </a:ext>
                </a:extLst>
              </a:tr>
              <a:tr h="267053">
                <a:tc>
                  <a:txBody>
                    <a:bodyPr/>
                    <a:lstStyle/>
                    <a:p>
                      <a:pPr fontAlgn="base"/>
                      <a:r>
                        <a:rPr lang="en-US" altLang="ja-JP" sz="1000" b="0" dirty="0">
                          <a:effectLst/>
                          <a:latin typeface="メイリオ" panose="020B0604030504040204" pitchFamily="50" charset="-128"/>
                          <a:ea typeface="メイリオ" panose="020B0604030504040204" pitchFamily="50" charset="-128"/>
                        </a:rPr>
                        <a:t>6</a:t>
                      </a:r>
                      <a:r>
                        <a:rPr lang="ja-JP" altLang="en-US" sz="1000" b="0" dirty="0">
                          <a:effectLst/>
                          <a:latin typeface="メイリオ" panose="020B0604030504040204" pitchFamily="50" charset="-128"/>
                          <a:ea typeface="メイリオ" panose="020B0604030504040204" pitchFamily="50" charset="-128"/>
                        </a:rPr>
                        <a:t>時間～</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r>
                        <a:rPr lang="en-US" altLang="ja-JP" sz="1000" b="0" dirty="0">
                          <a:effectLst/>
                          <a:latin typeface="メイリオ" panose="020B0604030504040204" pitchFamily="50" charset="-128"/>
                          <a:ea typeface="メイリオ" panose="020B0604030504040204" pitchFamily="50" charset="-128"/>
                        </a:rPr>
                        <a:t>20,000</a:t>
                      </a:r>
                      <a:r>
                        <a:rPr lang="ja-JP" altLang="en-US" sz="1000" b="0" dirty="0">
                          <a:effectLst/>
                          <a:latin typeface="メイリオ" panose="020B0604030504040204" pitchFamily="50" charset="-128"/>
                          <a:ea typeface="メイリオ" panose="020B0604030504040204" pitchFamily="50" charset="-128"/>
                        </a:rPr>
                        <a:t>円</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Char char="•"/>
                      </a:pPr>
                      <a:r>
                        <a:rPr lang="ja-JP" altLang="en-US" sz="1000" b="0" dirty="0">
                          <a:effectLst/>
                          <a:latin typeface="メイリオ" panose="020B0604030504040204" pitchFamily="50" charset="-128"/>
                          <a:ea typeface="メイリオ" panose="020B0604030504040204" pitchFamily="50" charset="-128"/>
                        </a:rPr>
                        <a:t>慈尊院～大門</a:t>
                      </a:r>
                      <a:r>
                        <a:rPr lang="ja-JP" altLang="en-US" sz="900" b="0" dirty="0">
                          <a:effectLst/>
                          <a:latin typeface="メイリオ" panose="020B0604030504040204" pitchFamily="50" charset="-128"/>
                          <a:ea typeface="メイリオ" panose="020B0604030504040204" pitchFamily="50" charset="-128"/>
                        </a:rPr>
                        <a:t>（高野山町石道踏破コース）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9532337"/>
                  </a:ext>
                </a:extLst>
              </a:tr>
            </a:tbl>
          </a:graphicData>
        </a:graphic>
      </p:graphicFrame>
      <p:pic>
        <p:nvPicPr>
          <p:cNvPr id="20" name="図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49711" y="2172669"/>
            <a:ext cx="1983658" cy="1487744"/>
          </a:xfrm>
          <a:prstGeom prst="rect">
            <a:avLst/>
          </a:prstGeom>
        </p:spPr>
      </p:pic>
      <p:sp>
        <p:nvSpPr>
          <p:cNvPr id="21" name="テキスト ボックス 20"/>
          <p:cNvSpPr txBox="1"/>
          <p:nvPr/>
        </p:nvSpPr>
        <p:spPr>
          <a:xfrm>
            <a:off x="6783437" y="5973433"/>
            <a:ext cx="3206247" cy="246221"/>
          </a:xfrm>
          <a:prstGeom prst="rect">
            <a:avLst/>
          </a:prstGeom>
          <a:noFill/>
        </p:spPr>
        <p:txBody>
          <a:bodyPr wrap="square" rtlCol="0">
            <a:spAutoFit/>
          </a:bodyPr>
          <a:lstStyle/>
          <a:p>
            <a:r>
              <a:rPr kumimoji="1" lang="ja-JP" altLang="en-US" sz="1000" dirty="0"/>
              <a:t>その他三谷坂や女人道，高野三山などの案内も可能</a:t>
            </a:r>
          </a:p>
        </p:txBody>
      </p:sp>
      <p:sp>
        <p:nvSpPr>
          <p:cNvPr id="14" name="テキスト ボックス 13"/>
          <p:cNvSpPr txBox="1"/>
          <p:nvPr/>
        </p:nvSpPr>
        <p:spPr>
          <a:xfrm>
            <a:off x="7198706" y="245971"/>
            <a:ext cx="2084111" cy="369332"/>
          </a:xfrm>
          <a:prstGeom prst="rect">
            <a:avLst/>
          </a:prstGeom>
          <a:noFill/>
        </p:spPr>
        <p:txBody>
          <a:bodyPr wrap="square" rtlCol="0">
            <a:spAutoFit/>
          </a:bodyPr>
          <a:lstStyle/>
          <a:p>
            <a:r>
              <a:rPr kumimoji="1" lang="ja-JP" altLang="en-US" dirty="0"/>
              <a:t>　　</a:t>
            </a:r>
            <a:r>
              <a:rPr kumimoji="1" lang="ja-JP" altLang="en-US" b="1" dirty="0"/>
              <a:t>高野山エリア</a:t>
            </a:r>
          </a:p>
        </p:txBody>
      </p:sp>
      <p:sp>
        <p:nvSpPr>
          <p:cNvPr id="5" name="テキスト ボックス 4">
            <a:extLst>
              <a:ext uri="{FF2B5EF4-FFF2-40B4-BE49-F238E27FC236}">
                <a16:creationId xmlns:a16="http://schemas.microsoft.com/office/drawing/2014/main" id="{2219B9B7-CB13-AF01-B534-5442CAB2E12C}"/>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40778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5" name="右矢印 14"/>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メイリオ" panose="020B0604030504040204" pitchFamily="50" charset="-128"/>
                <a:ea typeface="メイリオ" panose="020B0604030504040204" pitchFamily="50" charset="-128"/>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高野山</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語り部（ガイド）</a:t>
            </a:r>
          </a:p>
        </p:txBody>
      </p:sp>
      <p:sp>
        <p:nvSpPr>
          <p:cNvPr id="17" name="楕円 16"/>
          <p:cNvSpPr/>
          <p:nvPr/>
        </p:nvSpPr>
        <p:spPr>
          <a:xfrm>
            <a:off x="6979770" y="2417473"/>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795711555"/>
              </p:ext>
            </p:extLst>
          </p:nvPr>
        </p:nvGraphicFramePr>
        <p:xfrm>
          <a:off x="232154" y="1167826"/>
          <a:ext cx="5362574" cy="5640480"/>
        </p:xfrm>
        <a:graphic>
          <a:graphicData uri="http://schemas.openxmlformats.org/drawingml/2006/table">
            <a:tbl>
              <a:tblPr firstRow="1" bandRow="1">
                <a:tableStyleId>{5C22544A-7EE6-4342-B048-85BDC9FD1C3A}</a:tableStyleId>
              </a:tblPr>
              <a:tblGrid>
                <a:gridCol w="1809749">
                  <a:extLst>
                    <a:ext uri="{9D8B030D-6E8A-4147-A177-3AD203B41FA5}">
                      <a16:colId xmlns:a16="http://schemas.microsoft.com/office/drawing/2014/main" val="2770366239"/>
                    </a:ext>
                  </a:extLst>
                </a:gridCol>
                <a:gridCol w="355282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1200</a:t>
                      </a:r>
                      <a:r>
                        <a:rPr kumimoji="1" lang="ja-JP" altLang="en-US" sz="1200" b="1" dirty="0">
                          <a:solidFill>
                            <a:schemeClr val="tx1"/>
                          </a:solidFill>
                          <a:latin typeface="メイリオ" panose="020B0604030504040204" pitchFamily="50" charset="-128"/>
                          <a:ea typeface="メイリオ" panose="020B0604030504040204" pitchFamily="50" charset="-128"/>
                        </a:rPr>
                        <a:t>年前に弘法大師空海が開いた聖地・高野山。世界遺産にも登録されているこの地の中核をなす壇上伽藍や総本山金剛峯寺、今も弘法大師空海が永遠の祈りを続けるとされる奥之院など、国宝や重要文化財が建ち並ぶ日本屈指のパワースポットを、公認ガイドが案内する安心のプライベートツアーで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コースから選択　①</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　②・③</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　</a:t>
                      </a:r>
                    </a:p>
                    <a:p>
                      <a:r>
                        <a:rPr kumimoji="1" lang="ja-JP" altLang="en-US" sz="1200" b="1" dirty="0">
                          <a:solidFill>
                            <a:schemeClr val="tx1"/>
                          </a:solidFill>
                          <a:latin typeface="メイリオ" panose="020B0604030504040204" pitchFamily="50" charset="-128"/>
                          <a:ea typeface="メイリオ" panose="020B0604030504040204" pitchFamily="50" charset="-128"/>
                        </a:rPr>
                        <a:t>①壇上伽藍 ②奥之院 ③壇上伽藍＋奥之院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①</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　②③</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下記に問い合わせください。</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７日前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英語での案内も可能です。詳細はお問い合わせください。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高野山麓ツーリズムビューロー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0736-26-7988</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info@koya36.com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62025" y="684517"/>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高野山歴史ＤＡＹツアー</a:t>
            </a:r>
          </a:p>
        </p:txBody>
      </p:sp>
      <p:sp>
        <p:nvSpPr>
          <p:cNvPr id="6" name="テキスト ボックス 5"/>
          <p:cNvSpPr txBox="1"/>
          <p:nvPr/>
        </p:nvSpPr>
        <p:spPr>
          <a:xfrm>
            <a:off x="5651046" y="1213669"/>
            <a:ext cx="4124325" cy="461665"/>
          </a:xfrm>
          <a:prstGeom prst="rect">
            <a:avLst/>
          </a:prstGeom>
          <a:solidFill>
            <a:schemeClr val="bg1"/>
          </a:solidFill>
        </p:spPr>
        <p:txBody>
          <a:bodyPr wrap="square" rtlCol="0">
            <a:spAutoFit/>
          </a:bodyPr>
          <a:lstStyle/>
          <a:p>
            <a:r>
              <a:rPr kumimoji="1" lang="en-US" altLang="ja-JP" sz="1200" dirty="0"/>
              <a:t>3</a:t>
            </a:r>
            <a:r>
              <a:rPr kumimoji="1" lang="ja-JP" altLang="en-US" sz="1200" dirty="0"/>
              <a:t>コースから選択　</a:t>
            </a:r>
            <a:endParaRPr kumimoji="1" lang="en-US" altLang="ja-JP" sz="1200" dirty="0"/>
          </a:p>
          <a:p>
            <a:r>
              <a:rPr kumimoji="1" lang="ja-JP" altLang="en-US" sz="1200" dirty="0"/>
              <a:t>①壇上伽藍 ②奥之院 ③壇上伽藍＋奥之院</a:t>
            </a:r>
          </a:p>
        </p:txBody>
      </p:sp>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7082" y="1896108"/>
            <a:ext cx="1817339" cy="2084923"/>
          </a:xfrm>
          <a:prstGeom prst="rect">
            <a:avLst/>
          </a:prstGeom>
        </p:spPr>
      </p:pic>
      <p:sp>
        <p:nvSpPr>
          <p:cNvPr id="16" name="テキスト ボックス 15"/>
          <p:cNvSpPr txBox="1"/>
          <p:nvPr/>
        </p:nvSpPr>
        <p:spPr>
          <a:xfrm>
            <a:off x="5685351" y="5597604"/>
            <a:ext cx="4090020" cy="1107996"/>
          </a:xfrm>
          <a:prstGeom prst="rect">
            <a:avLst/>
          </a:prstGeom>
          <a:noFill/>
        </p:spPr>
        <p:txBody>
          <a:bodyPr wrap="square" rtlCol="0">
            <a:spAutoFit/>
          </a:bodyPr>
          <a:lstStyle/>
          <a:p>
            <a:r>
              <a:rPr lang="ja-JP" altLang="en-US" sz="1100" b="1" dirty="0"/>
              <a:t>奥之院（世界遺産）</a:t>
            </a:r>
            <a:endParaRPr lang="en-US" altLang="ja-JP" sz="1100" b="1" dirty="0"/>
          </a:p>
          <a:p>
            <a:r>
              <a:rPr lang="ja-JP" altLang="en-US" sz="1100" dirty="0"/>
              <a:t>壇上伽藍とともに高野山の信仰の中心であり、弘法大師空海が入定（にゅうじょう）されている聖地です。一の橋から御廟まで約</a:t>
            </a:r>
            <a:r>
              <a:rPr lang="en-US" altLang="ja-JP" sz="1100" dirty="0"/>
              <a:t>2</a:t>
            </a:r>
            <a:r>
              <a:rPr lang="ja-JP" altLang="en-US" sz="1100" dirty="0"/>
              <a:t>キロメートルの参道には、おおよそ</a:t>
            </a:r>
            <a:r>
              <a:rPr lang="en-US" altLang="ja-JP" sz="1100" dirty="0"/>
              <a:t>20</a:t>
            </a:r>
            <a:r>
              <a:rPr lang="ja-JP" altLang="en-US" sz="1100" dirty="0"/>
              <a:t>万基を超える諸大名の墓石や、祈念碑、慰霊碑の数々が、樹齢千年に及ぶ杉木立の中に立ち並んでいます。</a:t>
            </a:r>
            <a:endParaRPr lang="en-US" altLang="ja-JP" sz="1100" dirty="0"/>
          </a:p>
        </p:txBody>
      </p:sp>
      <p:sp>
        <p:nvSpPr>
          <p:cNvPr id="22" name="テキスト ボックス 21"/>
          <p:cNvSpPr txBox="1"/>
          <p:nvPr/>
        </p:nvSpPr>
        <p:spPr>
          <a:xfrm>
            <a:off x="5581649" y="2000222"/>
            <a:ext cx="2395433" cy="1954381"/>
          </a:xfrm>
          <a:prstGeom prst="rect">
            <a:avLst/>
          </a:prstGeom>
          <a:noFill/>
        </p:spPr>
        <p:txBody>
          <a:bodyPr wrap="square" rtlCol="0">
            <a:spAutoFit/>
          </a:bodyPr>
          <a:lstStyle/>
          <a:p>
            <a:pPr algn="r"/>
            <a:r>
              <a:rPr lang="ja-JP" altLang="en-US" sz="1100" b="1" dirty="0"/>
              <a:t>壇上伽藍（世界遺産）</a:t>
            </a:r>
            <a:endParaRPr lang="en-US" altLang="ja-JP" sz="1100" b="1" dirty="0"/>
          </a:p>
          <a:p>
            <a:r>
              <a:rPr lang="ja-JP" altLang="en-US" sz="1100" dirty="0"/>
              <a:t>弘法大師空海が高野山を開創した際、真っ先に造営に取り組んだ場所で、高野山の二大聖地の一つです。</a:t>
            </a:r>
            <a:endParaRPr lang="en-US" altLang="ja-JP" sz="1100" dirty="0"/>
          </a:p>
          <a:p>
            <a:r>
              <a:rPr lang="ja-JP" altLang="en-US" sz="1100" dirty="0"/>
              <a:t>密教思想に基づく曼荼羅</a:t>
            </a:r>
            <a:r>
              <a:rPr lang="en-US" altLang="ja-JP" sz="1100" dirty="0"/>
              <a:t>(</a:t>
            </a:r>
            <a:r>
              <a:rPr lang="ja-JP" altLang="en-US" sz="1100" dirty="0"/>
              <a:t>まんだら</a:t>
            </a:r>
            <a:r>
              <a:rPr lang="en-US" altLang="ja-JP" sz="1100" dirty="0"/>
              <a:t>)</a:t>
            </a:r>
            <a:r>
              <a:rPr lang="ja-JP" altLang="en-US" sz="1100" dirty="0"/>
              <a:t>の世界観を具現化したものといわれ、高野山全体の総本堂である「金堂」や高野山のシンボルともいえる高さ</a:t>
            </a:r>
            <a:r>
              <a:rPr lang="en-US" altLang="ja-JP" sz="1100" dirty="0"/>
              <a:t>48.5</a:t>
            </a:r>
            <a:r>
              <a:rPr lang="ja-JP" altLang="en-US" sz="1100" dirty="0"/>
              <a:t>ｍの「根本大塔」など</a:t>
            </a:r>
            <a:r>
              <a:rPr lang="en-US" altLang="ja-JP" sz="1100" dirty="0"/>
              <a:t>19</a:t>
            </a:r>
            <a:r>
              <a:rPr lang="ja-JP" altLang="en-US" sz="1100" dirty="0"/>
              <a:t>もの諸堂が建ち並んでいます。</a:t>
            </a:r>
            <a:endParaRPr lang="en-US" altLang="ja-JP" sz="1100" dirty="0"/>
          </a:p>
        </p:txBody>
      </p:sp>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0664" y="4113326"/>
            <a:ext cx="2226417" cy="1484278"/>
          </a:xfrm>
          <a:prstGeom prst="rect">
            <a:avLst/>
          </a:prstGeom>
        </p:spPr>
      </p:pic>
      <p:sp>
        <p:nvSpPr>
          <p:cNvPr id="14" name="テキスト ボックス 13"/>
          <p:cNvSpPr txBox="1"/>
          <p:nvPr/>
        </p:nvSpPr>
        <p:spPr>
          <a:xfrm>
            <a:off x="7354884" y="246457"/>
            <a:ext cx="2084111" cy="369332"/>
          </a:xfrm>
          <a:prstGeom prst="rect">
            <a:avLst/>
          </a:prstGeom>
          <a:noFill/>
        </p:spPr>
        <p:txBody>
          <a:bodyPr wrap="square" rtlCol="0">
            <a:spAutoFit/>
          </a:bodyPr>
          <a:lstStyle/>
          <a:p>
            <a:r>
              <a:rPr kumimoji="1" lang="ja-JP" altLang="en-US" dirty="0"/>
              <a:t>　　</a:t>
            </a:r>
            <a:r>
              <a:rPr kumimoji="1" lang="ja-JP" altLang="en-US" b="1" dirty="0"/>
              <a:t>高野町</a:t>
            </a:r>
          </a:p>
        </p:txBody>
      </p:sp>
      <p:sp>
        <p:nvSpPr>
          <p:cNvPr id="7" name="テキスト ボックス 6">
            <a:extLst>
              <a:ext uri="{FF2B5EF4-FFF2-40B4-BE49-F238E27FC236}">
                <a16:creationId xmlns:a16="http://schemas.microsoft.com/office/drawing/2014/main" id="{032A3887-1E62-F57D-19B5-C85BDCB6BC2C}"/>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8848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15" name="右矢印 14"/>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メイリオ" panose="020B0604030504040204" pitchFamily="50" charset="-128"/>
                <a:ea typeface="メイリオ" panose="020B0604030504040204" pitchFamily="50" charset="-128"/>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高野山</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体験</a:t>
            </a:r>
          </a:p>
        </p:txBody>
      </p:sp>
      <p:sp>
        <p:nvSpPr>
          <p:cNvPr id="17" name="楕円 16"/>
          <p:cNvSpPr/>
          <p:nvPr/>
        </p:nvSpPr>
        <p:spPr>
          <a:xfrm>
            <a:off x="6979770" y="2417473"/>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648244382"/>
              </p:ext>
            </p:extLst>
          </p:nvPr>
        </p:nvGraphicFramePr>
        <p:xfrm>
          <a:off x="326424" y="1280607"/>
          <a:ext cx="6000749" cy="5446080"/>
        </p:xfrm>
        <a:graphic>
          <a:graphicData uri="http://schemas.openxmlformats.org/drawingml/2006/table">
            <a:tbl>
              <a:tblPr firstRow="1" bandRow="1">
                <a:tableStyleId>{5C22544A-7EE6-4342-B048-85BDC9FD1C3A}</a:tableStyleId>
              </a:tblPr>
              <a:tblGrid>
                <a:gridCol w="1809749">
                  <a:extLst>
                    <a:ext uri="{9D8B030D-6E8A-4147-A177-3AD203B41FA5}">
                      <a16:colId xmlns:a16="http://schemas.microsoft.com/office/drawing/2014/main" val="2770366239"/>
                    </a:ext>
                  </a:extLst>
                </a:gridCol>
                <a:gridCol w="4191000">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NHK</a:t>
                      </a:r>
                      <a:r>
                        <a:rPr kumimoji="1" lang="ja-JP" altLang="en-US" sz="1200" b="1" dirty="0">
                          <a:solidFill>
                            <a:schemeClr val="tx1"/>
                          </a:solidFill>
                          <a:latin typeface="メイリオ" panose="020B0604030504040204" pitchFamily="50" charset="-128"/>
                          <a:ea typeface="メイリオ" panose="020B0604030504040204" pitchFamily="50" charset="-128"/>
                        </a:rPr>
                        <a:t>人気テレビ番組で高野山案内人を務めた、高野山の専門家、木下浩良先生がご案内する歴史探訪ツアー。以下の</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コースで皆様をお迎えします。</a:t>
                      </a:r>
                    </a:p>
                    <a:p>
                      <a:r>
                        <a:rPr kumimoji="1" lang="ja-JP" altLang="en-US" sz="1200" b="1" dirty="0">
                          <a:solidFill>
                            <a:schemeClr val="tx1"/>
                          </a:solidFill>
                          <a:latin typeface="メイリオ" panose="020B0604030504040204" pitchFamily="50" charset="-128"/>
                          <a:ea typeface="メイリオ" panose="020B0604030504040204" pitchFamily="50" charset="-128"/>
                        </a:rPr>
                        <a:t>①高野山内を巡る「戦国武将が愛した高野山」（奥之院～蓮華定院または光台院）</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②高野山麓を舞台とした「高野山麓歴史物語」（応其寺～向副観音寺～真田庵～慈尊院及び周辺エリア）</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２時間～４時間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5,500</a:t>
                      </a:r>
                      <a:r>
                        <a:rPr kumimoji="1" lang="ja-JP" altLang="en-US" sz="1200" b="1" dirty="0">
                          <a:solidFill>
                            <a:schemeClr val="tx1"/>
                          </a:solidFill>
                          <a:latin typeface="メイリオ" panose="020B0604030504040204" pitchFamily="50" charset="-128"/>
                          <a:ea typeface="メイリオ" panose="020B0604030504040204" pitchFamily="50" charset="-128"/>
                        </a:rPr>
                        <a:t>円～　</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下記に問い合わせください。</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31</a:t>
                      </a:r>
                      <a:r>
                        <a:rPr kumimoji="1" lang="ja-JP" altLang="en-US" sz="1200" b="1" dirty="0">
                          <a:solidFill>
                            <a:schemeClr val="tx1"/>
                          </a:solidFill>
                          <a:latin typeface="メイリオ" panose="020B0604030504040204" pitchFamily="50" charset="-128"/>
                          <a:ea typeface="メイリオ" panose="020B0604030504040204" pitchFamily="50" charset="-128"/>
                        </a:rPr>
                        <a:t>日前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英語での案内も可能です。詳細はお問い合わせください。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高野山麓ツーリズムビューロー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0736-26-7988</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info@koya36.com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62025" y="684517"/>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木下浩良先生と歩く旅高野</a:t>
            </a:r>
            <a:r>
              <a:rPr kumimoji="1" lang="en-US" altLang="ja-JP" sz="2400" b="1" dirty="0">
                <a:latin typeface="ＤＦ平成明朝体W3" panose="02020309000000000000" pitchFamily="17" charset="-128"/>
                <a:ea typeface="ＤＦ平成明朝体W3" panose="02020309000000000000" pitchFamily="17" charset="-128"/>
              </a:rPr>
              <a:t>story</a:t>
            </a:r>
            <a:r>
              <a:rPr kumimoji="1" lang="ja-JP" altLang="en-US" sz="2400" b="1" dirty="0">
                <a:latin typeface="ＤＦ平成明朝体W3" panose="02020309000000000000" pitchFamily="17" charset="-128"/>
                <a:ea typeface="ＤＦ平成明朝体W3" panose="02020309000000000000" pitchFamily="17" charset="-128"/>
              </a:rPr>
              <a:t>ツアー</a:t>
            </a:r>
            <a:r>
              <a:rPr kumimoji="1" lang="en-US" altLang="ja-JP" sz="2400" b="1" dirty="0">
                <a:latin typeface="ＤＦ平成明朝体W3" panose="02020309000000000000" pitchFamily="17" charset="-128"/>
                <a:ea typeface="ＤＦ平成明朝体W3" panose="02020309000000000000" pitchFamily="17" charset="-128"/>
              </a:rPr>
              <a:t>(</a:t>
            </a:r>
            <a:r>
              <a:rPr kumimoji="1" lang="ja-JP" altLang="en-US" sz="2400" b="1" dirty="0">
                <a:latin typeface="ＤＦ平成明朝体W3" panose="02020309000000000000" pitchFamily="17" charset="-128"/>
                <a:ea typeface="ＤＦ平成明朝体W3" panose="02020309000000000000" pitchFamily="17" charset="-128"/>
              </a:rPr>
              <a:t>半日コース</a:t>
            </a:r>
            <a:r>
              <a:rPr kumimoji="1" lang="en-US" altLang="ja-JP" sz="2400" b="1" dirty="0">
                <a:latin typeface="ＤＦ平成明朝体W3" panose="02020309000000000000" pitchFamily="17" charset="-128"/>
                <a:ea typeface="ＤＦ平成明朝体W3" panose="02020309000000000000" pitchFamily="17" charset="-128"/>
              </a:rPr>
              <a:t>)</a:t>
            </a:r>
          </a:p>
        </p:txBody>
      </p:sp>
      <p:pic>
        <p:nvPicPr>
          <p:cNvPr id="9" name="図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0950" y="1511728"/>
            <a:ext cx="1900805" cy="1267203"/>
          </a:xfrm>
          <a:prstGeom prst="rect">
            <a:avLst/>
          </a:prstGeom>
        </p:spPr>
      </p:pic>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57526" y="2949682"/>
            <a:ext cx="1602703" cy="1202027"/>
          </a:xfrm>
          <a:prstGeom prst="rect">
            <a:avLst/>
          </a:prstGeom>
        </p:spPr>
      </p:pic>
      <p:pic>
        <p:nvPicPr>
          <p:cNvPr id="10" name="図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40762" y="3752605"/>
            <a:ext cx="1441526" cy="961017"/>
          </a:xfrm>
          <a:prstGeom prst="rect">
            <a:avLst/>
          </a:prstGeom>
        </p:spPr>
      </p:pic>
      <p:sp>
        <p:nvSpPr>
          <p:cNvPr id="18" name="テキスト ボックス 17"/>
          <p:cNvSpPr txBox="1"/>
          <p:nvPr/>
        </p:nvSpPr>
        <p:spPr>
          <a:xfrm>
            <a:off x="6457526" y="4978999"/>
            <a:ext cx="3407525" cy="1600438"/>
          </a:xfrm>
          <a:prstGeom prst="rect">
            <a:avLst/>
          </a:prstGeom>
          <a:noFill/>
        </p:spPr>
        <p:txBody>
          <a:bodyPr wrap="square" rtlCol="0">
            <a:spAutoFit/>
          </a:bodyPr>
          <a:lstStyle/>
          <a:p>
            <a:r>
              <a:rPr lang="ja-JP" altLang="en-US" sz="1400" b="1" dirty="0"/>
              <a:t>木下浩良先生　プロフィール</a:t>
            </a:r>
          </a:p>
          <a:p>
            <a:endParaRPr lang="ja-JP" altLang="en-US" sz="1400" b="1" dirty="0"/>
          </a:p>
          <a:p>
            <a:r>
              <a:rPr lang="ja-JP" altLang="en-US" sz="1400" dirty="0"/>
              <a:t>清浄心院・高野山文化歴史研究所 所長</a:t>
            </a:r>
          </a:p>
          <a:p>
            <a:r>
              <a:rPr lang="ja-JP" altLang="en-US" sz="1400" dirty="0"/>
              <a:t>元高野山大学総合学術機構 課長</a:t>
            </a:r>
          </a:p>
          <a:p>
            <a:r>
              <a:rPr lang="ja-JP" altLang="en-US" sz="1400" dirty="0"/>
              <a:t>ＮＨＫ番組ブラタモリで高野山の案内役を務め、高野山の歴史にまつわる著書を多数出版</a:t>
            </a:r>
            <a:endParaRPr lang="en-US" altLang="ja-JP" sz="1400" dirty="0"/>
          </a:p>
        </p:txBody>
      </p:sp>
      <p:sp>
        <p:nvSpPr>
          <p:cNvPr id="14" name="テキスト ボックス 13"/>
          <p:cNvSpPr txBox="1"/>
          <p:nvPr/>
        </p:nvSpPr>
        <p:spPr>
          <a:xfrm>
            <a:off x="7354884" y="246457"/>
            <a:ext cx="2084111" cy="369332"/>
          </a:xfrm>
          <a:prstGeom prst="rect">
            <a:avLst/>
          </a:prstGeom>
          <a:noFill/>
        </p:spPr>
        <p:txBody>
          <a:bodyPr wrap="square" rtlCol="0">
            <a:spAutoFit/>
          </a:bodyPr>
          <a:lstStyle/>
          <a:p>
            <a:r>
              <a:rPr kumimoji="1" lang="ja-JP" altLang="en-US" dirty="0"/>
              <a:t>　　</a:t>
            </a:r>
            <a:r>
              <a:rPr kumimoji="1" lang="ja-JP" altLang="en-US" b="1" dirty="0"/>
              <a:t>高野町</a:t>
            </a:r>
          </a:p>
        </p:txBody>
      </p:sp>
      <p:sp>
        <p:nvSpPr>
          <p:cNvPr id="7" name="テキスト ボックス 6">
            <a:extLst>
              <a:ext uri="{FF2B5EF4-FFF2-40B4-BE49-F238E27FC236}">
                <a16:creationId xmlns:a16="http://schemas.microsoft.com/office/drawing/2014/main" id="{AE629B30-A78E-F2B6-2DAB-CAC1E667120F}"/>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21780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a:extLst>
            <a:ext uri="{FF2B5EF4-FFF2-40B4-BE49-F238E27FC236}">
              <a16:creationId xmlns:a16="http://schemas.microsoft.com/office/drawing/2014/main" id="{60EE164B-0DD9-7EF3-5EF5-38F7AC3F3DF8}"/>
            </a:ext>
          </a:extLst>
        </p:cNvPr>
        <p:cNvGrpSpPr/>
        <p:nvPr/>
      </p:nvGrpSpPr>
      <p:grpSpPr>
        <a:xfrm>
          <a:off x="0" y="0"/>
          <a:ext cx="0" cy="0"/>
          <a:chOff x="0" y="0"/>
          <a:chExt cx="0" cy="0"/>
        </a:xfrm>
      </p:grpSpPr>
      <p:sp>
        <p:nvSpPr>
          <p:cNvPr id="17" name="楕円 16">
            <a:extLst>
              <a:ext uri="{FF2B5EF4-FFF2-40B4-BE49-F238E27FC236}">
                <a16:creationId xmlns:a16="http://schemas.microsoft.com/office/drawing/2014/main" id="{DFDE510A-C5B5-F285-96EF-2447CF669082}"/>
              </a:ext>
            </a:extLst>
          </p:cNvPr>
          <p:cNvSpPr/>
          <p:nvPr/>
        </p:nvSpPr>
        <p:spPr>
          <a:xfrm>
            <a:off x="6312317" y="1862504"/>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059F2DE5-CF52-96ED-C78B-F8FC934C80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72BA60D1-5AE2-66B7-4D80-48A332F5091A}"/>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AF5168A7-C91B-A33A-6CA8-23E56D2F13FB}"/>
              </a:ext>
            </a:extLst>
          </p:cNvPr>
          <p:cNvGraphicFramePr>
            <a:graphicFrameLocks noGrp="1"/>
          </p:cNvGraphicFramePr>
          <p:nvPr>
            <p:extLst>
              <p:ext uri="{D42A27DB-BD31-4B8C-83A1-F6EECF244321}">
                <p14:modId xmlns:p14="http://schemas.microsoft.com/office/powerpoint/2010/main" val="2723676889"/>
              </p:ext>
            </p:extLst>
          </p:nvPr>
        </p:nvGraphicFramePr>
        <p:xfrm>
          <a:off x="232152" y="1404055"/>
          <a:ext cx="5652423" cy="5086080"/>
        </p:xfrm>
        <a:graphic>
          <a:graphicData uri="http://schemas.openxmlformats.org/drawingml/2006/table">
            <a:tbl>
              <a:tblPr firstRow="1" bandRow="1">
                <a:tableStyleId>{5C22544A-7EE6-4342-B048-85BDC9FD1C3A}</a:tableStyleId>
              </a:tblPr>
              <a:tblGrid>
                <a:gridCol w="1907566">
                  <a:extLst>
                    <a:ext uri="{9D8B030D-6E8A-4147-A177-3AD203B41FA5}">
                      <a16:colId xmlns:a16="http://schemas.microsoft.com/office/drawing/2014/main" val="2770366239"/>
                    </a:ext>
                  </a:extLst>
                </a:gridCol>
                <a:gridCol w="3744857">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baseline="0" dirty="0">
                          <a:solidFill>
                            <a:schemeClr val="tx1"/>
                          </a:solidFill>
                          <a:latin typeface="メイリオ" panose="020B0604030504040204" pitchFamily="50" charset="-128"/>
                          <a:ea typeface="メイリオ" panose="020B0604030504040204" pitchFamily="50" charset="-128"/>
                        </a:rPr>
                        <a:t>可</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・通常非公開の奥殿拝観</a:t>
                      </a:r>
                    </a:p>
                    <a:p>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奥殿は金剛峯寺の貴賓室で、昭和</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9</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年の弘法大師御入定千百年御遠忌記念事業の一つとして建てられ、通常は一般公開されていない奥殿を期間限定でご覧いただけます。</a:t>
                      </a:r>
                    </a:p>
                    <a:p>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・紅葉と蟠龍庭の美しい景観</a:t>
                      </a:r>
                    </a:p>
                    <a:p>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通常とは違った角度から、秋色に染まった蟠龍庭をお楽しみいただけます。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特別拝観、特別切り絵御朱印 授与</a:t>
                      </a:r>
                      <a:endParaRPr kumimoji="1" lang="ja-JP" altLang="en-US" sz="10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令和</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8</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年</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10</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月</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24</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日（土）</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令和</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8</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年</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11</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月</a:t>
                      </a:r>
                      <a:r>
                        <a:rPr kumimoji="1" lang="en-US" altLang="ja-JP"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10</a:t>
                      </a:r>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日（火）</a:t>
                      </a:r>
                      <a:endParaRPr kumimoji="1" lang="ja-JP" altLang="en-US" sz="7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500</a:t>
                      </a:r>
                      <a:r>
                        <a:rPr kumimoji="1" lang="ja-JP" altLang="en-US" sz="1200" b="1" dirty="0">
                          <a:solidFill>
                            <a:schemeClr val="tx1"/>
                          </a:solidFill>
                          <a:latin typeface="メイリオ" panose="020B0604030504040204" pitchFamily="50" charset="-128"/>
                          <a:ea typeface="メイリオ" panose="020B0604030504040204" pitchFamily="50" charset="-128"/>
                        </a:rPr>
                        <a:t>円（別途、金剛峯寺の拝観料が必要）</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法要・行事等により受付できない場合あり。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u="none" strike="noStrike" kern="1200" baseline="0" dirty="0">
                          <a:solidFill>
                            <a:schemeClr val="dk1"/>
                          </a:solidFill>
                          <a:latin typeface="メイリオ" panose="020B0604030504040204" pitchFamily="50" charset="-128"/>
                          <a:ea typeface="メイリオ" panose="020B0604030504040204" pitchFamily="50" charset="-128"/>
                          <a:cs typeface="+mn-cs"/>
                        </a:rPr>
                        <a:t>金剛峯寺 企画委員会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　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0736-56-2011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805994A5-BB41-FDB6-8BE2-F7F944FC2DE4}"/>
              </a:ext>
            </a:extLst>
          </p:cNvPr>
          <p:cNvSpPr txBox="1"/>
          <p:nvPr/>
        </p:nvSpPr>
        <p:spPr>
          <a:xfrm>
            <a:off x="971550" y="764910"/>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秋の彩りに包まれる「金剛峯寺　秋の特別拝観」</a:t>
            </a:r>
          </a:p>
        </p:txBody>
      </p:sp>
      <p:sp>
        <p:nvSpPr>
          <p:cNvPr id="16" name="テキスト ボックス 15">
            <a:extLst>
              <a:ext uri="{FF2B5EF4-FFF2-40B4-BE49-F238E27FC236}">
                <a16:creationId xmlns:a16="http://schemas.microsoft.com/office/drawing/2014/main" id="{CB77DFF6-608D-A8A6-C1B1-C58A5DDE2D5A}"/>
              </a:ext>
            </a:extLst>
          </p:cNvPr>
          <p:cNvSpPr txBox="1"/>
          <p:nvPr/>
        </p:nvSpPr>
        <p:spPr>
          <a:xfrm>
            <a:off x="6019009" y="5395325"/>
            <a:ext cx="3753644" cy="1200329"/>
          </a:xfrm>
          <a:prstGeom prst="rect">
            <a:avLst/>
          </a:prstGeom>
          <a:noFill/>
        </p:spPr>
        <p:txBody>
          <a:bodyPr wrap="square" rtlCol="0">
            <a:spAutoFit/>
          </a:bodyPr>
          <a:lstStyle/>
          <a:p>
            <a:pPr algn="l"/>
            <a:endParaRPr lang="ja-JP" altLang="en-US" sz="900" b="0" i="0" u="none" strike="noStrike" baseline="0" dirty="0">
              <a:latin typeface="メイリオ" panose="020B0604030504040204" pitchFamily="50" charset="-128"/>
              <a:ea typeface="メイリオ" panose="020B0604030504040204" pitchFamily="50" charset="-128"/>
            </a:endParaRPr>
          </a:p>
          <a:p>
            <a:pPr algn="l"/>
            <a:r>
              <a:rPr lang="ja-JP" altLang="en-US" sz="900" b="0" i="0" u="none" strike="noStrike" baseline="0" dirty="0">
                <a:latin typeface="メイリオ" panose="020B0604030504040204" pitchFamily="50" charset="-128"/>
                <a:ea typeface="メイリオ" panose="020B0604030504040204" pitchFamily="50" charset="-128"/>
              </a:rPr>
              <a:t>開催期間中は、通常非公開となっている奥殿にご案内し、石崎光瑤画伯が描かれた奥殿の襖絵、紅葉が美しい蟠龍庭を通常とは違った角度からご覧いただけ、秋ならではの景観をお楽しみいただけます。</a:t>
            </a:r>
            <a:endParaRPr lang="en-US" altLang="ja-JP" sz="900" b="0" i="0" u="none" strike="noStrike" baseline="0" dirty="0">
              <a:latin typeface="メイリオ" panose="020B0604030504040204" pitchFamily="50" charset="-128"/>
              <a:ea typeface="メイリオ" panose="020B0604030504040204" pitchFamily="50" charset="-128"/>
            </a:endParaRPr>
          </a:p>
          <a:p>
            <a:pPr algn="l"/>
            <a:r>
              <a:rPr lang="ja-JP" altLang="en-US" sz="900" b="0" i="0" u="none" strike="noStrike" baseline="0" dirty="0">
                <a:latin typeface="メイリオ" panose="020B0604030504040204" pitchFamily="50" charset="-128"/>
                <a:ea typeface="メイリオ" panose="020B0604030504040204" pitchFamily="50" charset="-128"/>
              </a:rPr>
              <a:t>境内を彩る紅葉や蟠龍庭の景観は、毎年多くの参拝者に親しまれております。</a:t>
            </a:r>
          </a:p>
          <a:p>
            <a:pPr algn="l"/>
            <a:r>
              <a:rPr lang="ja-JP" altLang="en-US" sz="900" b="0" i="0" u="none" strike="noStrike" baseline="0" dirty="0">
                <a:latin typeface="メイリオ" panose="020B0604030504040204" pitchFamily="50" charset="-128"/>
                <a:ea typeface="メイリオ" panose="020B0604030504040204" pitchFamily="50" charset="-128"/>
              </a:rPr>
              <a:t>澄んだ秋空の下、金剛峯寺奥殿からの紅葉を眺めながら、心静かに季節を味わう旅に出かけてみませんか。</a:t>
            </a:r>
            <a:endParaRPr lang="ja-JP" altLang="en-US" sz="900" dirty="0">
              <a:latin typeface="メイリオ" panose="020B0604030504040204" pitchFamily="50" charset="-128"/>
              <a:ea typeface="メイリオ" panose="020B0604030504040204" pitchFamily="50" charset="-128"/>
            </a:endParaRPr>
          </a:p>
        </p:txBody>
      </p:sp>
      <p:sp>
        <p:nvSpPr>
          <p:cNvPr id="15" name="右矢印 14">
            <a:extLst>
              <a:ext uri="{FF2B5EF4-FFF2-40B4-BE49-F238E27FC236}">
                <a16:creationId xmlns:a16="http://schemas.microsoft.com/office/drawing/2014/main" id="{FC3CA312-2D5F-B497-9C94-E705990C8604}"/>
              </a:ext>
            </a:extLst>
          </p:cNvPr>
          <p:cNvSpPr/>
          <p:nvPr/>
        </p:nvSpPr>
        <p:spPr>
          <a:xfrm>
            <a:off x="1" y="-7036"/>
            <a:ext cx="9775371" cy="838613"/>
          </a:xfrm>
          <a:prstGeom prst="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endParaRPr kumimoji="1" lang="ja-JP" altLang="en-US" b="1" dirty="0">
              <a:solidFill>
                <a:schemeClr val="tx1"/>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064EDCB8-86BF-5F1D-275A-399F7BF404D5}"/>
              </a:ext>
            </a:extLst>
          </p:cNvPr>
          <p:cNvSpPr txBox="1"/>
          <p:nvPr/>
        </p:nvSpPr>
        <p:spPr>
          <a:xfrm>
            <a:off x="6908903" y="249880"/>
            <a:ext cx="2747909" cy="369332"/>
          </a:xfrm>
          <a:prstGeom prst="rect">
            <a:avLst/>
          </a:prstGeom>
          <a:noFill/>
        </p:spPr>
        <p:txBody>
          <a:bodyPr wrap="square" rtlCol="0">
            <a:spAutoFit/>
          </a:bodyPr>
          <a:lstStyle/>
          <a:p>
            <a:r>
              <a:rPr kumimoji="1" lang="ja-JP" altLang="en-US" dirty="0"/>
              <a:t>　　</a:t>
            </a:r>
            <a:r>
              <a:rPr kumimoji="1" lang="ja-JP" altLang="en-US" b="1" dirty="0"/>
              <a:t>　高野町</a:t>
            </a:r>
          </a:p>
        </p:txBody>
      </p:sp>
      <p:sp>
        <p:nvSpPr>
          <p:cNvPr id="14" name="テキスト ボックス 13">
            <a:extLst>
              <a:ext uri="{FF2B5EF4-FFF2-40B4-BE49-F238E27FC236}">
                <a16:creationId xmlns:a16="http://schemas.microsoft.com/office/drawing/2014/main" id="{DE5E6E3A-D0E0-3D50-6BEC-EE6E06A02B5C}"/>
              </a:ext>
            </a:extLst>
          </p:cNvPr>
          <p:cNvSpPr txBox="1"/>
          <p:nvPr/>
        </p:nvSpPr>
        <p:spPr>
          <a:xfrm>
            <a:off x="-293421" y="249880"/>
            <a:ext cx="5475021" cy="369332"/>
          </a:xfrm>
          <a:prstGeom prst="rect">
            <a:avLst/>
          </a:prstGeom>
          <a:noFill/>
        </p:spPr>
        <p:txBody>
          <a:bodyPr wrap="square" rtlCol="0">
            <a:spAutoFit/>
          </a:bodyPr>
          <a:lstStyle/>
          <a:p>
            <a:pPr lvl="0"/>
            <a:r>
              <a:rPr kumimoji="1" lang="ja-JP" altLang="en-US" b="1" dirty="0">
                <a:solidFill>
                  <a:prstClr val="black"/>
                </a:solidFill>
                <a:latin typeface="メイリオ" panose="020B0604030504040204" pitchFamily="50" charset="-128"/>
                <a:ea typeface="メイリオ" panose="020B0604030504040204" pitchFamily="50" charset="-128"/>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高野山</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prstClr val="black"/>
                </a:solidFill>
                <a:latin typeface="メイリオ" panose="020B0604030504040204" pitchFamily="50" charset="-128"/>
                <a:ea typeface="メイリオ" panose="020B0604030504040204" pitchFamily="50" charset="-128"/>
              </a:rPr>
              <a:t>社寺仏閣による特別企画</a:t>
            </a:r>
          </a:p>
        </p:txBody>
      </p:sp>
      <p:pic>
        <p:nvPicPr>
          <p:cNvPr id="10" name="図 9" descr="レンガの壁の家&#10;&#10;AI によって生成されたコンテンツは間違っている可能性があります。">
            <a:extLst>
              <a:ext uri="{FF2B5EF4-FFF2-40B4-BE49-F238E27FC236}">
                <a16:creationId xmlns:a16="http://schemas.microsoft.com/office/drawing/2014/main" id="{6D853475-6C9A-EC00-1BAF-F1E1E24960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0344" y="1462675"/>
            <a:ext cx="2316595" cy="1544396"/>
          </a:xfrm>
          <a:prstGeom prst="rect">
            <a:avLst/>
          </a:prstGeom>
        </p:spPr>
      </p:pic>
      <p:pic>
        <p:nvPicPr>
          <p:cNvPr id="9" name="図 8" descr="屋外, 雪, 建物, 家 が含まれている画像&#10;&#10;AI によって生成されたコンテンツは間違っている可能性があります。">
            <a:extLst>
              <a:ext uri="{FF2B5EF4-FFF2-40B4-BE49-F238E27FC236}">
                <a16:creationId xmlns:a16="http://schemas.microsoft.com/office/drawing/2014/main" id="{9CEC71B6-B72E-AC1C-9A13-F85A743535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0344" y="3988581"/>
            <a:ext cx="2202514" cy="1474410"/>
          </a:xfrm>
          <a:prstGeom prst="rect">
            <a:avLst/>
          </a:prstGeom>
        </p:spPr>
      </p:pic>
      <p:pic>
        <p:nvPicPr>
          <p:cNvPr id="12" name="図 11" descr="白い家と教会の建物&#10;&#10;AI によって生成されたコンテンツは間違っている可能性があります。">
            <a:extLst>
              <a:ext uri="{FF2B5EF4-FFF2-40B4-BE49-F238E27FC236}">
                <a16:creationId xmlns:a16="http://schemas.microsoft.com/office/drawing/2014/main" id="{537A9B9D-98E7-6ED0-E16A-E390C997AE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12762" y="2726195"/>
            <a:ext cx="2359891" cy="1573261"/>
          </a:xfrm>
          <a:prstGeom prst="rect">
            <a:avLst/>
          </a:prstGeom>
        </p:spPr>
      </p:pic>
      <p:sp>
        <p:nvSpPr>
          <p:cNvPr id="5" name="テキスト ボックス 4">
            <a:extLst>
              <a:ext uri="{FF2B5EF4-FFF2-40B4-BE49-F238E27FC236}">
                <a16:creationId xmlns:a16="http://schemas.microsoft.com/office/drawing/2014/main" id="{5424D2CD-91BD-E1FD-0AD2-FE1B2BDA49A9}"/>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79596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角丸四角形 2"/>
          <p:cNvSpPr/>
          <p:nvPr/>
        </p:nvSpPr>
        <p:spPr>
          <a:xfrm>
            <a:off x="1800665" y="734947"/>
            <a:ext cx="5852160" cy="646331"/>
          </a:xfrm>
          <a:prstGeom prst="roundRect">
            <a:avLst/>
          </a:prstGeom>
          <a:solidFill>
            <a:srgbClr val="D3CF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91300"/>
            <a:ext cx="266700" cy="266700"/>
          </a:xfrm>
          <a:prstGeom prst="rect">
            <a:avLst/>
          </a:prstGeom>
        </p:spPr>
      </p:pic>
      <p:sp>
        <p:nvSpPr>
          <p:cNvPr id="11" name="テキスト ボックス 10"/>
          <p:cNvSpPr txBox="1"/>
          <p:nvPr/>
        </p:nvSpPr>
        <p:spPr>
          <a:xfrm>
            <a:off x="2256161" y="750079"/>
            <a:ext cx="5085763"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熊野古道のお供！お弁当特集</a:t>
            </a:r>
          </a:p>
        </p:txBody>
      </p:sp>
      <p:sp>
        <p:nvSpPr>
          <p:cNvPr id="5" name="テキスト ボックス 4"/>
          <p:cNvSpPr txBox="1"/>
          <p:nvPr/>
        </p:nvSpPr>
        <p:spPr>
          <a:xfrm>
            <a:off x="2121242" y="1562183"/>
            <a:ext cx="2084841" cy="646331"/>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味三昧 田辺本店</a:t>
            </a:r>
          </a:p>
          <a:p>
            <a:r>
              <a:rPr kumimoji="1" lang="ja-JP" altLang="en-US" sz="1050" dirty="0">
                <a:latin typeface="メイリオ" panose="020B0604030504040204" pitchFamily="50" charset="-128"/>
                <a:ea typeface="メイリオ" panose="020B0604030504040204" pitchFamily="50" charset="-128"/>
              </a:rPr>
              <a:t>（田辺市下屋敷町</a:t>
            </a:r>
            <a:r>
              <a:rPr kumimoji="1" lang="en-US" altLang="ja-JP" sz="1050" dirty="0">
                <a:latin typeface="メイリオ" panose="020B0604030504040204" pitchFamily="50" charset="-128"/>
                <a:ea typeface="メイリオ" panose="020B0604030504040204" pitchFamily="50" charset="-128"/>
              </a:rPr>
              <a:t>1-56</a:t>
            </a:r>
            <a:r>
              <a:rPr kumimoji="1" lang="ja-JP" altLang="en-US" sz="1050" dirty="0">
                <a:latin typeface="メイリオ" panose="020B0604030504040204" pitchFamily="50" charset="-128"/>
                <a:ea typeface="メイリオ" panose="020B0604030504040204" pitchFamily="50" charset="-128"/>
              </a:rPr>
              <a:t>）</a:t>
            </a:r>
          </a:p>
          <a:p>
            <a:r>
              <a:rPr kumimoji="1" lang="en-US" altLang="ja-JP" sz="1200" dirty="0">
                <a:latin typeface="メイリオ" panose="020B0604030504040204" pitchFamily="50" charset="-128"/>
                <a:ea typeface="メイリオ" panose="020B0604030504040204" pitchFamily="50" charset="-128"/>
              </a:rPr>
              <a:t>0739-25-3082</a:t>
            </a:r>
            <a:endParaRPr kumimoji="1" lang="ja-JP" altLang="en-US" sz="1200" dirty="0">
              <a:latin typeface="メイリオ" panose="020B0604030504040204" pitchFamily="50" charset="-128"/>
              <a:ea typeface="メイリオ" panose="020B0604030504040204" pitchFamily="50" charset="-128"/>
            </a:endParaRPr>
          </a:p>
        </p:txBody>
      </p:sp>
      <p:pic>
        <p:nvPicPr>
          <p:cNvPr id="12" name="図 1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3219" y="1517530"/>
            <a:ext cx="1645921" cy="1340907"/>
          </a:xfrm>
          <a:prstGeom prst="rect">
            <a:avLst/>
          </a:prstGeom>
        </p:spPr>
      </p:pic>
      <p:sp>
        <p:nvSpPr>
          <p:cNvPr id="8" name="正方形/長方形 7"/>
          <p:cNvSpPr/>
          <p:nvPr/>
        </p:nvSpPr>
        <p:spPr>
          <a:xfrm>
            <a:off x="2114832" y="2232501"/>
            <a:ext cx="1454244" cy="430887"/>
          </a:xfrm>
          <a:prstGeom prst="rect">
            <a:avLst/>
          </a:prstGeom>
        </p:spPr>
        <p:txBody>
          <a:bodyPr wrap="none">
            <a:spAutoFit/>
          </a:bodyPr>
          <a:lstStyle/>
          <a:p>
            <a:r>
              <a:rPr lang="ja-JP" altLang="en-US" sz="1100" dirty="0"/>
              <a:t>熊野古道竹かご弁当</a:t>
            </a:r>
            <a:endParaRPr lang="en-US" altLang="ja-JP" sz="1100" dirty="0"/>
          </a:p>
          <a:p>
            <a:r>
              <a:rPr lang="en-US" altLang="ja-JP" sz="1100" dirty="0"/>
              <a:t>1,728</a:t>
            </a:r>
            <a:r>
              <a:rPr lang="ja-JP" altLang="en-US" sz="1100" dirty="0"/>
              <a:t>円～</a:t>
            </a:r>
          </a:p>
        </p:txBody>
      </p:sp>
      <p:sp>
        <p:nvSpPr>
          <p:cNvPr id="13" name="テキスト ボックス 12"/>
          <p:cNvSpPr txBox="1"/>
          <p:nvPr/>
        </p:nvSpPr>
        <p:spPr>
          <a:xfrm>
            <a:off x="6614794" y="1512965"/>
            <a:ext cx="2498592" cy="623248"/>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道の駅 熊野古道中辺路</a:t>
            </a:r>
          </a:p>
          <a:p>
            <a:r>
              <a:rPr kumimoji="1" lang="ja-JP" altLang="en-US" sz="1050" dirty="0">
                <a:latin typeface="メイリオ" panose="020B0604030504040204" pitchFamily="50" charset="-128"/>
                <a:ea typeface="メイリオ" panose="020B0604030504040204" pitchFamily="50" charset="-128"/>
              </a:rPr>
              <a:t>（田辺市中辺路町近露</a:t>
            </a:r>
            <a:r>
              <a:rPr kumimoji="1" lang="en-US" altLang="ja-JP" sz="1050" dirty="0">
                <a:latin typeface="メイリオ" panose="020B0604030504040204" pitchFamily="50" charset="-128"/>
                <a:ea typeface="メイリオ" panose="020B0604030504040204" pitchFamily="50" charset="-128"/>
              </a:rPr>
              <a:t>2474-1</a:t>
            </a:r>
            <a:r>
              <a:rPr kumimoji="1" lang="ja-JP" altLang="en-US" sz="1050" dirty="0">
                <a:latin typeface="メイリオ" panose="020B0604030504040204" pitchFamily="50" charset="-128"/>
                <a:ea typeface="メイリオ" panose="020B0604030504040204" pitchFamily="50" charset="-128"/>
              </a:rPr>
              <a:t>）</a:t>
            </a:r>
          </a:p>
          <a:p>
            <a:r>
              <a:rPr kumimoji="1" lang="en-US" altLang="ja-JP" sz="1200" dirty="0">
                <a:latin typeface="メイリオ" panose="020B0604030504040204" pitchFamily="50" charset="-128"/>
                <a:ea typeface="メイリオ" panose="020B0604030504040204" pitchFamily="50" charset="-128"/>
              </a:rPr>
              <a:t>0739-65-0671</a:t>
            </a:r>
            <a:endParaRPr kumimoji="1" lang="ja-JP" altLang="en-US" sz="1200" dirty="0">
              <a:latin typeface="メイリオ" panose="020B0604030504040204" pitchFamily="50" charset="-128"/>
              <a:ea typeface="メイリオ" panose="020B0604030504040204" pitchFamily="50" charset="-128"/>
            </a:endParaRPr>
          </a:p>
        </p:txBody>
      </p:sp>
      <p:pic>
        <p:nvPicPr>
          <p:cNvPr id="14" name="図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46786" y="1573560"/>
            <a:ext cx="2259730" cy="1506487"/>
          </a:xfrm>
          <a:prstGeom prst="rect">
            <a:avLst/>
          </a:prstGeom>
        </p:spPr>
      </p:pic>
      <p:sp>
        <p:nvSpPr>
          <p:cNvPr id="15" name="正方形/長方形 14"/>
          <p:cNvSpPr/>
          <p:nvPr/>
        </p:nvSpPr>
        <p:spPr>
          <a:xfrm>
            <a:off x="6646111" y="2095898"/>
            <a:ext cx="2872715" cy="1277273"/>
          </a:xfrm>
          <a:prstGeom prst="rect">
            <a:avLst/>
          </a:prstGeom>
        </p:spPr>
        <p:txBody>
          <a:bodyPr wrap="square">
            <a:spAutoFit/>
          </a:bodyPr>
          <a:lstStyle/>
          <a:p>
            <a:r>
              <a:rPr lang="ja-JP" altLang="en-US" sz="1100" dirty="0"/>
              <a:t>道の駅の駅長であるお母さん手作りの弁当。～</a:t>
            </a:r>
            <a:r>
              <a:rPr lang="en-US" altLang="ja-JP" sz="1100" dirty="0"/>
              <a:t>30</a:t>
            </a:r>
            <a:r>
              <a:rPr lang="ja-JP" altLang="en-US" sz="1100" dirty="0"/>
              <a:t>個程度対応可</a:t>
            </a:r>
          </a:p>
          <a:p>
            <a:r>
              <a:rPr lang="ja-JP" altLang="en-US" sz="1100" dirty="0"/>
              <a:t>めはり寿司は中に刻んだ高菜とカツオ節が混ぜ込まれている。要望に応じカスタム可。</a:t>
            </a:r>
            <a:r>
              <a:rPr kumimoji="1" lang="ja-JP" altLang="en-US" sz="1100" dirty="0"/>
              <a:t>手作り弁当：</a:t>
            </a:r>
            <a:r>
              <a:rPr kumimoji="1" lang="en-US" altLang="ja-JP" sz="1100" dirty="0"/>
              <a:t>1,000</a:t>
            </a:r>
            <a:r>
              <a:rPr kumimoji="1" lang="ja-JP" altLang="en-US" sz="1100" dirty="0"/>
              <a:t>円</a:t>
            </a:r>
            <a:endParaRPr kumimoji="1" lang="en-US" altLang="ja-JP" sz="1100" dirty="0"/>
          </a:p>
          <a:p>
            <a:r>
              <a:rPr kumimoji="1" lang="ja-JP" altLang="en-US" sz="1100" dirty="0"/>
              <a:t>お茶付きの場合：</a:t>
            </a:r>
            <a:r>
              <a:rPr kumimoji="1" lang="en-US" altLang="ja-JP" sz="1100" dirty="0"/>
              <a:t>1,200</a:t>
            </a:r>
            <a:r>
              <a:rPr kumimoji="1" lang="ja-JP" altLang="en-US" sz="1100" dirty="0"/>
              <a:t>円</a:t>
            </a:r>
            <a:endParaRPr lang="en-US" altLang="ja-JP" sz="1100" dirty="0"/>
          </a:p>
          <a:p>
            <a:r>
              <a:rPr lang="ja-JP" altLang="en-US" sz="1100" dirty="0"/>
              <a:t>鶏おこわ・間食用のお餅なども追加可能</a:t>
            </a:r>
          </a:p>
        </p:txBody>
      </p:sp>
      <p:sp>
        <p:nvSpPr>
          <p:cNvPr id="16" name="テキスト ボックス 15"/>
          <p:cNvSpPr txBox="1"/>
          <p:nvPr/>
        </p:nvSpPr>
        <p:spPr>
          <a:xfrm>
            <a:off x="2148120" y="3042511"/>
            <a:ext cx="2273636" cy="623248"/>
          </a:xfrm>
          <a:prstGeom prst="rect">
            <a:avLst/>
          </a:prstGeom>
          <a:noFill/>
        </p:spPr>
        <p:txBody>
          <a:bodyPr wrap="square" rtlCol="0">
            <a:spAutoFit/>
          </a:bodyPr>
          <a:lstStyle/>
          <a:p>
            <a:r>
              <a:rPr kumimoji="1" lang="zh-TW" altLang="en-US" sz="1200" dirty="0">
                <a:latin typeface="メイリオ" panose="020B0604030504040204" pitchFamily="50" charset="-128"/>
                <a:ea typeface="メイリオ" panose="020B0604030504040204" pitchFamily="50" charset="-128"/>
              </a:rPr>
              <a:t>温泉民宿 大村屋</a:t>
            </a:r>
          </a:p>
          <a:p>
            <a:r>
              <a:rPr kumimoji="1" lang="zh-TW" altLang="en-US" sz="1050" dirty="0">
                <a:latin typeface="メイリオ" panose="020B0604030504040204" pitchFamily="50" charset="-128"/>
                <a:ea typeface="メイリオ" panose="020B0604030504040204" pitchFamily="50" charset="-128"/>
              </a:rPr>
              <a:t>（田辺市本宮町川湯</a:t>
            </a:r>
            <a:r>
              <a:rPr kumimoji="1" lang="en-US" altLang="zh-TW" sz="1050" dirty="0">
                <a:latin typeface="メイリオ" panose="020B0604030504040204" pitchFamily="50" charset="-128"/>
                <a:ea typeface="メイリオ" panose="020B0604030504040204" pitchFamily="50" charset="-128"/>
              </a:rPr>
              <a:t>1406-1</a:t>
            </a:r>
            <a:r>
              <a:rPr kumimoji="1" lang="zh-TW" altLang="en-US" sz="1050" dirty="0">
                <a:latin typeface="メイリオ" panose="020B0604030504040204" pitchFamily="50" charset="-128"/>
                <a:ea typeface="メイリオ" panose="020B0604030504040204" pitchFamily="50" charset="-128"/>
              </a:rPr>
              <a:t>）</a:t>
            </a:r>
          </a:p>
          <a:p>
            <a:r>
              <a:rPr kumimoji="1" lang="en-US" altLang="zh-TW" sz="1200" dirty="0">
                <a:latin typeface="メイリオ" panose="020B0604030504040204" pitchFamily="50" charset="-128"/>
                <a:ea typeface="メイリオ" panose="020B0604030504040204" pitchFamily="50" charset="-128"/>
              </a:rPr>
              <a:t>0735-42-1066</a:t>
            </a:r>
            <a:endParaRPr kumimoji="1" lang="ja-JP" altLang="en-US" sz="1200" dirty="0">
              <a:latin typeface="メイリオ" panose="020B0604030504040204" pitchFamily="50" charset="-128"/>
              <a:ea typeface="メイリオ" panose="020B0604030504040204" pitchFamily="50" charset="-128"/>
            </a:endParaRPr>
          </a:p>
        </p:txBody>
      </p:sp>
      <p:pic>
        <p:nvPicPr>
          <p:cNvPr id="17" name="図 1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79485" y="3067114"/>
            <a:ext cx="1677771" cy="1115337"/>
          </a:xfrm>
          <a:prstGeom prst="rect">
            <a:avLst/>
          </a:prstGeom>
        </p:spPr>
      </p:pic>
      <p:sp>
        <p:nvSpPr>
          <p:cNvPr id="18" name="正方形/長方形 17"/>
          <p:cNvSpPr/>
          <p:nvPr/>
        </p:nvSpPr>
        <p:spPr>
          <a:xfrm>
            <a:off x="373827" y="4260033"/>
            <a:ext cx="3952836" cy="600164"/>
          </a:xfrm>
          <a:prstGeom prst="rect">
            <a:avLst/>
          </a:prstGeom>
        </p:spPr>
        <p:txBody>
          <a:bodyPr wrap="square">
            <a:spAutoFit/>
          </a:bodyPr>
          <a:lstStyle/>
          <a:p>
            <a:r>
              <a:rPr lang="ja-JP" altLang="en-US" sz="1100" dirty="0"/>
              <a:t>熊野古道弁当</a:t>
            </a:r>
            <a:r>
              <a:rPr lang="en-US" altLang="ja-JP" sz="1100" dirty="0"/>
              <a:t>1,300</a:t>
            </a:r>
            <a:r>
              <a:rPr lang="ja-JP" altLang="en-US" sz="1100" dirty="0"/>
              <a:t>円。古道歩き弁当として有名。おにぎり４つと女将手作りの地元山菜を使ったおかず入。お茶付き</a:t>
            </a:r>
            <a:r>
              <a:rPr lang="en-US" altLang="ja-JP" sz="1100" dirty="0"/>
              <a:t>+100</a:t>
            </a:r>
            <a:r>
              <a:rPr lang="ja-JP" altLang="en-US" sz="1100" dirty="0"/>
              <a:t>円。（写真の容器は以前のもの･変更有）</a:t>
            </a:r>
          </a:p>
        </p:txBody>
      </p:sp>
      <p:sp>
        <p:nvSpPr>
          <p:cNvPr id="20" name="テキスト ボックス 19"/>
          <p:cNvSpPr txBox="1"/>
          <p:nvPr/>
        </p:nvSpPr>
        <p:spPr>
          <a:xfrm>
            <a:off x="6646111" y="3395106"/>
            <a:ext cx="2498592" cy="646331"/>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道の駅 奥熊野古道</a:t>
            </a:r>
            <a:r>
              <a:rPr kumimoji="1" lang="ja-JP" altLang="en-US" sz="1200" dirty="0" err="1">
                <a:latin typeface="メイリオ" panose="020B0604030504040204" pitchFamily="50" charset="-128"/>
                <a:ea typeface="メイリオ" panose="020B0604030504040204" pitchFamily="50" charset="-128"/>
              </a:rPr>
              <a:t>ほんぐう</a:t>
            </a:r>
            <a:endParaRPr kumimoji="1" lang="ja-JP" altLang="en-US" sz="120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（田辺市本宮町伏拝</a:t>
            </a:r>
            <a:r>
              <a:rPr kumimoji="1" lang="en-US" altLang="ja-JP" sz="1050" dirty="0">
                <a:latin typeface="メイリオ" panose="020B0604030504040204" pitchFamily="50" charset="-128"/>
                <a:ea typeface="メイリオ" panose="020B0604030504040204" pitchFamily="50" charset="-128"/>
              </a:rPr>
              <a:t>904-4</a:t>
            </a:r>
            <a:r>
              <a:rPr kumimoji="1" lang="ja-JP" altLang="en-US" sz="1050" dirty="0">
                <a:latin typeface="メイリオ" panose="020B0604030504040204" pitchFamily="50" charset="-128"/>
                <a:ea typeface="メイリオ" panose="020B0604030504040204" pitchFamily="50" charset="-128"/>
              </a:rPr>
              <a:t>）</a:t>
            </a:r>
          </a:p>
          <a:p>
            <a:r>
              <a:rPr kumimoji="1" lang="en-US" altLang="ja-JP" sz="1200" dirty="0">
                <a:latin typeface="メイリオ" panose="020B0604030504040204" pitchFamily="50" charset="-128"/>
                <a:ea typeface="メイリオ" panose="020B0604030504040204" pitchFamily="50" charset="-128"/>
              </a:rPr>
              <a:t>0735-43-0911</a:t>
            </a:r>
            <a:endParaRPr kumimoji="1" lang="ja-JP" altLang="en-US" sz="1200" dirty="0">
              <a:latin typeface="メイリオ" panose="020B0604030504040204" pitchFamily="50" charset="-128"/>
              <a:ea typeface="メイリオ" panose="020B0604030504040204" pitchFamily="50" charset="-128"/>
            </a:endParaRPr>
          </a:p>
        </p:txBody>
      </p:sp>
      <p:sp>
        <p:nvSpPr>
          <p:cNvPr id="21" name="正方形/長方形 20"/>
          <p:cNvSpPr/>
          <p:nvPr/>
        </p:nvSpPr>
        <p:spPr>
          <a:xfrm>
            <a:off x="6667161" y="3945902"/>
            <a:ext cx="2830614" cy="1107996"/>
          </a:xfrm>
          <a:prstGeom prst="rect">
            <a:avLst/>
          </a:prstGeom>
        </p:spPr>
        <p:txBody>
          <a:bodyPr wrap="square">
            <a:spAutoFit/>
          </a:bodyPr>
          <a:lstStyle/>
          <a:p>
            <a:r>
              <a:rPr lang="en-US" altLang="ja-JP" sz="1100" dirty="0"/>
              <a:t>※</a:t>
            </a:r>
            <a:r>
              <a:rPr lang="ja-JP" altLang="en-US" sz="1100" dirty="0"/>
              <a:t>熊野詣弁当は現在取り扱い中止中（</a:t>
            </a:r>
            <a:r>
              <a:rPr lang="en-US" altLang="ja-JP" sz="1100" dirty="0"/>
              <a:t>HP</a:t>
            </a:r>
            <a:r>
              <a:rPr lang="ja-JP" altLang="en-US" sz="1100" dirty="0"/>
              <a:t>より）</a:t>
            </a:r>
          </a:p>
          <a:p>
            <a:r>
              <a:rPr lang="ja-JP" altLang="en-US" sz="1100" dirty="0"/>
              <a:t>弁当は外注しており、業者都合上、年末年始、</a:t>
            </a:r>
            <a:r>
              <a:rPr lang="en-US" altLang="ja-JP" sz="1100" dirty="0"/>
              <a:t>GW</a:t>
            </a:r>
            <a:r>
              <a:rPr lang="ja-JP" altLang="en-US" sz="1100" dirty="0" err="1"/>
              <a:t>、</a:t>
            </a:r>
            <a:r>
              <a:rPr lang="ja-JP" altLang="en-US" sz="1100" dirty="0"/>
              <a:t>お盆、火曜日は対応不可。</a:t>
            </a:r>
          </a:p>
          <a:p>
            <a:r>
              <a:rPr lang="en-US" altLang="ja-JP" sz="1100" dirty="0"/>
              <a:t>※</a:t>
            </a:r>
            <a:r>
              <a:rPr lang="ja-JP" altLang="en-US" sz="1100" dirty="0"/>
              <a:t>音無茶生産終了につき、お弁当のみ販売（</a:t>
            </a:r>
            <a:r>
              <a:rPr lang="en-US" altLang="ja-JP" sz="1100" dirty="0"/>
              <a:t>HP</a:t>
            </a:r>
            <a:r>
              <a:rPr lang="ja-JP" altLang="en-US" sz="1100" dirty="0"/>
              <a:t>より）</a:t>
            </a:r>
          </a:p>
        </p:txBody>
      </p:sp>
      <p:pic>
        <p:nvPicPr>
          <p:cNvPr id="22" name="図 2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87685" y="3354135"/>
            <a:ext cx="1319185" cy="1628369"/>
          </a:xfrm>
          <a:prstGeom prst="rect">
            <a:avLst/>
          </a:prstGeom>
        </p:spPr>
      </p:pic>
      <p:pic>
        <p:nvPicPr>
          <p:cNvPr id="23" name="図 22"/>
          <p:cNvPicPr>
            <a:picLocks noChangeAspect="1"/>
          </p:cNvPicPr>
          <p:nvPr/>
        </p:nvPicPr>
        <p:blipFill>
          <a:blip r:embed="rId7"/>
          <a:stretch>
            <a:fillRect/>
          </a:stretch>
        </p:blipFill>
        <p:spPr>
          <a:xfrm>
            <a:off x="10087243" y="412271"/>
            <a:ext cx="952792" cy="952792"/>
          </a:xfrm>
          <a:prstGeom prst="rect">
            <a:avLst/>
          </a:prstGeom>
        </p:spPr>
      </p:pic>
      <p:sp>
        <p:nvSpPr>
          <p:cNvPr id="26" name="テキスト ボックス 25"/>
          <p:cNvSpPr txBox="1"/>
          <p:nvPr/>
        </p:nvSpPr>
        <p:spPr>
          <a:xfrm>
            <a:off x="6680374" y="5212510"/>
            <a:ext cx="2273636" cy="646331"/>
          </a:xfrm>
          <a:prstGeom prst="rect">
            <a:avLst/>
          </a:prstGeom>
          <a:noFill/>
        </p:spPr>
        <p:txBody>
          <a:bodyPr wrap="square" rtlCol="0">
            <a:spAutoFit/>
          </a:bodyPr>
          <a:lstStyle/>
          <a:p>
            <a:r>
              <a:rPr kumimoji="1" lang="zh-TW" altLang="en-US" sz="1200" dirty="0">
                <a:latin typeface="メイリオ" panose="020B0604030504040204" pitchFamily="50" charset="-128"/>
                <a:ea typeface="メイリオ" panose="020B0604030504040204" pitchFamily="50" charset="-128"/>
              </a:rPr>
              <a:t>川柳</a:t>
            </a:r>
            <a:endParaRPr kumimoji="1" lang="en-US" altLang="zh-TW" sz="1200" dirty="0">
              <a:latin typeface="メイリオ" panose="020B0604030504040204" pitchFamily="50" charset="-128"/>
              <a:ea typeface="メイリオ" panose="020B0604030504040204" pitchFamily="50" charset="-128"/>
            </a:endParaRPr>
          </a:p>
          <a:p>
            <a:r>
              <a:rPr kumimoji="1" lang="zh-TW" altLang="en-US" sz="1100" dirty="0">
                <a:latin typeface="メイリオ" panose="020B0604030504040204" pitchFamily="50" charset="-128"/>
                <a:ea typeface="メイリオ" panose="020B0604030504040204" pitchFamily="50" charset="-128"/>
              </a:rPr>
              <a:t>（那智勝浦町築地</a:t>
            </a:r>
            <a:r>
              <a:rPr kumimoji="1" lang="en-US" altLang="zh-TW" sz="1100" dirty="0">
                <a:latin typeface="メイリオ" panose="020B0604030504040204" pitchFamily="50" charset="-128"/>
                <a:ea typeface="メイリオ" panose="020B0604030504040204" pitchFamily="50" charset="-128"/>
              </a:rPr>
              <a:t>4-3-27</a:t>
            </a:r>
            <a:r>
              <a:rPr kumimoji="1" lang="zh-TW" altLang="en-US" sz="1100" dirty="0">
                <a:latin typeface="メイリオ" panose="020B0604030504040204" pitchFamily="50" charset="-128"/>
                <a:ea typeface="メイリオ" panose="020B0604030504040204" pitchFamily="50" charset="-128"/>
              </a:rPr>
              <a:t>）</a:t>
            </a:r>
            <a:r>
              <a:rPr kumimoji="1" lang="en-US" altLang="zh-TW" sz="1200" dirty="0">
                <a:latin typeface="メイリオ" panose="020B0604030504040204" pitchFamily="50" charset="-128"/>
                <a:ea typeface="メイリオ" panose="020B0604030504040204" pitchFamily="50" charset="-128"/>
              </a:rPr>
              <a:t>0735-52-0860</a:t>
            </a:r>
          </a:p>
        </p:txBody>
      </p:sp>
      <p:sp>
        <p:nvSpPr>
          <p:cNvPr id="27" name="正方形/長方形 26"/>
          <p:cNvSpPr/>
          <p:nvPr/>
        </p:nvSpPr>
        <p:spPr>
          <a:xfrm>
            <a:off x="6646111" y="5828126"/>
            <a:ext cx="2830614" cy="938719"/>
          </a:xfrm>
          <a:prstGeom prst="rect">
            <a:avLst/>
          </a:prstGeom>
        </p:spPr>
        <p:txBody>
          <a:bodyPr wrap="square">
            <a:spAutoFit/>
          </a:bodyPr>
          <a:lstStyle/>
          <a:p>
            <a:r>
              <a:rPr lang="ja-JP" altLang="en-US" sz="1100" dirty="0"/>
              <a:t>画像は鮪素停育</a:t>
            </a:r>
            <a:r>
              <a:rPr lang="en-US" altLang="ja-JP" sz="1100" dirty="0"/>
              <a:t>(</a:t>
            </a:r>
            <a:r>
              <a:rPr lang="ja-JP" altLang="en-US" sz="1100" dirty="0"/>
              <a:t>鮪ステーキ</a:t>
            </a:r>
            <a:r>
              <a:rPr lang="en-US" altLang="ja-JP" sz="1100" dirty="0"/>
              <a:t>)</a:t>
            </a:r>
            <a:r>
              <a:rPr lang="ja-JP" altLang="en-US" sz="1100" dirty="0"/>
              <a:t>弁当　</a:t>
            </a:r>
            <a:r>
              <a:rPr lang="en-US" altLang="ja-JP" sz="1100" dirty="0"/>
              <a:t>1,200</a:t>
            </a:r>
            <a:r>
              <a:rPr lang="ja-JP" altLang="en-US" sz="1100" dirty="0"/>
              <a:t>円。特製のタレで絡めた揚げた鮪をメインに、さんま寿司とめはり寿司がセットに。勝浦の名物を</a:t>
            </a:r>
            <a:r>
              <a:rPr lang="en-US" altLang="ja-JP" sz="1100" dirty="0"/>
              <a:t>1</a:t>
            </a:r>
            <a:r>
              <a:rPr lang="ja-JP" altLang="en-US" sz="1100" dirty="0"/>
              <a:t>度に全部味わえるお弁当。</a:t>
            </a:r>
          </a:p>
        </p:txBody>
      </p:sp>
      <p:sp>
        <p:nvSpPr>
          <p:cNvPr id="28" name="テキスト ボックス 27"/>
          <p:cNvSpPr txBox="1"/>
          <p:nvPr/>
        </p:nvSpPr>
        <p:spPr>
          <a:xfrm>
            <a:off x="2057256" y="5031271"/>
            <a:ext cx="2830429" cy="830997"/>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古道歩きの里</a:t>
            </a:r>
            <a:r>
              <a:rPr kumimoji="1" lang="ja-JP" altLang="en-US" sz="1200" dirty="0" err="1">
                <a:latin typeface="メイリオ" panose="020B0604030504040204" pitchFamily="50" charset="-128"/>
                <a:ea typeface="メイリオ" panose="020B0604030504040204" pitchFamily="50" charset="-128"/>
              </a:rPr>
              <a:t>ちか</a:t>
            </a:r>
            <a:r>
              <a:rPr kumimoji="1" lang="ja-JP" altLang="en-US" sz="1200" dirty="0">
                <a:latin typeface="メイリオ" panose="020B0604030504040204" pitchFamily="50" charset="-128"/>
                <a:ea typeface="メイリオ" panose="020B0604030504040204" pitchFamily="50" charset="-128"/>
              </a:rPr>
              <a:t>つゆ</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：お食事処とろろや</a:t>
            </a:r>
            <a:endParaRPr kumimoji="1" lang="en-US" altLang="zh-TW" sz="1200" dirty="0">
              <a:latin typeface="メイリオ" panose="020B0604030504040204" pitchFamily="50" charset="-128"/>
              <a:ea typeface="メイリオ" panose="020B0604030504040204" pitchFamily="50" charset="-128"/>
            </a:endParaRPr>
          </a:p>
          <a:p>
            <a:r>
              <a:rPr kumimoji="1" lang="zh-TW" altLang="en-US" sz="1050" dirty="0">
                <a:latin typeface="メイリオ" panose="020B0604030504040204" pitchFamily="50" charset="-128"/>
                <a:ea typeface="メイリオ" panose="020B0604030504040204" pitchFamily="50" charset="-128"/>
              </a:rPr>
              <a:t>（</a:t>
            </a:r>
            <a:r>
              <a:rPr kumimoji="1" lang="ja-JP" altLang="en-US" sz="1050" dirty="0">
                <a:latin typeface="メイリオ" panose="020B0604030504040204" pitchFamily="50" charset="-128"/>
                <a:ea typeface="メイリオ" panose="020B0604030504040204" pitchFamily="50" charset="-128"/>
              </a:rPr>
              <a:t>田辺市中辺路町近露</a:t>
            </a:r>
            <a:r>
              <a:rPr kumimoji="1" lang="en-US" altLang="ja-JP" sz="1050" dirty="0">
                <a:latin typeface="メイリオ" panose="020B0604030504040204" pitchFamily="50" charset="-128"/>
                <a:ea typeface="メイリオ" panose="020B0604030504040204" pitchFamily="50" charset="-128"/>
              </a:rPr>
              <a:t>1810‐1</a:t>
            </a:r>
            <a:r>
              <a:rPr kumimoji="1" lang="zh-TW" altLang="en-US" sz="1050" dirty="0">
                <a:latin typeface="メイリオ" panose="020B0604030504040204" pitchFamily="50" charset="-128"/>
                <a:ea typeface="メイリオ" panose="020B0604030504040204" pitchFamily="50" charset="-128"/>
              </a:rPr>
              <a:t>）</a:t>
            </a:r>
            <a:endParaRPr kumimoji="1" lang="en-US" altLang="zh-TW" sz="1050" dirty="0">
              <a:latin typeface="メイリオ" panose="020B0604030504040204" pitchFamily="50" charset="-128"/>
              <a:ea typeface="メイリオ" panose="020B0604030504040204" pitchFamily="50" charset="-128"/>
            </a:endParaRPr>
          </a:p>
          <a:p>
            <a:r>
              <a:rPr kumimoji="1" lang="en-US" altLang="zh-TW" sz="1200" dirty="0">
                <a:latin typeface="メイリオ" panose="020B0604030504040204" pitchFamily="50" charset="-128"/>
                <a:ea typeface="メイリオ" panose="020B0604030504040204" pitchFamily="50" charset="-128"/>
              </a:rPr>
              <a:t>073</a:t>
            </a:r>
            <a:r>
              <a:rPr kumimoji="1" lang="en-US" altLang="ja-JP" sz="1200" dirty="0">
                <a:latin typeface="メイリオ" panose="020B0604030504040204" pitchFamily="50" charset="-128"/>
                <a:ea typeface="メイリオ" panose="020B0604030504040204" pitchFamily="50" charset="-128"/>
              </a:rPr>
              <a:t>9</a:t>
            </a:r>
            <a:r>
              <a:rPr kumimoji="1" lang="en-US" altLang="zh-TW"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65</a:t>
            </a:r>
            <a:r>
              <a:rPr kumimoji="1" lang="en-US" altLang="zh-TW" sz="1200" dirty="0">
                <a:latin typeface="メイリオ" panose="020B0604030504040204" pitchFamily="50" charset="-128"/>
                <a:ea typeface="メイリオ" panose="020B0604030504040204" pitchFamily="50" charset="-128"/>
              </a:rPr>
              <a:t>-0</a:t>
            </a:r>
            <a:r>
              <a:rPr kumimoji="1" lang="en-US" altLang="ja-JP" sz="1200" dirty="0">
                <a:latin typeface="メイリオ" panose="020B0604030504040204" pitchFamily="50" charset="-128"/>
                <a:ea typeface="メイリオ" panose="020B0604030504040204" pitchFamily="50" charset="-128"/>
              </a:rPr>
              <a:t>707</a:t>
            </a:r>
            <a:endParaRPr kumimoji="1" lang="en-US" altLang="zh-TW" sz="1200" dirty="0">
              <a:latin typeface="メイリオ" panose="020B0604030504040204" pitchFamily="50" charset="-128"/>
              <a:ea typeface="メイリオ" panose="020B0604030504040204" pitchFamily="50" charset="-128"/>
            </a:endParaRPr>
          </a:p>
        </p:txBody>
      </p:sp>
      <p:pic>
        <p:nvPicPr>
          <p:cNvPr id="30" name="図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9818" y="5063001"/>
            <a:ext cx="1666515" cy="1101399"/>
          </a:xfrm>
          <a:prstGeom prst="rect">
            <a:avLst/>
          </a:prstGeom>
        </p:spPr>
      </p:pic>
      <p:sp>
        <p:nvSpPr>
          <p:cNvPr id="31" name="テキスト ボックス 30"/>
          <p:cNvSpPr txBox="1"/>
          <p:nvPr/>
        </p:nvSpPr>
        <p:spPr>
          <a:xfrm>
            <a:off x="1965318" y="5778296"/>
            <a:ext cx="2647550" cy="600164"/>
          </a:xfrm>
          <a:prstGeom prst="rect">
            <a:avLst/>
          </a:prstGeom>
          <a:noFill/>
        </p:spPr>
        <p:txBody>
          <a:bodyPr wrap="square" rtlCol="0">
            <a:spAutoFit/>
          </a:bodyPr>
          <a:lstStyle/>
          <a:p>
            <a:r>
              <a:rPr kumimoji="1" lang="ja-JP" altLang="en-US" sz="1100" dirty="0"/>
              <a:t>古道弁当　</a:t>
            </a:r>
            <a:r>
              <a:rPr kumimoji="1" lang="en-US" altLang="ja-JP" sz="1100" dirty="0"/>
              <a:t>1,300</a:t>
            </a:r>
            <a:r>
              <a:rPr kumimoji="1" lang="ja-JP" altLang="en-US" sz="1100" dirty="0"/>
              <a:t>円</a:t>
            </a:r>
            <a:endParaRPr kumimoji="1" lang="en-US" altLang="ja-JP" sz="1100" dirty="0"/>
          </a:p>
          <a:p>
            <a:r>
              <a:rPr kumimoji="1" lang="ja-JP" altLang="en-US" sz="1100" dirty="0"/>
              <a:t>お茶付きの場合＋</a:t>
            </a:r>
            <a:r>
              <a:rPr kumimoji="1" lang="en-US" altLang="ja-JP" sz="1100" dirty="0"/>
              <a:t>100</a:t>
            </a:r>
            <a:r>
              <a:rPr kumimoji="1" lang="ja-JP" altLang="en-US" sz="1100" dirty="0"/>
              <a:t>円</a:t>
            </a:r>
            <a:endParaRPr kumimoji="1" lang="en-US" altLang="ja-JP" sz="1100" dirty="0"/>
          </a:p>
          <a:p>
            <a:r>
              <a:rPr kumimoji="1" lang="ja-JP" altLang="en-US" sz="1100" dirty="0"/>
              <a:t>めはり寿司、稲荷、季節のおかず各種</a:t>
            </a:r>
          </a:p>
        </p:txBody>
      </p:sp>
      <p:sp>
        <p:nvSpPr>
          <p:cNvPr id="32" name="テキスト ボックス 31"/>
          <p:cNvSpPr txBox="1"/>
          <p:nvPr/>
        </p:nvSpPr>
        <p:spPr>
          <a:xfrm>
            <a:off x="7652825" y="844818"/>
            <a:ext cx="1999957" cy="523220"/>
          </a:xfrm>
          <a:prstGeom prst="rect">
            <a:avLst/>
          </a:prstGeom>
          <a:noFill/>
        </p:spPr>
        <p:txBody>
          <a:bodyPr wrap="square" rtlCol="0">
            <a:spAutoFit/>
          </a:bodyPr>
          <a:lstStyle/>
          <a:p>
            <a:r>
              <a:rPr kumimoji="1" lang="en-US" altLang="ja-JP" sz="1400" dirty="0"/>
              <a:t>※</a:t>
            </a:r>
            <a:r>
              <a:rPr kumimoji="1" lang="ja-JP" altLang="en-US" sz="1400" dirty="0"/>
              <a:t>配達については</a:t>
            </a:r>
            <a:endParaRPr kumimoji="1" lang="en-US" altLang="ja-JP" sz="1400" dirty="0"/>
          </a:p>
          <a:p>
            <a:r>
              <a:rPr kumimoji="1" lang="ja-JP" altLang="en-US" sz="1400" dirty="0"/>
              <a:t>お問い合わせください。</a:t>
            </a:r>
          </a:p>
        </p:txBody>
      </p:sp>
      <p:sp>
        <p:nvSpPr>
          <p:cNvPr id="29" name="右矢印 28"/>
          <p:cNvSpPr/>
          <p:nvPr/>
        </p:nvSpPr>
        <p:spPr>
          <a:xfrm>
            <a:off x="0" y="-7035"/>
            <a:ext cx="9775371" cy="838613"/>
          </a:xfrm>
          <a:prstGeom prst="rightArrow">
            <a:avLst/>
          </a:prstGeom>
          <a:solidFill>
            <a:srgbClr val="EBC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世界遺産</a:t>
            </a:r>
            <a:r>
              <a:rPr kumimoji="1" lang="en-US" altLang="ja-JP" b="1" dirty="0">
                <a:solidFill>
                  <a:schemeClr val="tx1"/>
                </a:solidFill>
                <a:latin typeface="メイリオ" panose="020B0604030504040204" pitchFamily="50" charset="-128"/>
                <a:ea typeface="メイリオ" panose="020B0604030504040204" pitchFamily="50" charset="-128"/>
              </a:rPr>
              <a:t>『</a:t>
            </a:r>
            <a:r>
              <a:rPr kumimoji="1" lang="ja-JP" altLang="en-US" b="1" dirty="0">
                <a:solidFill>
                  <a:schemeClr val="tx1"/>
                </a:solidFill>
                <a:latin typeface="メイリオ" panose="020B0604030504040204" pitchFamily="50" charset="-128"/>
                <a:ea typeface="メイリオ" panose="020B0604030504040204" pitchFamily="50" charset="-128"/>
              </a:rPr>
              <a:t>熊野</a:t>
            </a:r>
            <a:r>
              <a:rPr kumimoji="1" lang="en-US" altLang="ja-JP" b="1" dirty="0">
                <a:solidFill>
                  <a:schemeClr val="tx1"/>
                </a:solidFill>
                <a:latin typeface="メイリオ" panose="020B0604030504040204" pitchFamily="50" charset="-128"/>
                <a:ea typeface="メイリオ" panose="020B0604030504040204" pitchFamily="50" charset="-128"/>
              </a:rPr>
              <a:t>』 </a:t>
            </a:r>
            <a:r>
              <a:rPr kumimoji="1" lang="ja-JP" altLang="en-US" b="1" dirty="0">
                <a:solidFill>
                  <a:schemeClr val="tx1"/>
                </a:solidFill>
                <a:latin typeface="メイリオ" panose="020B0604030504040204" pitchFamily="50" charset="-128"/>
                <a:ea typeface="メイリオ" panose="020B0604030504040204" pitchFamily="50" charset="-128"/>
              </a:rPr>
              <a:t>お弁当特集</a:t>
            </a:r>
            <a:r>
              <a:rPr kumimoji="1" lang="ja-JP" altLang="en-US" b="1" dirty="0">
                <a:latin typeface="メイリオ" panose="020B0604030504040204" pitchFamily="50" charset="-128"/>
                <a:ea typeface="メイリオ" panose="020B0604030504040204" pitchFamily="50" charset="-128"/>
              </a:rPr>
              <a:t>　</a:t>
            </a:r>
          </a:p>
        </p:txBody>
      </p:sp>
      <p:pic>
        <p:nvPicPr>
          <p:cNvPr id="33" name="図 32">
            <a:extLst>
              <a:ext uri="{FF2B5EF4-FFF2-40B4-BE49-F238E27FC236}">
                <a16:creationId xmlns:a16="http://schemas.microsoft.com/office/drawing/2014/main" id="{B1158CDB-E821-914B-A50C-0E021CE50018}"/>
              </a:ext>
            </a:extLst>
          </p:cNvPr>
          <p:cNvPicPr>
            <a:picLocks noChangeAspect="1"/>
          </p:cNvPicPr>
          <p:nvPr/>
        </p:nvPicPr>
        <p:blipFill>
          <a:blip r:embed="rId9"/>
          <a:stretch>
            <a:fillRect/>
          </a:stretch>
        </p:blipFill>
        <p:spPr>
          <a:xfrm>
            <a:off x="4834974" y="5188305"/>
            <a:ext cx="1551693" cy="1462662"/>
          </a:xfrm>
          <a:prstGeom prst="rect">
            <a:avLst/>
          </a:prstGeom>
          <a:ln w="19050">
            <a:noFill/>
          </a:ln>
        </p:spPr>
      </p:pic>
      <p:sp>
        <p:nvSpPr>
          <p:cNvPr id="6" name="テキスト ボックス 5">
            <a:extLst>
              <a:ext uri="{FF2B5EF4-FFF2-40B4-BE49-F238E27FC236}">
                <a16:creationId xmlns:a16="http://schemas.microsoft.com/office/drawing/2014/main" id="{AC749321-F2C9-8206-A4FA-8CC6C0474FDA}"/>
              </a:ext>
            </a:extLst>
          </p:cNvPr>
          <p:cNvSpPr txBox="1"/>
          <p:nvPr/>
        </p:nvSpPr>
        <p:spPr>
          <a:xfrm>
            <a:off x="9354513" y="6441539"/>
            <a:ext cx="708025" cy="1626984"/>
          </a:xfrm>
          <a:prstGeom prst="rect">
            <a:avLst/>
          </a:prstGeom>
          <a:noFill/>
        </p:spPr>
        <p:txBody>
          <a:bodyPr wrap="square" rtlCol="0">
            <a:spAutoFit/>
          </a:bodyPr>
          <a:lstStyle/>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297868CA-665E-A675-E020-1CA5906D198C}"/>
              </a:ext>
            </a:extLst>
          </p:cNvPr>
          <p:cNvSpPr txBox="1"/>
          <p:nvPr/>
        </p:nvSpPr>
        <p:spPr>
          <a:xfrm>
            <a:off x="9300448" y="6428170"/>
            <a:ext cx="708025" cy="859659"/>
          </a:xfrm>
          <a:prstGeom prst="rect">
            <a:avLst/>
          </a:prstGeom>
          <a:noFill/>
        </p:spPr>
        <p:txBody>
          <a:bodyPr wrap="square" rtlCol="0">
            <a:spAutoFit/>
          </a:bodyPr>
          <a:lstStyle/>
          <a:p>
            <a:pPr algn="ctr"/>
            <a:r>
              <a:rPr lang="ja-JP" altLang="en-US" sz="1662" b="1" dirty="0">
                <a:solidFill>
                  <a:schemeClr val="tx1">
                    <a:lumMod val="65000"/>
                    <a:lumOff val="35000"/>
                  </a:schemeClr>
                </a:solidFill>
                <a:latin typeface="Meiryo UI" panose="020B0604030504040204" pitchFamily="50" charset="-128"/>
                <a:ea typeface="Meiryo UI" panose="020B0604030504040204" pitchFamily="50" charset="-128"/>
              </a:rPr>
              <a:t>１６</a:t>
            </a: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92919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4"/>
          <a:stretch>
            <a:fillRect/>
          </a:stretch>
        </p:blipFill>
        <p:spPr>
          <a:xfrm>
            <a:off x="10087243" y="412271"/>
            <a:ext cx="952792" cy="952792"/>
          </a:xfrm>
          <a:prstGeom prst="rect">
            <a:avLst/>
          </a:prstGeom>
        </p:spPr>
      </p:pic>
      <p:sp>
        <p:nvSpPr>
          <p:cNvPr id="14" name="タイトル 1"/>
          <p:cNvSpPr txBox="1">
            <a:spLocks/>
          </p:cNvSpPr>
          <p:nvPr/>
        </p:nvSpPr>
        <p:spPr>
          <a:xfrm>
            <a:off x="2325296" y="200526"/>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日本遺産を巡る旅。</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0920" y="3180339"/>
            <a:ext cx="754928" cy="756162"/>
          </a:xfrm>
          <a:prstGeom prst="rect">
            <a:avLst/>
          </a:prstGeom>
        </p:spPr>
      </p:pic>
      <p:sp>
        <p:nvSpPr>
          <p:cNvPr id="19" name="正方形/長方形 18">
            <a:extLst>
              <a:ext uri="{FF2B5EF4-FFF2-40B4-BE49-F238E27FC236}">
                <a16:creationId xmlns:a16="http://schemas.microsoft.com/office/drawing/2014/main" id="{D22BE6E2-7B5D-F02F-9038-8255AC0FBA65}"/>
              </a:ext>
            </a:extLst>
          </p:cNvPr>
          <p:cNvSpPr/>
          <p:nvPr/>
        </p:nvSpPr>
        <p:spPr>
          <a:xfrm>
            <a:off x="677237" y="918145"/>
            <a:ext cx="8782794" cy="110007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1600" dirty="0">
                <a:latin typeface="メイリオ" panose="020B0604030504040204" pitchFamily="50" charset="-128"/>
                <a:ea typeface="メイリオ" panose="020B0604030504040204" pitchFamily="50" charset="-128"/>
              </a:rPr>
              <a:t>　日本遺産とは、地域の歴史的魅力や特色を通じて、日本の文化や伝統を語るストーリーを文化庁が認定する制度です。個々の文化財を保護・単独認定するのではなく、地域の有形・無形の文化財を一つの「物語（ストーリー）」としてパッケージ化し、地域の活性化につなげる目的があります。本県では現在７件が認定されています。</a:t>
            </a:r>
            <a:endParaRPr lang="en-US" altLang="ja-JP" sz="1600" dirty="0">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FE57EE7D-2AA4-3F8F-885E-259AB9DB7C20}"/>
              </a:ext>
            </a:extLst>
          </p:cNvPr>
          <p:cNvSpPr/>
          <p:nvPr/>
        </p:nvSpPr>
        <p:spPr>
          <a:xfrm>
            <a:off x="1025381" y="2117994"/>
            <a:ext cx="8086506" cy="2059211"/>
          </a:xfrm>
          <a:prstGeom prst="rect">
            <a:avLst/>
          </a:prstGeom>
          <a:solidFill>
            <a:schemeClr val="bg2">
              <a:lumMod val="90000"/>
            </a:schemeClr>
          </a:solidFill>
        </p:spPr>
        <p:style>
          <a:lnRef idx="2">
            <a:schemeClr val="accent6"/>
          </a:lnRef>
          <a:fillRef idx="1">
            <a:schemeClr val="lt1"/>
          </a:fillRef>
          <a:effectRef idx="0">
            <a:schemeClr val="accent6"/>
          </a:effectRef>
          <a:fontRef idx="minor">
            <a:schemeClr val="dk1"/>
          </a:fontRef>
        </p:style>
        <p:txBody>
          <a:bodyPr rtlCol="0" anchor="ctr"/>
          <a:lstStyle/>
          <a:p>
            <a:endParaRPr kumimoji="1" lang="en-US" altLang="ja-JP" sz="1600" b="1" dirty="0">
              <a:latin typeface="メイリオ" panose="020B0604030504040204" pitchFamily="50" charset="-128"/>
              <a:ea typeface="メイリオ" panose="020B0604030504040204" pitchFamily="50" charset="-128"/>
            </a:endParaRPr>
          </a:p>
          <a:p>
            <a:endParaRPr kumimoji="1" lang="en-US" altLang="ja-JP" sz="1600" b="1" dirty="0">
              <a:latin typeface="メイリオ" panose="020B0604030504040204" pitchFamily="50" charset="-128"/>
              <a:ea typeface="メイリオ" panose="020B0604030504040204" pitchFamily="50" charset="-128"/>
            </a:endParaRPr>
          </a:p>
          <a:p>
            <a:endParaRPr kumimoji="1" lang="en-US" altLang="ja-JP" sz="1600" b="1" dirty="0">
              <a:latin typeface="メイリオ" panose="020B0604030504040204" pitchFamily="50" charset="-128"/>
              <a:ea typeface="メイリオ" panose="020B0604030504040204" pitchFamily="50" charset="-128"/>
            </a:endParaRPr>
          </a:p>
          <a:p>
            <a:endParaRPr kumimoji="1" lang="en-US" altLang="ja-JP" sz="1600" b="1" dirty="0">
              <a:latin typeface="メイリオ" panose="020B0604030504040204" pitchFamily="50" charset="-128"/>
              <a:ea typeface="メイリオ" panose="020B0604030504040204" pitchFamily="50" charset="-128"/>
            </a:endParaRPr>
          </a:p>
          <a:p>
            <a:r>
              <a:rPr kumimoji="1" lang="en-US" altLang="ja-JP" sz="1600" b="1" dirty="0">
                <a:latin typeface="メイリオ" panose="020B0604030504040204" pitchFamily="50" charset="-128"/>
                <a:ea typeface="メイリオ" panose="020B0604030504040204" pitchFamily="50" charset="-128"/>
              </a:rPr>
              <a:t>【</a:t>
            </a:r>
            <a:r>
              <a:rPr kumimoji="1" lang="ja-JP" altLang="en-US" sz="1600" b="1" dirty="0">
                <a:latin typeface="メイリオ" panose="020B0604030504040204" pitchFamily="50" charset="-128"/>
                <a:ea typeface="メイリオ" panose="020B0604030504040204" pitchFamily="50" charset="-128"/>
              </a:rPr>
              <a:t>和歌山県の日本遺産</a:t>
            </a:r>
            <a:r>
              <a:rPr kumimoji="1" lang="en-US" altLang="ja-JP" sz="1600" b="1" dirty="0">
                <a:latin typeface="メイリオ" panose="020B0604030504040204" pitchFamily="50" charset="-128"/>
                <a:ea typeface="メイリオ" panose="020B0604030504040204" pitchFamily="50" charset="-128"/>
              </a:rPr>
              <a:t>】</a:t>
            </a:r>
          </a:p>
          <a:p>
            <a:r>
              <a:rPr kumimoji="1" lang="ja-JP" altLang="en-US" sz="1600" b="1" dirty="0">
                <a:latin typeface="メイリオ" panose="020B0604030504040204" pitchFamily="50" charset="-128"/>
                <a:ea typeface="メイリオ" panose="020B0604030504040204" pitchFamily="50" charset="-128"/>
              </a:rPr>
              <a:t>①</a:t>
            </a:r>
            <a:r>
              <a:rPr kumimoji="1" lang="ja-JP" altLang="en-US" sz="1600" b="1" dirty="0"/>
              <a:t>絶景の宝庫 和歌の浦</a:t>
            </a:r>
            <a:endParaRPr kumimoji="1" lang="en-US" altLang="ja-JP" sz="1600" b="1" dirty="0"/>
          </a:p>
          <a:p>
            <a:r>
              <a:rPr kumimoji="1" lang="ja-JP" altLang="en-US" sz="1600" b="1" dirty="0">
                <a:latin typeface="メイリオ" panose="020B0604030504040204" pitchFamily="50" charset="-128"/>
                <a:ea typeface="メイリオ" panose="020B0604030504040204" pitchFamily="50" charset="-128"/>
              </a:rPr>
              <a:t>②</a:t>
            </a:r>
            <a:r>
              <a:rPr kumimoji="1" lang="ja-JP" altLang="en-US" sz="1600" dirty="0"/>
              <a:t> </a:t>
            </a:r>
            <a:r>
              <a:rPr kumimoji="1" lang="ja-JP" altLang="en-US" sz="1600" b="1" dirty="0"/>
              <a:t>最初の一滴 醤油醸造の発祥の地　紀州湯浅</a:t>
            </a:r>
            <a:endParaRPr kumimoji="1" lang="en-US" altLang="ja-JP" sz="1600" b="1" dirty="0"/>
          </a:p>
          <a:p>
            <a:r>
              <a:rPr kumimoji="1" lang="ja-JP" altLang="en-US" sz="1600" b="1" dirty="0">
                <a:latin typeface="メイリオ" panose="020B0604030504040204" pitchFamily="50" charset="-128"/>
                <a:ea typeface="メイリオ" panose="020B0604030504040204" pitchFamily="50" charset="-128"/>
              </a:rPr>
              <a:t>③</a:t>
            </a:r>
            <a:r>
              <a:rPr kumimoji="1" lang="ja-JP" altLang="en-US" sz="1600" b="1" dirty="0"/>
              <a:t>百世の安堵～津波と復興の記憶が生きる広川の防災遺産～</a:t>
            </a:r>
            <a:r>
              <a:rPr kumimoji="1" lang="en-US" altLang="ja-JP" sz="1600" b="1" dirty="0"/>
              <a:t> </a:t>
            </a:r>
            <a:endParaRPr kumimoji="1" lang="en-US" altLang="ja-JP" sz="1600" b="1" dirty="0">
              <a:latin typeface="メイリオ" panose="020B0604030504040204" pitchFamily="50" charset="-128"/>
              <a:ea typeface="メイリオ" panose="020B0604030504040204" pitchFamily="50" charset="-128"/>
            </a:endParaRPr>
          </a:p>
          <a:p>
            <a:r>
              <a:rPr kumimoji="1" lang="ja-JP" altLang="en-US" sz="1600" b="1" dirty="0">
                <a:latin typeface="メイリオ" panose="020B0604030504040204" pitchFamily="50" charset="-128"/>
                <a:ea typeface="メイリオ" panose="020B0604030504040204" pitchFamily="50" charset="-128"/>
              </a:rPr>
              <a:t>④</a:t>
            </a:r>
            <a:r>
              <a:rPr kumimoji="1" lang="ja-JP" altLang="en-US" sz="1600" b="1" dirty="0"/>
              <a:t>１３００年つづく日本の終活の旅</a:t>
            </a:r>
            <a:r>
              <a:rPr kumimoji="1" lang="ja-JP" altLang="en-US" sz="1400" b="1" dirty="0"/>
              <a:t>～西国三十三所観音巡礼～</a:t>
            </a:r>
            <a:endParaRPr kumimoji="1" lang="en-US" altLang="ja-JP" sz="1400" b="1" dirty="0"/>
          </a:p>
          <a:p>
            <a:r>
              <a:rPr kumimoji="1" lang="ja-JP" altLang="en-US" sz="1600" b="1" dirty="0"/>
              <a:t>⑤葛城修験　－里人とともに守り伝える修験道はじまりの地</a:t>
            </a:r>
            <a:endParaRPr kumimoji="1" lang="en-US" altLang="ja-JP" sz="1600" b="1" dirty="0"/>
          </a:p>
          <a:p>
            <a:r>
              <a:rPr kumimoji="1" lang="ja-JP" altLang="en-US" sz="1600" b="1" dirty="0"/>
              <a:t>⑥女性とともに今に息づく女人高野</a:t>
            </a:r>
            <a:r>
              <a:rPr kumimoji="1" lang="ja-JP" altLang="en-US" sz="1200" b="1" dirty="0"/>
              <a:t>～時を超え、時に合わせて見守り続ける癒しの聖地</a:t>
            </a:r>
            <a:endParaRPr kumimoji="1" lang="en-US" altLang="ja-JP" sz="1200" b="1" dirty="0"/>
          </a:p>
          <a:p>
            <a:r>
              <a:rPr kumimoji="1" lang="ja-JP" altLang="en-US" sz="1600" b="1" dirty="0"/>
              <a:t>⑦鯨とともに生きる　</a:t>
            </a:r>
          </a:p>
          <a:p>
            <a:endParaRPr kumimoji="1" lang="ja-JP" altLang="en-US" sz="1600" b="1" dirty="0"/>
          </a:p>
          <a:p>
            <a:endParaRPr kumimoji="1" lang="en-US" altLang="ja-JP" sz="1400" b="1" dirty="0">
              <a:latin typeface="メイリオ" panose="020B0604030504040204" pitchFamily="50" charset="-128"/>
              <a:ea typeface="メイリオ" panose="020B0604030504040204" pitchFamily="50" charset="-128"/>
            </a:endParaRPr>
          </a:p>
          <a:p>
            <a:endParaRPr kumimoji="1" lang="en-US" altLang="ja-JP" sz="1600" b="1" dirty="0">
              <a:latin typeface="メイリオ" panose="020B0604030504040204" pitchFamily="50" charset="-128"/>
              <a:ea typeface="メイリオ" panose="020B0604030504040204" pitchFamily="50" charset="-128"/>
            </a:endParaRPr>
          </a:p>
          <a:p>
            <a:endParaRPr kumimoji="1" lang="ja-JP" altLang="en-US" sz="1200" dirty="0">
              <a:latin typeface="メイリオ" panose="020B0604030504040204" pitchFamily="50" charset="-128"/>
              <a:ea typeface="メイリオ" panose="020B0604030504040204" pitchFamily="50" charset="-128"/>
            </a:endParaRPr>
          </a:p>
        </p:txBody>
      </p:sp>
      <p:sp>
        <p:nvSpPr>
          <p:cNvPr id="26" name="右矢印 13">
            <a:extLst>
              <a:ext uri="{FF2B5EF4-FFF2-40B4-BE49-F238E27FC236}">
                <a16:creationId xmlns:a16="http://schemas.microsoft.com/office/drawing/2014/main" id="{87AFDE2B-C88C-3829-F570-CE2CBDAC82FD}"/>
              </a:ext>
            </a:extLst>
          </p:cNvPr>
          <p:cNvSpPr/>
          <p:nvPr/>
        </p:nvSpPr>
        <p:spPr>
          <a:xfrm>
            <a:off x="249059" y="34900"/>
            <a:ext cx="8782794" cy="574865"/>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日本遺産を巡る旅</a:t>
            </a:r>
          </a:p>
        </p:txBody>
      </p:sp>
      <p:pic>
        <p:nvPicPr>
          <p:cNvPr id="27" name="図 26">
            <a:extLst>
              <a:ext uri="{FF2B5EF4-FFF2-40B4-BE49-F238E27FC236}">
                <a16:creationId xmlns:a16="http://schemas.microsoft.com/office/drawing/2014/main" id="{EE187DFD-6B23-50A1-293F-661EFFC2D5B4}"/>
              </a:ext>
            </a:extLst>
          </p:cNvPr>
          <p:cNvPicPr>
            <a:picLocks noChangeAspect="1"/>
          </p:cNvPicPr>
          <p:nvPr/>
        </p:nvPicPr>
        <p:blipFill>
          <a:blip r:embed="rId6"/>
          <a:stretch>
            <a:fillRect/>
          </a:stretch>
        </p:blipFill>
        <p:spPr>
          <a:xfrm>
            <a:off x="7188844" y="2234376"/>
            <a:ext cx="1833510" cy="1213732"/>
          </a:xfrm>
          <a:prstGeom prst="rect">
            <a:avLst/>
          </a:prstGeom>
        </p:spPr>
      </p:pic>
      <p:pic>
        <p:nvPicPr>
          <p:cNvPr id="24" name="図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31658" y="5525228"/>
            <a:ext cx="1533906" cy="1022606"/>
          </a:xfrm>
          <a:prstGeom prst="rect">
            <a:avLst/>
          </a:prstGeom>
        </p:spPr>
      </p:pic>
      <p:pic>
        <p:nvPicPr>
          <p:cNvPr id="18" name="図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89043" y="4257935"/>
            <a:ext cx="1405098" cy="936731"/>
          </a:xfrm>
          <a:prstGeom prst="rect">
            <a:avLst/>
          </a:prstGeom>
        </p:spPr>
      </p:pic>
      <p:pic>
        <p:nvPicPr>
          <p:cNvPr id="21" name="図 2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85252" y="4289002"/>
            <a:ext cx="1434629" cy="956420"/>
          </a:xfrm>
          <a:prstGeom prst="rect">
            <a:avLst/>
          </a:prstGeom>
        </p:spPr>
      </p:pic>
      <p:pic>
        <p:nvPicPr>
          <p:cNvPr id="17" name="図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75403" y="4214963"/>
            <a:ext cx="1544316" cy="1030459"/>
          </a:xfrm>
          <a:prstGeom prst="rect">
            <a:avLst/>
          </a:prstGeom>
        </p:spPr>
      </p:pic>
      <p:pic>
        <p:nvPicPr>
          <p:cNvPr id="22" name="図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02839" y="5509420"/>
            <a:ext cx="1394269" cy="1045701"/>
          </a:xfrm>
          <a:prstGeom prst="rect">
            <a:avLst/>
          </a:prstGeom>
        </p:spPr>
      </p:pic>
      <p:pic>
        <p:nvPicPr>
          <p:cNvPr id="25" name="図 2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42373" y="5526428"/>
            <a:ext cx="1434629" cy="1075972"/>
          </a:xfrm>
          <a:prstGeom prst="rect">
            <a:avLst/>
          </a:prstGeom>
        </p:spPr>
      </p:pic>
      <p:pic>
        <p:nvPicPr>
          <p:cNvPr id="28" name="図 27">
            <a:extLst>
              <a:ext uri="{FF2B5EF4-FFF2-40B4-BE49-F238E27FC236}">
                <a16:creationId xmlns:a16="http://schemas.microsoft.com/office/drawing/2014/main" id="{350DFF07-8A26-D7DD-DD0C-67BB93674F29}"/>
              </a:ext>
            </a:extLst>
          </p:cNvPr>
          <p:cNvPicPr>
            <a:picLocks noChangeAspect="1"/>
          </p:cNvPicPr>
          <p:nvPr/>
        </p:nvPicPr>
        <p:blipFill>
          <a:blip r:embed="rId4"/>
          <a:stretch>
            <a:fillRect/>
          </a:stretch>
        </p:blipFill>
        <p:spPr>
          <a:xfrm>
            <a:off x="192668" y="2232658"/>
            <a:ext cx="743180" cy="743180"/>
          </a:xfrm>
          <a:prstGeom prst="rect">
            <a:avLst/>
          </a:prstGeom>
        </p:spPr>
      </p:pic>
      <p:sp>
        <p:nvSpPr>
          <p:cNvPr id="29" name="正方形/長方形 28">
            <a:extLst>
              <a:ext uri="{FF2B5EF4-FFF2-40B4-BE49-F238E27FC236}">
                <a16:creationId xmlns:a16="http://schemas.microsoft.com/office/drawing/2014/main" id="{08A9F719-2B5D-0396-1CFF-F653F71F19D5}"/>
              </a:ext>
            </a:extLst>
          </p:cNvPr>
          <p:cNvSpPr/>
          <p:nvPr/>
        </p:nvSpPr>
        <p:spPr>
          <a:xfrm>
            <a:off x="2927324" y="5930827"/>
            <a:ext cx="228015" cy="2028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①</a:t>
            </a:r>
          </a:p>
        </p:txBody>
      </p:sp>
      <p:sp>
        <p:nvSpPr>
          <p:cNvPr id="30" name="正方形/長方形 29">
            <a:extLst>
              <a:ext uri="{FF2B5EF4-FFF2-40B4-BE49-F238E27FC236}">
                <a16:creationId xmlns:a16="http://schemas.microsoft.com/office/drawing/2014/main" id="{BD165611-8260-EBFD-E9A0-DF8CDCC97B46}"/>
              </a:ext>
            </a:extLst>
          </p:cNvPr>
          <p:cNvSpPr/>
          <p:nvPr/>
        </p:nvSpPr>
        <p:spPr>
          <a:xfrm>
            <a:off x="4600377" y="5270428"/>
            <a:ext cx="228015" cy="2028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②</a:t>
            </a:r>
          </a:p>
        </p:txBody>
      </p:sp>
      <p:sp>
        <p:nvSpPr>
          <p:cNvPr id="32" name="正方形/長方形 31">
            <a:extLst>
              <a:ext uri="{FF2B5EF4-FFF2-40B4-BE49-F238E27FC236}">
                <a16:creationId xmlns:a16="http://schemas.microsoft.com/office/drawing/2014/main" id="{64704236-A2F8-8B33-C91C-A599DE2F2B33}"/>
              </a:ext>
            </a:extLst>
          </p:cNvPr>
          <p:cNvSpPr/>
          <p:nvPr/>
        </p:nvSpPr>
        <p:spPr>
          <a:xfrm>
            <a:off x="7835930" y="5266488"/>
            <a:ext cx="228015" cy="2028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④</a:t>
            </a:r>
          </a:p>
        </p:txBody>
      </p:sp>
      <p:sp>
        <p:nvSpPr>
          <p:cNvPr id="33" name="正方形/長方形 32">
            <a:extLst>
              <a:ext uri="{FF2B5EF4-FFF2-40B4-BE49-F238E27FC236}">
                <a16:creationId xmlns:a16="http://schemas.microsoft.com/office/drawing/2014/main" id="{517EF506-8F2B-E60F-B0DC-6AADA8E74F29}"/>
              </a:ext>
            </a:extLst>
          </p:cNvPr>
          <p:cNvSpPr/>
          <p:nvPr/>
        </p:nvSpPr>
        <p:spPr>
          <a:xfrm>
            <a:off x="6242418" y="6572250"/>
            <a:ext cx="228015" cy="2028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⑥</a:t>
            </a:r>
          </a:p>
        </p:txBody>
      </p:sp>
      <p:sp>
        <p:nvSpPr>
          <p:cNvPr id="34" name="正方形/長方形 33">
            <a:extLst>
              <a:ext uri="{FF2B5EF4-FFF2-40B4-BE49-F238E27FC236}">
                <a16:creationId xmlns:a16="http://schemas.microsoft.com/office/drawing/2014/main" id="{E389A468-07AE-6CAB-CA48-A5B695EEEEEE}"/>
              </a:ext>
            </a:extLst>
          </p:cNvPr>
          <p:cNvSpPr/>
          <p:nvPr/>
        </p:nvSpPr>
        <p:spPr>
          <a:xfrm>
            <a:off x="4640456" y="6613682"/>
            <a:ext cx="228015" cy="2028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⑤</a:t>
            </a:r>
          </a:p>
        </p:txBody>
      </p:sp>
      <p:sp>
        <p:nvSpPr>
          <p:cNvPr id="35" name="正方形/長方形 34">
            <a:extLst>
              <a:ext uri="{FF2B5EF4-FFF2-40B4-BE49-F238E27FC236}">
                <a16:creationId xmlns:a16="http://schemas.microsoft.com/office/drawing/2014/main" id="{B33A3017-F1DF-1C1A-3FD4-34D98D4A6C14}"/>
              </a:ext>
            </a:extLst>
          </p:cNvPr>
          <p:cNvSpPr/>
          <p:nvPr/>
        </p:nvSpPr>
        <p:spPr>
          <a:xfrm>
            <a:off x="7877584" y="6631519"/>
            <a:ext cx="228015" cy="2028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⑦</a:t>
            </a:r>
          </a:p>
        </p:txBody>
      </p:sp>
      <p:pic>
        <p:nvPicPr>
          <p:cNvPr id="2054" name="Picture 6" descr="日本遺産『「葛城修験」—里人とともに守り伝える修験道はじまりの地』の追加認定について／泉南市ウェブサイトにようこそ！">
            <a:extLst>
              <a:ext uri="{FF2B5EF4-FFF2-40B4-BE49-F238E27FC236}">
                <a16:creationId xmlns:a16="http://schemas.microsoft.com/office/drawing/2014/main" id="{F5516BEE-9525-AC84-8677-C5AF9C5E21F2}"/>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4451" t="3185" r="2730" b="3044"/>
          <a:stretch/>
        </p:blipFill>
        <p:spPr bwMode="auto">
          <a:xfrm>
            <a:off x="285751" y="4663373"/>
            <a:ext cx="1599807" cy="1480377"/>
          </a:xfrm>
          <a:prstGeom prst="rect">
            <a:avLst/>
          </a:prstGeom>
          <a:noFill/>
          <a:extLst>
            <a:ext uri="{909E8E84-426E-40DD-AFC4-6F175D3DCCD1}">
              <a14:hiddenFill xmlns:a14="http://schemas.microsoft.com/office/drawing/2010/main">
                <a:solidFill>
                  <a:srgbClr val="FFFFFF"/>
                </a:solidFill>
              </a14:hiddenFill>
            </a:ext>
          </a:extLst>
        </p:spPr>
      </p:pic>
      <p:sp>
        <p:nvSpPr>
          <p:cNvPr id="38" name="正方形/長方形 37">
            <a:extLst>
              <a:ext uri="{FF2B5EF4-FFF2-40B4-BE49-F238E27FC236}">
                <a16:creationId xmlns:a16="http://schemas.microsoft.com/office/drawing/2014/main" id="{EF949B21-BB15-CAD5-F6B0-87C1D3E199D2}"/>
              </a:ext>
            </a:extLst>
          </p:cNvPr>
          <p:cNvSpPr/>
          <p:nvPr/>
        </p:nvSpPr>
        <p:spPr>
          <a:xfrm>
            <a:off x="6268057" y="5278501"/>
            <a:ext cx="228015" cy="202886"/>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③</a:t>
            </a:r>
          </a:p>
        </p:txBody>
      </p:sp>
      <p:sp>
        <p:nvSpPr>
          <p:cNvPr id="3" name="テキスト ボックス 2">
            <a:extLst>
              <a:ext uri="{FF2B5EF4-FFF2-40B4-BE49-F238E27FC236}">
                <a16:creationId xmlns:a16="http://schemas.microsoft.com/office/drawing/2014/main" id="{E27D3D78-8E78-299F-92AB-AD7E637A12EC}"/>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9081F4B7-7EE4-3563-FAFC-657069176F61}"/>
              </a:ext>
            </a:extLst>
          </p:cNvPr>
          <p:cNvPicPr>
            <a:picLocks noChangeAspect="1"/>
          </p:cNvPicPr>
          <p:nvPr/>
        </p:nvPicPr>
        <p:blipFill>
          <a:blip r:embed="rId14"/>
          <a:stretch>
            <a:fillRect/>
          </a:stretch>
        </p:blipFill>
        <p:spPr>
          <a:xfrm>
            <a:off x="2255830" y="4824944"/>
            <a:ext cx="1571005" cy="1045701"/>
          </a:xfrm>
          <a:prstGeom prst="rect">
            <a:avLst/>
          </a:prstGeom>
        </p:spPr>
      </p:pic>
    </p:spTree>
    <p:extLst>
      <p:ext uri="{BB962C8B-B14F-4D97-AF65-F5344CB8AC3E}">
        <p14:creationId xmlns:p14="http://schemas.microsoft.com/office/powerpoint/2010/main" val="3003938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4" name="右矢印 13"/>
          <p:cNvSpPr/>
          <p:nvPr/>
        </p:nvSpPr>
        <p:spPr>
          <a:xfrm>
            <a:off x="0" y="-7035"/>
            <a:ext cx="9775371" cy="83861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日本遺産を巡る旅　</a:t>
            </a:r>
          </a:p>
        </p:txBody>
      </p:sp>
      <p:sp>
        <p:nvSpPr>
          <p:cNvPr id="17" name="楕円 16"/>
          <p:cNvSpPr/>
          <p:nvPr/>
        </p:nvSpPr>
        <p:spPr>
          <a:xfrm>
            <a:off x="5685597" y="1699107"/>
            <a:ext cx="2521985" cy="2390775"/>
          </a:xfrm>
          <a:prstGeom prst="ellipse">
            <a:avLst/>
          </a:prstGeom>
          <a:solidFill>
            <a:srgbClr val="BFB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2542744470"/>
              </p:ext>
            </p:extLst>
          </p:nvPr>
        </p:nvGraphicFramePr>
        <p:xfrm>
          <a:off x="326424" y="1280607"/>
          <a:ext cx="4833405" cy="4897440"/>
        </p:xfrm>
        <a:graphic>
          <a:graphicData uri="http://schemas.openxmlformats.org/drawingml/2006/table">
            <a:tbl>
              <a:tblPr firstRow="1" bandRow="1">
                <a:tableStyleId>{5C22544A-7EE6-4342-B048-85BDC9FD1C3A}</a:tableStyleId>
              </a:tblPr>
              <a:tblGrid>
                <a:gridCol w="1619942">
                  <a:extLst>
                    <a:ext uri="{9D8B030D-6E8A-4147-A177-3AD203B41FA5}">
                      <a16:colId xmlns:a16="http://schemas.microsoft.com/office/drawing/2014/main" val="2770366239"/>
                    </a:ext>
                  </a:extLst>
                </a:gridCol>
                <a:gridCol w="3213463">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万葉集にも詠まれた風光明媚な景勝地「和歌の浦」。その美しく感動的な景色を</a:t>
                      </a:r>
                      <a:r>
                        <a:rPr kumimoji="1" lang="en-US" altLang="ja-JP" sz="1200" b="1" dirty="0">
                          <a:solidFill>
                            <a:schemeClr val="tx1"/>
                          </a:solidFill>
                          <a:latin typeface="メイリオ" panose="020B0604030504040204" pitchFamily="50" charset="-128"/>
                          <a:ea typeface="メイリオ" panose="020B0604030504040204" pitchFamily="50" charset="-128"/>
                        </a:rPr>
                        <a:t>360°</a:t>
                      </a:r>
                      <a:r>
                        <a:rPr kumimoji="1" lang="ja-JP" altLang="en-US" sz="1200" b="1" dirty="0">
                          <a:solidFill>
                            <a:schemeClr val="tx1"/>
                          </a:solidFill>
                          <a:latin typeface="メイリオ" panose="020B0604030504040204" pitchFamily="50" charset="-128"/>
                          <a:ea typeface="メイリオ" panose="020B0604030504040204" pitchFamily="50" charset="-128"/>
                        </a:rPr>
                        <a:t>パノラマビューで</a:t>
                      </a:r>
                      <a:r>
                        <a:rPr kumimoji="1" lang="ja-JP" altLang="en-US" sz="1200" b="1" dirty="0" err="1">
                          <a:solidFill>
                            <a:schemeClr val="tx1"/>
                          </a:solidFill>
                          <a:latin typeface="メイリオ" panose="020B0604030504040204" pitchFamily="50" charset="-128"/>
                          <a:ea typeface="メイリオ" panose="020B0604030504040204" pitchFamily="50" charset="-128"/>
                        </a:rPr>
                        <a:t>愉し</a:t>
                      </a:r>
                      <a:r>
                        <a:rPr kumimoji="1" lang="ja-JP" altLang="en-US" sz="1200" b="1" dirty="0">
                          <a:solidFill>
                            <a:schemeClr val="tx1"/>
                          </a:solidFill>
                          <a:latin typeface="メイリオ" panose="020B0604030504040204" pitchFamily="50" charset="-128"/>
                          <a:ea typeface="メイリオ" panose="020B0604030504040204" pitchFamily="50" charset="-128"/>
                        </a:rPr>
                        <a:t>もう！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４０分～６０分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12</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名以上で臨時便相談）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４月～</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2,000</a:t>
                      </a:r>
                      <a:r>
                        <a:rPr kumimoji="1" lang="ja-JP" altLang="en-US" sz="1200" b="1" dirty="0">
                          <a:solidFill>
                            <a:schemeClr val="tx1"/>
                          </a:solidFill>
                          <a:latin typeface="メイリオ" panose="020B0604030504040204" pitchFamily="50" charset="-128"/>
                          <a:ea typeface="メイリオ" panose="020B0604030504040204" pitchFamily="50" charset="-128"/>
                        </a:rPr>
                        <a:t>円～（コースにより変動）</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日前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i="0" kern="1200" dirty="0">
                          <a:solidFill>
                            <a:schemeClr val="dk1"/>
                          </a:solidFill>
                          <a:effectLst/>
                          <a:latin typeface="メイリオ" panose="020B0604030504040204" pitchFamily="50" charset="-128"/>
                          <a:ea typeface="メイリオ" panose="020B0604030504040204" pitchFamily="50" charset="-128"/>
                          <a:cs typeface="+mn-cs"/>
                        </a:rPr>
                        <a:t>有限会社 新和歌観船</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電話：０９０－３１６５－３４５８</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err="1">
                          <a:solidFill>
                            <a:schemeClr val="dk1"/>
                          </a:solidFill>
                          <a:effectLst/>
                          <a:latin typeface="メイリオ" panose="020B0604030504040204" pitchFamily="50" charset="-128"/>
                          <a:ea typeface="メイリオ" panose="020B0604030504040204" pitchFamily="50" charset="-128"/>
                          <a:cs typeface="+mn-cs"/>
                        </a:rPr>
                        <a:t>cruising.wakanoura</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gmail.com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62025" y="684517"/>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和歌の浦遊覧船</a:t>
            </a:r>
            <a:endParaRPr kumimoji="1" lang="en-US" altLang="ja-JP" sz="2400" b="1" dirty="0">
              <a:latin typeface="ＤＦ平成明朝体W3" panose="02020309000000000000" pitchFamily="17" charset="-128"/>
              <a:ea typeface="ＤＦ平成明朝体W3" panose="02020309000000000000" pitchFamily="17" charset="-128"/>
            </a:endParaRPr>
          </a:p>
        </p:txBody>
      </p:sp>
      <p:sp>
        <p:nvSpPr>
          <p:cNvPr id="12" name="テキスト ボックス 11"/>
          <p:cNvSpPr txBox="1"/>
          <p:nvPr/>
        </p:nvSpPr>
        <p:spPr>
          <a:xfrm>
            <a:off x="2185731" y="223389"/>
            <a:ext cx="7589640" cy="369332"/>
          </a:xfrm>
          <a:prstGeom prst="rect">
            <a:avLst/>
          </a:prstGeom>
          <a:noFill/>
        </p:spPr>
        <p:txBody>
          <a:bodyPr wrap="square" rtlCol="0">
            <a:spAutoFit/>
          </a:bodyPr>
          <a:lstStyle/>
          <a:p>
            <a:r>
              <a:rPr kumimoji="1" lang="ja-JP" altLang="en-US" dirty="0">
                <a:solidFill>
                  <a:schemeClr val="bg1"/>
                </a:solidFill>
              </a:rPr>
              <a:t>①絶景の宝庫　和歌の浦　　　　　　　　　　　　　　　和歌山市</a:t>
            </a:r>
          </a:p>
        </p:txBody>
      </p:sp>
      <p:graphicFrame>
        <p:nvGraphicFramePr>
          <p:cNvPr id="15" name="表 14"/>
          <p:cNvGraphicFramePr>
            <a:graphicFrameLocks noGrp="1"/>
          </p:cNvGraphicFramePr>
          <p:nvPr>
            <p:extLst>
              <p:ext uri="{D42A27DB-BD31-4B8C-83A1-F6EECF244321}">
                <p14:modId xmlns:p14="http://schemas.microsoft.com/office/powerpoint/2010/main" val="3584176312"/>
              </p:ext>
            </p:extLst>
          </p:nvPr>
        </p:nvGraphicFramePr>
        <p:xfrm>
          <a:off x="5253962" y="4617810"/>
          <a:ext cx="4156353" cy="1377357"/>
        </p:xfrm>
        <a:graphic>
          <a:graphicData uri="http://schemas.openxmlformats.org/drawingml/2006/table">
            <a:tbl>
              <a:tblPr/>
              <a:tblGrid>
                <a:gridCol w="1329718">
                  <a:extLst>
                    <a:ext uri="{9D8B030D-6E8A-4147-A177-3AD203B41FA5}">
                      <a16:colId xmlns:a16="http://schemas.microsoft.com/office/drawing/2014/main" val="3678278389"/>
                    </a:ext>
                  </a:extLst>
                </a:gridCol>
                <a:gridCol w="1267097">
                  <a:extLst>
                    <a:ext uri="{9D8B030D-6E8A-4147-A177-3AD203B41FA5}">
                      <a16:colId xmlns:a16="http://schemas.microsoft.com/office/drawing/2014/main" val="3729993514"/>
                    </a:ext>
                  </a:extLst>
                </a:gridCol>
                <a:gridCol w="1559538">
                  <a:extLst>
                    <a:ext uri="{9D8B030D-6E8A-4147-A177-3AD203B41FA5}">
                      <a16:colId xmlns:a16="http://schemas.microsoft.com/office/drawing/2014/main" val="2785745525"/>
                    </a:ext>
                  </a:extLst>
                </a:gridCol>
              </a:tblGrid>
              <a:tr h="168982">
                <a:tc>
                  <a:txBody>
                    <a:bodyPr/>
                    <a:lstStyle/>
                    <a:p>
                      <a:pPr algn="l" fontAlgn="base"/>
                      <a:r>
                        <a:rPr lang="ja-JP" altLang="en-US" sz="1000" b="1" dirty="0">
                          <a:effectLst/>
                          <a:latin typeface="メイリオ" panose="020B0604030504040204" pitchFamily="50" charset="-128"/>
                          <a:ea typeface="メイリオ" panose="020B0604030504040204" pitchFamily="50" charset="-128"/>
                        </a:rPr>
                        <a:t>メニュー</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l" fontAlgn="base"/>
                      <a:r>
                        <a:rPr lang="ja-JP" altLang="en-US" sz="1000" b="1" dirty="0">
                          <a:effectLst/>
                          <a:latin typeface="メイリオ" panose="020B0604030504040204" pitchFamily="50" charset="-128"/>
                          <a:ea typeface="メイリオ" panose="020B0604030504040204" pitchFamily="50" charset="-128"/>
                        </a:rPr>
                        <a:t>金額（</a:t>
                      </a:r>
                      <a:r>
                        <a:rPr lang="en-US" altLang="ja-JP" sz="1000" b="1" dirty="0">
                          <a:effectLst/>
                          <a:latin typeface="メイリオ" panose="020B0604030504040204" pitchFamily="50" charset="-128"/>
                          <a:ea typeface="メイリオ" panose="020B0604030504040204" pitchFamily="50" charset="-128"/>
                        </a:rPr>
                        <a:t>1</a:t>
                      </a:r>
                      <a:r>
                        <a:rPr lang="ja-JP" altLang="en-US" sz="1000" b="1" dirty="0">
                          <a:effectLst/>
                          <a:latin typeface="メイリオ" panose="020B0604030504040204" pitchFamily="50" charset="-128"/>
                          <a:ea typeface="メイリオ" panose="020B0604030504040204" pitchFamily="50" charset="-128"/>
                        </a:rPr>
                        <a:t>名あたり）</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l" fontAlgn="base"/>
                      <a:r>
                        <a:rPr lang="ja-JP" altLang="en-US" sz="1000" b="1" dirty="0">
                          <a:effectLst/>
                          <a:latin typeface="メイリオ" panose="020B0604030504040204" pitchFamily="50" charset="-128"/>
                          <a:ea typeface="メイリオ" panose="020B0604030504040204" pitchFamily="50" charset="-128"/>
                        </a:rPr>
                        <a:t>内容</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916726145"/>
                  </a:ext>
                </a:extLst>
              </a:tr>
              <a:tr h="299289">
                <a:tc>
                  <a:txBody>
                    <a:bodyPr/>
                    <a:lstStyle/>
                    <a:p>
                      <a:pPr fontAlgn="base"/>
                      <a:r>
                        <a:rPr lang="ja-JP" altLang="en-US" sz="1000" b="1" dirty="0">
                          <a:effectLst/>
                          <a:latin typeface="メイリオ" panose="020B0604030504040204" pitchFamily="50" charset="-128"/>
                          <a:ea typeface="メイリオ" panose="020B0604030504040204" pitchFamily="50" charset="-128"/>
                        </a:rPr>
                        <a:t>和歌浦湾周遊コース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r>
                        <a:rPr lang="en-US" altLang="ja-JP" sz="1000" b="1" dirty="0">
                          <a:effectLst/>
                          <a:latin typeface="メイリオ" panose="020B0604030504040204" pitchFamily="50" charset="-128"/>
                          <a:ea typeface="メイリオ" panose="020B0604030504040204" pitchFamily="50" charset="-128"/>
                        </a:rPr>
                        <a:t>2,000</a:t>
                      </a:r>
                      <a:r>
                        <a:rPr lang="ja-JP" altLang="en-US" sz="1000" b="1" dirty="0">
                          <a:effectLst/>
                          <a:latin typeface="メイリオ" panose="020B0604030504040204" pitchFamily="50" charset="-128"/>
                          <a:ea typeface="メイリオ" panose="020B0604030504040204" pitchFamily="50" charset="-128"/>
                        </a:rPr>
                        <a:t>円</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None/>
                      </a:pPr>
                      <a:r>
                        <a:rPr lang="en-US" altLang="ja-JP" sz="1000" b="1" dirty="0">
                          <a:effectLst/>
                          <a:latin typeface="メイリオ" panose="020B0604030504040204" pitchFamily="50" charset="-128"/>
                          <a:ea typeface="メイリオ" panose="020B0604030504040204" pitchFamily="50" charset="-128"/>
                        </a:rPr>
                        <a:t>40</a:t>
                      </a:r>
                      <a:r>
                        <a:rPr lang="ja-JP" altLang="en-US" sz="1000" b="1" dirty="0">
                          <a:effectLst/>
                          <a:latin typeface="メイリオ" panose="020B0604030504040204" pitchFamily="50" charset="-128"/>
                          <a:ea typeface="メイリオ" panose="020B0604030504040204" pitchFamily="50" charset="-128"/>
                        </a:rPr>
                        <a:t>分／毎週土日運航</a:t>
                      </a:r>
                      <a:endParaRPr lang="en-US" altLang="ja-JP" sz="1000" b="1" dirty="0">
                        <a:effectLst/>
                        <a:latin typeface="メイリオ" panose="020B0604030504040204" pitchFamily="50" charset="-128"/>
                        <a:ea typeface="メイリオ" panose="020B0604030504040204" pitchFamily="50" charset="-128"/>
                      </a:endParaRPr>
                    </a:p>
                    <a:p>
                      <a:pPr fontAlgn="base">
                        <a:buFont typeface="Arial" panose="020B0604020202020204" pitchFamily="34" charset="0"/>
                        <a:buNone/>
                      </a:pPr>
                      <a:r>
                        <a:rPr lang="en-US" altLang="ja-JP" sz="1000" b="1" dirty="0">
                          <a:effectLst/>
                          <a:latin typeface="メイリオ" panose="020B0604030504040204" pitchFamily="50" charset="-128"/>
                          <a:ea typeface="メイリオ" panose="020B0604030504040204" pitchFamily="50" charset="-128"/>
                        </a:rPr>
                        <a:t>5</a:t>
                      </a:r>
                      <a:r>
                        <a:rPr lang="ja-JP" altLang="en-US" sz="1000" b="1" dirty="0">
                          <a:effectLst/>
                          <a:latin typeface="メイリオ" panose="020B0604030504040204" pitchFamily="50" charset="-128"/>
                          <a:ea typeface="メイリオ" panose="020B0604030504040204" pitchFamily="50" charset="-128"/>
                        </a:rPr>
                        <a:t>名以上で臨時便相談</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539640"/>
                  </a:ext>
                </a:extLst>
              </a:tr>
              <a:tr h="347303">
                <a:tc>
                  <a:txBody>
                    <a:bodyPr/>
                    <a:lstStyle/>
                    <a:p>
                      <a:pPr fontAlgn="base"/>
                      <a:r>
                        <a:rPr lang="ja-JP" altLang="en-US" sz="1000" b="1" dirty="0">
                          <a:effectLst/>
                          <a:latin typeface="メイリオ" panose="020B0604030504040204" pitchFamily="50" charset="-128"/>
                          <a:ea typeface="メイリオ" panose="020B0604030504040204" pitchFamily="50" charset="-128"/>
                        </a:rPr>
                        <a:t>和歌浦湾周遊</a:t>
                      </a:r>
                      <a:r>
                        <a:rPr lang="en-US" altLang="ja-JP" sz="1000" b="1" dirty="0">
                          <a:effectLst/>
                          <a:latin typeface="メイリオ" panose="020B0604030504040204" pitchFamily="50" charset="-128"/>
                          <a:ea typeface="メイリオ" panose="020B0604030504040204" pitchFamily="50" charset="-128"/>
                        </a:rPr>
                        <a:t>(</a:t>
                      </a:r>
                      <a:r>
                        <a:rPr lang="ja-JP" altLang="en-US" sz="1000" b="1" dirty="0">
                          <a:effectLst/>
                          <a:latin typeface="メイリオ" panose="020B0604030504040204" pitchFamily="50" charset="-128"/>
                          <a:ea typeface="メイリオ" panose="020B0604030504040204" pitchFamily="50" charset="-128"/>
                        </a:rPr>
                        <a:t>サンセット</a:t>
                      </a:r>
                      <a:r>
                        <a:rPr lang="en-US" altLang="ja-JP" sz="1000" b="1" dirty="0">
                          <a:effectLst/>
                          <a:latin typeface="メイリオ" panose="020B0604030504040204" pitchFamily="50" charset="-128"/>
                          <a:ea typeface="メイリオ" panose="020B0604030504040204" pitchFamily="50" charset="-128"/>
                        </a:rPr>
                        <a:t>)</a:t>
                      </a:r>
                      <a:endParaRPr lang="ja-JP" altLang="en-US" sz="1000" b="1" dirty="0">
                        <a:effectLst/>
                        <a:latin typeface="メイリオ" panose="020B0604030504040204" pitchFamily="50" charset="-128"/>
                        <a:ea typeface="メイリオ" panose="020B0604030504040204" pitchFamily="50" charset="-128"/>
                      </a:endParaRP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r>
                        <a:rPr lang="en-US" altLang="ja-JP" sz="1000" b="1" dirty="0">
                          <a:effectLst/>
                          <a:latin typeface="メイリオ" panose="020B0604030504040204" pitchFamily="50" charset="-128"/>
                          <a:ea typeface="メイリオ" panose="020B0604030504040204" pitchFamily="50" charset="-128"/>
                        </a:rPr>
                        <a:t>2,500</a:t>
                      </a:r>
                      <a:r>
                        <a:rPr lang="ja-JP" altLang="en-US" sz="1000" b="1" dirty="0">
                          <a:effectLst/>
                          <a:latin typeface="メイリオ" panose="020B0604030504040204" pitchFamily="50" charset="-128"/>
                          <a:ea typeface="メイリオ" panose="020B0604030504040204" pitchFamily="50" charset="-128"/>
                        </a:rPr>
                        <a:t>円</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ja-JP" sz="1000" b="1" dirty="0">
                          <a:latin typeface="メイリオ" panose="020B0604030504040204" pitchFamily="50" charset="-128"/>
                          <a:ea typeface="メイリオ" panose="020B0604030504040204" pitchFamily="50" charset="-128"/>
                        </a:rPr>
                        <a:t>60</a:t>
                      </a:r>
                      <a:r>
                        <a:rPr lang="ja-JP" altLang="en-US" sz="1000" b="1" dirty="0">
                          <a:latin typeface="メイリオ" panose="020B0604030504040204" pitchFamily="50" charset="-128"/>
                          <a:ea typeface="メイリオ" panose="020B0604030504040204" pitchFamily="50" charset="-128"/>
                        </a:rPr>
                        <a:t>分／要予約</a:t>
                      </a:r>
                      <a:endParaRPr lang="en-US" altLang="ja-JP" sz="1000" b="1" dirty="0">
                        <a:latin typeface="メイリオ" panose="020B0604030504040204" pitchFamily="50" charset="-128"/>
                        <a:ea typeface="メイリオ" panose="020B0604030504040204" pitchFamily="50" charset="-128"/>
                      </a:endParaRPr>
                    </a:p>
                    <a:p>
                      <a:r>
                        <a:rPr lang="ja-JP" altLang="en-US" sz="1000" b="1" dirty="0">
                          <a:latin typeface="メイリオ" panose="020B0604030504040204" pitchFamily="50" charset="-128"/>
                          <a:ea typeface="メイリオ" panose="020B0604030504040204" pitchFamily="50" charset="-128"/>
                        </a:rPr>
                        <a:t>夕日の沈む</a:t>
                      </a:r>
                      <a:r>
                        <a:rPr lang="en-US" altLang="ja-JP" sz="1000" b="1" dirty="0">
                          <a:latin typeface="メイリオ" panose="020B0604030504040204" pitchFamily="50" charset="-128"/>
                          <a:ea typeface="メイリオ" panose="020B0604030504040204" pitchFamily="50" charset="-128"/>
                        </a:rPr>
                        <a:t>1</a:t>
                      </a:r>
                      <a:r>
                        <a:rPr lang="ja-JP" altLang="en-US" sz="1000" b="1" dirty="0">
                          <a:latin typeface="メイリオ" panose="020B0604030504040204" pitchFamily="50" charset="-128"/>
                          <a:ea typeface="メイリオ" panose="020B0604030504040204" pitchFamily="50" charset="-128"/>
                        </a:rPr>
                        <a:t>時間前</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2790273"/>
                  </a:ext>
                </a:extLst>
              </a:tr>
              <a:tr h="479661">
                <a:tc>
                  <a:txBody>
                    <a:bodyPr/>
                    <a:lstStyle/>
                    <a:p>
                      <a:pPr fontAlgn="base"/>
                      <a:r>
                        <a:rPr lang="ja-JP" altLang="en-US" sz="1000" b="1" dirty="0">
                          <a:effectLst/>
                          <a:latin typeface="メイリオ" panose="020B0604030504040204" pitchFamily="50" charset="-128"/>
                          <a:ea typeface="メイリオ" panose="020B0604030504040204" pitchFamily="50" charset="-128"/>
                        </a:rPr>
                        <a:t>マリーナシティ花火観覧船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r>
                        <a:rPr lang="en-US" altLang="ja-JP" sz="1000" b="1" dirty="0">
                          <a:effectLst/>
                          <a:latin typeface="メイリオ" panose="020B0604030504040204" pitchFamily="50" charset="-128"/>
                          <a:ea typeface="メイリオ" panose="020B0604030504040204" pitchFamily="50" charset="-128"/>
                        </a:rPr>
                        <a:t>2,500</a:t>
                      </a:r>
                      <a:r>
                        <a:rPr lang="ja-JP" altLang="en-US" sz="1000" b="1" dirty="0">
                          <a:effectLst/>
                          <a:latin typeface="メイリオ" panose="020B0604030504040204" pitchFamily="50" charset="-128"/>
                          <a:ea typeface="メイリオ" panose="020B0604030504040204" pitchFamily="50" charset="-128"/>
                        </a:rPr>
                        <a:t>円</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ltLang="ja-JP" sz="1000" b="1" dirty="0">
                          <a:latin typeface="メイリオ" panose="020B0604030504040204" pitchFamily="50" charset="-128"/>
                          <a:ea typeface="メイリオ" panose="020B0604030504040204" pitchFamily="50" charset="-128"/>
                        </a:rPr>
                        <a:t>60</a:t>
                      </a:r>
                      <a:r>
                        <a:rPr lang="ja-JP" altLang="en-US" sz="1000" b="1" dirty="0">
                          <a:latin typeface="メイリオ" panose="020B0604030504040204" pitchFamily="50" charset="-128"/>
                          <a:ea typeface="メイリオ" panose="020B0604030504040204" pitchFamily="50" charset="-128"/>
                        </a:rPr>
                        <a:t>分／要予約</a:t>
                      </a:r>
                      <a:endParaRPr lang="en-US" altLang="ja-JP" sz="1000" b="1" dirty="0">
                        <a:latin typeface="メイリオ" panose="020B0604030504040204" pitchFamily="50" charset="-128"/>
                        <a:ea typeface="メイリオ" panose="020B0604030504040204" pitchFamily="50" charset="-128"/>
                      </a:endParaRPr>
                    </a:p>
                    <a:p>
                      <a:r>
                        <a:rPr lang="ja-JP" altLang="en-US" sz="1000" b="1" dirty="0">
                          <a:latin typeface="メイリオ" panose="020B0604030504040204" pitchFamily="50" charset="-128"/>
                          <a:ea typeface="メイリオ" panose="020B0604030504040204" pitchFamily="50" charset="-128"/>
                        </a:rPr>
                        <a:t>花火開始</a:t>
                      </a:r>
                      <a:r>
                        <a:rPr lang="en-US" altLang="ja-JP" sz="1000" b="1" dirty="0">
                          <a:latin typeface="メイリオ" panose="020B0604030504040204" pitchFamily="50" charset="-128"/>
                          <a:ea typeface="メイリオ" panose="020B0604030504040204" pitchFamily="50" charset="-128"/>
                        </a:rPr>
                        <a:t>30</a:t>
                      </a:r>
                      <a:r>
                        <a:rPr lang="ja-JP" altLang="en-US" sz="1000" b="1" dirty="0">
                          <a:latin typeface="メイリオ" panose="020B0604030504040204" pitchFamily="50" charset="-128"/>
                          <a:ea typeface="メイリオ" panose="020B0604030504040204" pitchFamily="50" charset="-128"/>
                        </a:rPr>
                        <a:t>分前</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5008235"/>
                  </a:ext>
                </a:extLst>
              </a:tr>
            </a:tbl>
          </a:graphicData>
        </a:graphic>
      </p:graphicFrame>
      <p:pic>
        <p:nvPicPr>
          <p:cNvPr id="5" name="図 4"/>
          <p:cNvPicPr>
            <a:picLocks noChangeAspect="1"/>
          </p:cNvPicPr>
          <p:nvPr/>
        </p:nvPicPr>
        <p:blipFill>
          <a:blip r:embed="rId4"/>
          <a:stretch>
            <a:fillRect/>
          </a:stretch>
        </p:blipFill>
        <p:spPr>
          <a:xfrm>
            <a:off x="5230089" y="1312070"/>
            <a:ext cx="2221556" cy="1477442"/>
          </a:xfrm>
          <a:prstGeom prst="rect">
            <a:avLst/>
          </a:prstGeom>
        </p:spPr>
      </p:pic>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8288" y="2908274"/>
            <a:ext cx="2309949" cy="1539966"/>
          </a:xfrm>
          <a:prstGeom prst="rect">
            <a:avLst/>
          </a:prstGeom>
        </p:spPr>
      </p:pic>
      <p:sp>
        <p:nvSpPr>
          <p:cNvPr id="7" name="テキスト ボックス 6">
            <a:extLst>
              <a:ext uri="{FF2B5EF4-FFF2-40B4-BE49-F238E27FC236}">
                <a16:creationId xmlns:a16="http://schemas.microsoft.com/office/drawing/2014/main" id="{89A58F44-A931-0783-6979-CCF646F03B6C}"/>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18</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53260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824632D-34C4-1DBB-4A37-D1CD25B288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314" y="812846"/>
            <a:ext cx="1141641" cy="856231"/>
          </a:xfrm>
          <a:prstGeom prst="rect">
            <a:avLst/>
          </a:prstGeom>
        </p:spPr>
      </p:pic>
      <p:sp>
        <p:nvSpPr>
          <p:cNvPr id="23" name="楕円 22"/>
          <p:cNvSpPr/>
          <p:nvPr/>
        </p:nvSpPr>
        <p:spPr>
          <a:xfrm>
            <a:off x="4229076" y="2775059"/>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4"/>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71725453"/>
              </p:ext>
            </p:extLst>
          </p:nvPr>
        </p:nvGraphicFramePr>
        <p:xfrm>
          <a:off x="48962" y="1760153"/>
          <a:ext cx="4303876" cy="5061360"/>
        </p:xfrm>
        <a:graphic>
          <a:graphicData uri="http://schemas.openxmlformats.org/drawingml/2006/table">
            <a:tbl>
              <a:tblPr firstRow="1" bandRow="1">
                <a:tableStyleId>{5C22544A-7EE6-4342-B048-85BDC9FD1C3A}</a:tableStyleId>
              </a:tblPr>
              <a:tblGrid>
                <a:gridCol w="1747477">
                  <a:extLst>
                    <a:ext uri="{9D8B030D-6E8A-4147-A177-3AD203B41FA5}">
                      <a16:colId xmlns:a16="http://schemas.microsoft.com/office/drawing/2014/main" val="2770366239"/>
                    </a:ext>
                  </a:extLst>
                </a:gridCol>
                <a:gridCol w="2556399">
                  <a:extLst>
                    <a:ext uri="{9D8B030D-6E8A-4147-A177-3AD203B41FA5}">
                      <a16:colId xmlns:a16="http://schemas.microsoft.com/office/drawing/2014/main" val="1045076330"/>
                    </a:ext>
                  </a:extLst>
                </a:gridCol>
              </a:tblGrid>
              <a:tr h="43568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不可（個人のお客様）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latin typeface="メイリオ" panose="020B0604030504040204" pitchFamily="50" charset="-128"/>
                          <a:ea typeface="メイリオ" panose="020B0604030504040204" pitchFamily="50" charset="-128"/>
                        </a:rPr>
                        <a:t>日本遺産「絶景の宝庫 和歌の浦」</a:t>
                      </a:r>
                      <a:r>
                        <a:rPr kumimoji="1" lang="ja-JP" altLang="en-US" sz="1200" b="1" dirty="0">
                          <a:solidFill>
                            <a:schemeClr val="tx1"/>
                          </a:solidFill>
                          <a:latin typeface="メイリオ" panose="020B0604030504040204" pitchFamily="50" charset="-128"/>
                          <a:ea typeface="メイリオ" panose="020B0604030504040204" pitchFamily="50" charset="-128"/>
                        </a:rPr>
                        <a:t>。雑賀崎</a:t>
                      </a:r>
                      <a:r>
                        <a:rPr lang="ja-JP" altLang="en-US" sz="1200" b="1" dirty="0">
                          <a:latin typeface="メイリオ" panose="020B0604030504040204" pitchFamily="50" charset="-128"/>
                          <a:ea typeface="メイリオ" panose="020B0604030504040204" pitchFamily="50" charset="-128"/>
                        </a:rPr>
                        <a:t>漁港で、直接仲買を経ず漁船から魚を「直接販売」</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１時間程度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開催日時（販売時間）</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月体育の日～</a:t>
                      </a: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月中旬 </a:t>
                      </a:r>
                      <a:r>
                        <a:rPr kumimoji="1" lang="en-US" altLang="ja-JP" sz="1200" b="1" dirty="0">
                          <a:solidFill>
                            <a:schemeClr val="tx1"/>
                          </a:solidFill>
                          <a:latin typeface="メイリオ" panose="020B0604030504040204" pitchFamily="50" charset="-128"/>
                          <a:ea typeface="メイリオ" panose="020B0604030504040204" pitchFamily="50" charset="-128"/>
                        </a:rPr>
                        <a:t>15:00</a:t>
                      </a:r>
                      <a:r>
                        <a:rPr kumimoji="1" lang="ja-JP" altLang="en-US" sz="1200" b="1" dirty="0">
                          <a:solidFill>
                            <a:schemeClr val="tx1"/>
                          </a:solidFill>
                          <a:latin typeface="メイリオ" panose="020B0604030504040204" pitchFamily="50" charset="-128"/>
                          <a:ea typeface="メイリオ" panose="020B0604030504040204" pitchFamily="50" charset="-128"/>
                        </a:rPr>
                        <a:t>～</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月中旬～</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月体育の日</a:t>
                      </a:r>
                      <a:r>
                        <a:rPr kumimoji="1" lang="en-US" altLang="ja-JP" sz="1200" b="1" dirty="0">
                          <a:solidFill>
                            <a:schemeClr val="tx1"/>
                          </a:solidFill>
                          <a:latin typeface="メイリオ" panose="020B0604030504040204" pitchFamily="50" charset="-128"/>
                          <a:ea typeface="メイリオ" panose="020B0604030504040204" pitchFamily="50" charset="-128"/>
                        </a:rPr>
                        <a:t>18:30</a:t>
                      </a:r>
                      <a:r>
                        <a:rPr kumimoji="1" lang="ja-JP" altLang="en-US" sz="1200" b="1" dirty="0">
                          <a:solidFill>
                            <a:schemeClr val="tx1"/>
                          </a:solidFill>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価格（魚種により変動）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足赤エビ･赤舌ビラメ･コウイカ･カマス･太刀魚等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未定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和歌山市観光課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073-435-1234</a:t>
                      </a:r>
                    </a:p>
                    <a:p>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en-US" altLang="ja-JP" sz="1000" b="1" i="0" kern="1200" dirty="0">
                          <a:solidFill>
                            <a:schemeClr val="tx1"/>
                          </a:solidFill>
                          <a:effectLst/>
                          <a:latin typeface="メイリオ" panose="020B0604030504040204" pitchFamily="50" charset="-128"/>
                          <a:ea typeface="メイリオ" panose="020B0604030504040204" pitchFamily="50" charset="-128"/>
                          <a:cs typeface="+mn-cs"/>
                        </a:rPr>
                        <a:t>kanko@city.wakayama.lg.jp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2200900" y="1030261"/>
            <a:ext cx="8436338" cy="400110"/>
          </a:xfrm>
          <a:prstGeom prst="rect">
            <a:avLst/>
          </a:prstGeom>
          <a:noFill/>
        </p:spPr>
        <p:txBody>
          <a:bodyPr wrap="square" rtlCol="0">
            <a:spAutoFit/>
          </a:bodyPr>
          <a:lstStyle/>
          <a:p>
            <a:r>
              <a:rPr lang="en-US" altLang="ja-JP" sz="2000"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雑賀崎漁港での直売</a:t>
            </a:r>
            <a:r>
              <a:rPr lang="en-US" altLang="ja-JP" sz="2000" b="1" dirty="0">
                <a:latin typeface="メイリオ" panose="020B0604030504040204" pitchFamily="50" charset="-128"/>
                <a:ea typeface="メイリオ" panose="020B0604030504040204" pitchFamily="50" charset="-128"/>
              </a:rPr>
              <a:t>』</a:t>
            </a:r>
            <a:r>
              <a:rPr lang="ja-JP" altLang="en-US" sz="2000" b="1" dirty="0">
                <a:latin typeface="メイリオ" panose="020B0604030504040204" pitchFamily="50" charset="-128"/>
                <a:ea typeface="メイリオ" panose="020B0604030504040204" pitchFamily="50" charset="-128"/>
              </a:rPr>
              <a:t>＆「うみまち食堂うらら」</a:t>
            </a:r>
            <a:endParaRPr kumimoji="1" lang="ja-JP" altLang="en-US" sz="2000" b="1" dirty="0">
              <a:latin typeface="ＤＦ平成明朝体W3" panose="02020309000000000000" pitchFamily="17" charset="-128"/>
              <a:ea typeface="ＤＦ平成明朝体W3" panose="02020309000000000000" pitchFamily="17" charset="-128"/>
            </a:endParaRPr>
          </a:p>
        </p:txBody>
      </p:sp>
      <p:graphicFrame>
        <p:nvGraphicFramePr>
          <p:cNvPr id="5" name="表 4">
            <a:extLst>
              <a:ext uri="{FF2B5EF4-FFF2-40B4-BE49-F238E27FC236}">
                <a16:creationId xmlns:a16="http://schemas.microsoft.com/office/drawing/2014/main" id="{BAA422EF-3DA3-8B04-8A9B-743D2509885B}"/>
              </a:ext>
            </a:extLst>
          </p:cNvPr>
          <p:cNvGraphicFramePr>
            <a:graphicFrameLocks noGrp="1"/>
          </p:cNvGraphicFramePr>
          <p:nvPr>
            <p:extLst>
              <p:ext uri="{D42A27DB-BD31-4B8C-83A1-F6EECF244321}">
                <p14:modId xmlns:p14="http://schemas.microsoft.com/office/powerpoint/2010/main" val="3836807410"/>
              </p:ext>
            </p:extLst>
          </p:nvPr>
        </p:nvGraphicFramePr>
        <p:xfrm>
          <a:off x="5016004" y="1725495"/>
          <a:ext cx="4303876" cy="5061360"/>
        </p:xfrm>
        <a:graphic>
          <a:graphicData uri="http://schemas.openxmlformats.org/drawingml/2006/table">
            <a:tbl>
              <a:tblPr firstRow="1" bandRow="1">
                <a:tableStyleId>{5C22544A-7EE6-4342-B048-85BDC9FD1C3A}</a:tableStyleId>
              </a:tblPr>
              <a:tblGrid>
                <a:gridCol w="1747477">
                  <a:extLst>
                    <a:ext uri="{9D8B030D-6E8A-4147-A177-3AD203B41FA5}">
                      <a16:colId xmlns:a16="http://schemas.microsoft.com/office/drawing/2014/main" val="2770366239"/>
                    </a:ext>
                  </a:extLst>
                </a:gridCol>
                <a:gridCol w="2556399">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可（貸切団体）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latin typeface="メイリオ" panose="020B0604030504040204" pitchFamily="50" charset="-128"/>
                          <a:ea typeface="メイリオ" panose="020B0604030504040204" pitchFamily="50" charset="-128"/>
                        </a:rPr>
                        <a:t>U</a:t>
                      </a:r>
                      <a:r>
                        <a:rPr kumimoji="1" lang="ja-JP" altLang="en-US" sz="1200" b="1" dirty="0">
                          <a:latin typeface="メイリオ" panose="020B0604030504040204" pitchFamily="50" charset="-128"/>
                          <a:ea typeface="メイリオ" panose="020B0604030504040204" pitchFamily="50" charset="-128"/>
                        </a:rPr>
                        <a:t>ターンして雑賀崎で漁師になった方が、かつて診療所だった古民家をリノベーション</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２時間程度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貸切定員</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営業日時</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ランチ</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　</a:t>
                      </a:r>
                      <a:r>
                        <a:rPr kumimoji="1" lang="en-US" altLang="ja-JP" sz="1200" b="1" dirty="0">
                          <a:solidFill>
                            <a:schemeClr val="tx1"/>
                          </a:solidFill>
                          <a:latin typeface="メイリオ" panose="020B0604030504040204" pitchFamily="50" charset="-128"/>
                          <a:ea typeface="メイリオ" panose="020B0604030504040204" pitchFamily="50" charset="-128"/>
                        </a:rPr>
                        <a:t>11:00</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14</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00</a:t>
                      </a:r>
                    </a:p>
                    <a:p>
                      <a:r>
                        <a:rPr kumimoji="1" lang="ja-JP" altLang="en-US" sz="1200" b="1" dirty="0">
                          <a:solidFill>
                            <a:schemeClr val="tx1"/>
                          </a:solidFill>
                          <a:latin typeface="メイリオ" panose="020B0604030504040204" pitchFamily="50" charset="-128"/>
                          <a:ea typeface="メイリオ" panose="020B0604030504040204" pitchFamily="50" charset="-128"/>
                        </a:rPr>
                        <a:t>デイナー</a:t>
                      </a:r>
                      <a:r>
                        <a:rPr kumimoji="1" lang="en-US" altLang="ja-JP" sz="1200" b="1" dirty="0">
                          <a:solidFill>
                            <a:schemeClr val="tx1"/>
                          </a:solidFill>
                          <a:latin typeface="メイリオ" panose="020B0604030504040204" pitchFamily="50" charset="-128"/>
                          <a:ea typeface="メイリオ" panose="020B0604030504040204" pitchFamily="50" charset="-128"/>
                        </a:rPr>
                        <a:t>:17:00</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21:00</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ランチ</a:t>
                      </a:r>
                      <a:r>
                        <a:rPr kumimoji="1" lang="en-US" altLang="ja-JP" sz="1200" b="1" dirty="0">
                          <a:solidFill>
                            <a:schemeClr val="tx1"/>
                          </a:solidFill>
                          <a:latin typeface="メイリオ" panose="020B0604030504040204" pitchFamily="50" charset="-128"/>
                          <a:ea typeface="メイリオ" panose="020B0604030504040204" pitchFamily="50" charset="-128"/>
                        </a:rPr>
                        <a:t>:2,500</a:t>
                      </a:r>
                      <a:r>
                        <a:rPr kumimoji="1" lang="ja-JP" altLang="en-US" sz="1200" b="1" dirty="0">
                          <a:solidFill>
                            <a:schemeClr val="tx1"/>
                          </a:solidFill>
                          <a:latin typeface="メイリオ" panose="020B0604030504040204" pitchFamily="50" charset="-128"/>
                          <a:ea typeface="メイリオ" panose="020B0604030504040204" pitchFamily="50" charset="-128"/>
                        </a:rPr>
                        <a:t>円 ディナー</a:t>
                      </a:r>
                      <a:r>
                        <a:rPr kumimoji="1" lang="en-US" altLang="ja-JP" sz="1200" b="1" dirty="0">
                          <a:solidFill>
                            <a:schemeClr val="tx1"/>
                          </a:solidFill>
                          <a:latin typeface="メイリオ" panose="020B0604030504040204" pitchFamily="50" charset="-128"/>
                          <a:ea typeface="メイリオ" panose="020B0604030504040204" pitchFamily="50" charset="-128"/>
                        </a:rPr>
                        <a:t>5,000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7,000</a:t>
                      </a:r>
                      <a:r>
                        <a:rPr kumimoji="1" lang="ja-JP" altLang="en-US" sz="1200" b="1" dirty="0">
                          <a:solidFill>
                            <a:schemeClr val="tx1"/>
                          </a:solidFill>
                          <a:latin typeface="メイリオ" panose="020B0604030504040204" pitchFamily="50" charset="-128"/>
                          <a:ea typeface="メイリオ" panose="020B0604030504040204" pitchFamily="50" charset="-128"/>
                        </a:rPr>
                        <a:t>円（応相談）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未定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和歌山市観光課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073-435-1234</a:t>
                      </a:r>
                    </a:p>
                    <a:p>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en-US" altLang="ja-JP" sz="1000" b="1" i="0" kern="1200" dirty="0">
                          <a:solidFill>
                            <a:schemeClr val="tx1"/>
                          </a:solidFill>
                          <a:effectLst/>
                          <a:latin typeface="メイリオ" panose="020B0604030504040204" pitchFamily="50" charset="-128"/>
                          <a:ea typeface="メイリオ" panose="020B0604030504040204" pitchFamily="50" charset="-128"/>
                          <a:cs typeface="+mn-cs"/>
                        </a:rPr>
                        <a:t>kanko@city.wakayama.lg.jp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6" name="図 5">
            <a:extLst>
              <a:ext uri="{FF2B5EF4-FFF2-40B4-BE49-F238E27FC236}">
                <a16:creationId xmlns:a16="http://schemas.microsoft.com/office/drawing/2014/main" id="{B05F03BF-9D4B-A605-D7B0-D6DBFA4C87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17" y="523223"/>
            <a:ext cx="1240409" cy="826939"/>
          </a:xfrm>
          <a:prstGeom prst="rect">
            <a:avLst/>
          </a:prstGeom>
        </p:spPr>
      </p:pic>
      <p:pic>
        <p:nvPicPr>
          <p:cNvPr id="9" name="図 8">
            <a:extLst>
              <a:ext uri="{FF2B5EF4-FFF2-40B4-BE49-F238E27FC236}">
                <a16:creationId xmlns:a16="http://schemas.microsoft.com/office/drawing/2014/main" id="{910131E6-2A76-9152-2348-5110B57D6CF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37382" y="700479"/>
            <a:ext cx="1141642" cy="856232"/>
          </a:xfrm>
          <a:prstGeom prst="rect">
            <a:avLst/>
          </a:prstGeom>
        </p:spPr>
      </p:pic>
      <p:pic>
        <p:nvPicPr>
          <p:cNvPr id="10" name="図 9">
            <a:extLst>
              <a:ext uri="{FF2B5EF4-FFF2-40B4-BE49-F238E27FC236}">
                <a16:creationId xmlns:a16="http://schemas.microsoft.com/office/drawing/2014/main" id="{EF027BB9-C44C-2E5A-41BD-85FF7883E46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56058" y="808561"/>
            <a:ext cx="674806" cy="916934"/>
          </a:xfrm>
          <a:prstGeom prst="rect">
            <a:avLst/>
          </a:prstGeom>
        </p:spPr>
      </p:pic>
      <p:sp>
        <p:nvSpPr>
          <p:cNvPr id="11" name="テキスト ボックス 10">
            <a:extLst>
              <a:ext uri="{FF2B5EF4-FFF2-40B4-BE49-F238E27FC236}">
                <a16:creationId xmlns:a16="http://schemas.microsoft.com/office/drawing/2014/main" id="{18057612-B443-AA89-2AD6-B2EF50663FAE}"/>
              </a:ext>
            </a:extLst>
          </p:cNvPr>
          <p:cNvSpPr txBox="1"/>
          <p:nvPr/>
        </p:nvSpPr>
        <p:spPr>
          <a:xfrm>
            <a:off x="2463602" y="1501279"/>
            <a:ext cx="2273636" cy="276999"/>
          </a:xfrm>
          <a:prstGeom prst="rect">
            <a:avLst/>
          </a:prstGeom>
          <a:noFill/>
        </p:spPr>
        <p:txBody>
          <a:bodyPr wrap="square" rtlCol="0">
            <a:spAutoFit/>
          </a:bodyPr>
          <a:lstStyle/>
          <a:p>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雑賀崎漁港での直売</a:t>
            </a:r>
            <a:r>
              <a:rPr lang="en-US" altLang="ja-JP" sz="1200" b="1" dirty="0">
                <a:latin typeface="メイリオ" panose="020B0604030504040204" pitchFamily="50" charset="-128"/>
                <a:ea typeface="メイリオ" panose="020B0604030504040204" pitchFamily="50" charset="-128"/>
              </a:rPr>
              <a:t>』</a:t>
            </a:r>
            <a:endParaRPr kumimoji="1" lang="ja-JP" altLang="en-US" sz="1200" b="1" dirty="0">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E25D787-C009-BB77-EF41-46C1CE6308EE}"/>
              </a:ext>
            </a:extLst>
          </p:cNvPr>
          <p:cNvSpPr txBox="1"/>
          <p:nvPr/>
        </p:nvSpPr>
        <p:spPr>
          <a:xfrm>
            <a:off x="4932634" y="1481901"/>
            <a:ext cx="2273636" cy="276999"/>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「うみまち食堂うらら」</a:t>
            </a:r>
          </a:p>
        </p:txBody>
      </p:sp>
      <p:sp>
        <p:nvSpPr>
          <p:cNvPr id="17" name="右矢印 13">
            <a:extLst>
              <a:ext uri="{FF2B5EF4-FFF2-40B4-BE49-F238E27FC236}">
                <a16:creationId xmlns:a16="http://schemas.microsoft.com/office/drawing/2014/main" id="{D3C80EC8-8770-B49A-F96B-E0176F55585B}"/>
              </a:ext>
            </a:extLst>
          </p:cNvPr>
          <p:cNvSpPr/>
          <p:nvPr/>
        </p:nvSpPr>
        <p:spPr>
          <a:xfrm>
            <a:off x="86884" y="-11867"/>
            <a:ext cx="9342213" cy="624919"/>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日本遺産を巡る旅</a:t>
            </a:r>
          </a:p>
        </p:txBody>
      </p:sp>
      <p:sp>
        <p:nvSpPr>
          <p:cNvPr id="18" name="テキスト ボックス 17">
            <a:extLst>
              <a:ext uri="{FF2B5EF4-FFF2-40B4-BE49-F238E27FC236}">
                <a16:creationId xmlns:a16="http://schemas.microsoft.com/office/drawing/2014/main" id="{074C5931-CE2E-F471-B0F1-CF60C36569AE}"/>
              </a:ext>
            </a:extLst>
          </p:cNvPr>
          <p:cNvSpPr txBox="1"/>
          <p:nvPr/>
        </p:nvSpPr>
        <p:spPr>
          <a:xfrm>
            <a:off x="2428444" y="133288"/>
            <a:ext cx="7477556" cy="369332"/>
          </a:xfrm>
          <a:prstGeom prst="rect">
            <a:avLst/>
          </a:prstGeom>
          <a:noFill/>
        </p:spPr>
        <p:txBody>
          <a:bodyPr wrap="square" rtlCol="0">
            <a:spAutoFit/>
          </a:bodyPr>
          <a:lstStyle/>
          <a:p>
            <a:r>
              <a:rPr kumimoji="1" lang="ja-JP" altLang="en-US" dirty="0">
                <a:solidFill>
                  <a:schemeClr val="bg1"/>
                </a:solidFill>
              </a:rPr>
              <a:t>①絶景の宝庫　和歌の浦　　　　　　　　　　　和歌山市　</a:t>
            </a:r>
          </a:p>
        </p:txBody>
      </p:sp>
      <p:sp>
        <p:nvSpPr>
          <p:cNvPr id="2" name="テキスト ボックス 1">
            <a:extLst>
              <a:ext uri="{FF2B5EF4-FFF2-40B4-BE49-F238E27FC236}">
                <a16:creationId xmlns:a16="http://schemas.microsoft.com/office/drawing/2014/main" id="{ECA9A538-A8B5-12A5-C6AE-7C7153135EF6}"/>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19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18800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4" name="右矢印 13"/>
          <p:cNvSpPr/>
          <p:nvPr/>
        </p:nvSpPr>
        <p:spPr>
          <a:xfrm>
            <a:off x="0" y="-7035"/>
            <a:ext cx="9775371" cy="83861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日本遺産を巡る旅</a:t>
            </a:r>
          </a:p>
        </p:txBody>
      </p:sp>
      <p:sp>
        <p:nvSpPr>
          <p:cNvPr id="17" name="楕円 16"/>
          <p:cNvSpPr/>
          <p:nvPr/>
        </p:nvSpPr>
        <p:spPr>
          <a:xfrm>
            <a:off x="5932580" y="3097291"/>
            <a:ext cx="2521985" cy="2390775"/>
          </a:xfrm>
          <a:prstGeom prst="ellipse">
            <a:avLst/>
          </a:prstGeom>
          <a:solidFill>
            <a:srgbClr val="BFB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878333477"/>
              </p:ext>
            </p:extLst>
          </p:nvPr>
        </p:nvGraphicFramePr>
        <p:xfrm>
          <a:off x="433191" y="1072510"/>
          <a:ext cx="4833405" cy="5726160"/>
        </p:xfrm>
        <a:graphic>
          <a:graphicData uri="http://schemas.openxmlformats.org/drawingml/2006/table">
            <a:tbl>
              <a:tblPr firstRow="1" bandRow="1">
                <a:tableStyleId>{5C22544A-7EE6-4342-B048-85BDC9FD1C3A}</a:tableStyleId>
              </a:tblPr>
              <a:tblGrid>
                <a:gridCol w="1619942">
                  <a:extLst>
                    <a:ext uri="{9D8B030D-6E8A-4147-A177-3AD203B41FA5}">
                      <a16:colId xmlns:a16="http://schemas.microsoft.com/office/drawing/2014/main" val="2770366239"/>
                    </a:ext>
                  </a:extLst>
                </a:gridCol>
                <a:gridCol w="3213463">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mn-lt"/>
                          <a:ea typeface="+mn-ea"/>
                          <a:cs typeface="+mn-cs"/>
                        </a:rPr>
                        <a:t>地球感じるヨガ体験を。</a:t>
                      </a:r>
                      <a:br>
                        <a:rPr lang="ja-JP" altLang="en-US" sz="1200" b="1" dirty="0"/>
                      </a:br>
                      <a:r>
                        <a:rPr kumimoji="1" lang="ja-JP" altLang="en-US" sz="1200" b="1" i="0" kern="1200" dirty="0">
                          <a:solidFill>
                            <a:schemeClr val="dk1"/>
                          </a:solidFill>
                          <a:effectLst/>
                          <a:latin typeface="+mn-lt"/>
                          <a:ea typeface="+mn-ea"/>
                          <a:cs typeface="+mn-cs"/>
                        </a:rPr>
                        <a:t>日本遺産の和歌の浦の岬の先端にある景勝地</a:t>
                      </a:r>
                      <a:r>
                        <a:rPr kumimoji="1" lang="en-US" altLang="ja-JP" sz="1200" b="1" i="0" kern="1200" dirty="0">
                          <a:solidFill>
                            <a:schemeClr val="dk1"/>
                          </a:solidFill>
                          <a:effectLst/>
                          <a:latin typeface="+mn-lt"/>
                          <a:ea typeface="+mn-ea"/>
                          <a:cs typeface="+mn-cs"/>
                        </a:rPr>
                        <a:t>『</a:t>
                      </a:r>
                      <a:r>
                        <a:rPr kumimoji="1" lang="ja-JP" altLang="en-US" sz="1200" b="1" i="0" kern="1200" dirty="0">
                          <a:solidFill>
                            <a:schemeClr val="dk1"/>
                          </a:solidFill>
                          <a:effectLst/>
                          <a:latin typeface="+mn-lt"/>
                          <a:ea typeface="+mn-ea"/>
                          <a:cs typeface="+mn-cs"/>
                        </a:rPr>
                        <a:t>番所庭園</a:t>
                      </a:r>
                      <a:r>
                        <a:rPr kumimoji="1" lang="en-US" altLang="ja-JP" sz="1200" b="1" i="0" kern="1200" dirty="0">
                          <a:solidFill>
                            <a:schemeClr val="dk1"/>
                          </a:solidFill>
                          <a:effectLst/>
                          <a:latin typeface="+mn-lt"/>
                          <a:ea typeface="+mn-ea"/>
                          <a:cs typeface="+mn-cs"/>
                        </a:rPr>
                        <a:t>』</a:t>
                      </a:r>
                      <a:r>
                        <a:rPr kumimoji="1" lang="ja-JP" altLang="en-US" sz="1200" b="1" i="0" kern="1200" dirty="0" err="1">
                          <a:solidFill>
                            <a:schemeClr val="dk1"/>
                          </a:solidFill>
                          <a:effectLst/>
                          <a:latin typeface="+mn-lt"/>
                          <a:ea typeface="+mn-ea"/>
                          <a:cs typeface="+mn-cs"/>
                        </a:rPr>
                        <a:t>での</a:t>
                      </a:r>
                      <a:r>
                        <a:rPr kumimoji="1" lang="ja-JP" altLang="en-US" sz="1200" b="1" i="0" kern="1200" dirty="0">
                          <a:solidFill>
                            <a:schemeClr val="dk1"/>
                          </a:solidFill>
                          <a:effectLst/>
                          <a:latin typeface="+mn-lt"/>
                          <a:ea typeface="+mn-ea"/>
                          <a:cs typeface="+mn-cs"/>
                        </a:rPr>
                        <a:t>ヨガ体験。</a:t>
                      </a:r>
                      <a:br>
                        <a:rPr lang="ja-JP" altLang="en-US" sz="1200" b="1" dirty="0"/>
                      </a:br>
                      <a:r>
                        <a:rPr kumimoji="1" lang="ja-JP" altLang="en-US" sz="1200" b="1" i="0" kern="1200" dirty="0">
                          <a:solidFill>
                            <a:schemeClr val="dk1"/>
                          </a:solidFill>
                          <a:effectLst/>
                          <a:latin typeface="+mn-lt"/>
                          <a:ea typeface="+mn-ea"/>
                          <a:cs typeface="+mn-cs"/>
                        </a:rPr>
                        <a:t>波の音、潮風、鳥のさえずり、太陽の光の変化など、自然との調和を体感しながらのヨガは、慌ただしい日々の生活から少し離れて自分を見つめ直すきっかけとなります。</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60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冬季以外　</a:t>
                      </a:r>
                      <a:r>
                        <a:rPr lang="ja-JP" altLang="en-US" sz="1200" b="1" dirty="0"/>
                        <a:t>①</a:t>
                      </a:r>
                      <a:r>
                        <a:rPr lang="en-US" altLang="ja-JP" sz="1200" b="1" dirty="0"/>
                        <a:t>11:00</a:t>
                      </a:r>
                      <a:r>
                        <a:rPr lang="ja-JP" altLang="en-US" sz="1200" b="1" dirty="0"/>
                        <a:t>～</a:t>
                      </a:r>
                      <a:r>
                        <a:rPr lang="en-US" altLang="ja-JP" sz="1200" b="1" dirty="0"/>
                        <a:t>12:00</a:t>
                      </a:r>
                      <a:r>
                        <a:rPr lang="ja-JP" altLang="en-US" sz="1200" b="1" dirty="0"/>
                        <a:t>　②</a:t>
                      </a:r>
                      <a:r>
                        <a:rPr lang="en-US" altLang="ja-JP" sz="1200" b="1" dirty="0"/>
                        <a:t>14:00</a:t>
                      </a:r>
                      <a:r>
                        <a:rPr lang="ja-JP" altLang="en-US" sz="1200" b="1" dirty="0"/>
                        <a:t>～</a:t>
                      </a:r>
                      <a:r>
                        <a:rPr lang="en-US" altLang="ja-JP" sz="1200" b="1" dirty="0"/>
                        <a:t>15:00</a:t>
                      </a:r>
                      <a:endParaRPr kumimoji="1" lang="ja-JP" altLang="en-US"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3,900</a:t>
                      </a:r>
                      <a:r>
                        <a:rPr kumimoji="1" lang="ja-JP" altLang="en-US" sz="1200" b="1" dirty="0">
                          <a:solidFill>
                            <a:schemeClr val="tx1"/>
                          </a:solidFill>
                          <a:latin typeface="メイリオ" panose="020B0604030504040204" pitchFamily="50" charset="-128"/>
                          <a:ea typeface="メイリオ" panose="020B0604030504040204" pitchFamily="50" charset="-128"/>
                        </a:rPr>
                        <a:t>円～（和歌山市観光協会へのメール問い合わせで税込み</a:t>
                      </a:r>
                      <a:r>
                        <a:rPr kumimoji="1" lang="en-US" altLang="ja-JP" sz="1200" b="1" dirty="0">
                          <a:solidFill>
                            <a:schemeClr val="tx1"/>
                          </a:solidFill>
                          <a:latin typeface="メイリオ" panose="020B0604030504040204" pitchFamily="50" charset="-128"/>
                          <a:ea typeface="メイリオ" panose="020B0604030504040204" pitchFamily="50" charset="-128"/>
                        </a:rPr>
                        <a:t>3,500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日前</a:t>
                      </a:r>
                      <a:r>
                        <a:rPr kumimoji="1" lang="en-US" altLang="ja-JP" sz="1200" b="1" dirty="0">
                          <a:solidFill>
                            <a:schemeClr val="tx1"/>
                          </a:solidFill>
                          <a:latin typeface="メイリオ" panose="020B0604030504040204" pitchFamily="50" charset="-128"/>
                          <a:ea typeface="メイリオ" panose="020B0604030504040204" pitchFamily="50" charset="-128"/>
                        </a:rPr>
                        <a:t>16</a:t>
                      </a:r>
                      <a:r>
                        <a:rPr kumimoji="1" lang="ja-JP" altLang="en-US" sz="1200" b="1" dirty="0">
                          <a:solidFill>
                            <a:schemeClr val="tx1"/>
                          </a:solidFill>
                          <a:latin typeface="メイリオ" panose="020B0604030504040204" pitchFamily="50" charset="-128"/>
                          <a:ea typeface="メイリオ" panose="020B0604030504040204" pitchFamily="50" charset="-128"/>
                        </a:rPr>
                        <a:t>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i="0" kern="1200" dirty="0">
                          <a:solidFill>
                            <a:schemeClr val="dk1"/>
                          </a:solidFill>
                          <a:effectLst/>
                          <a:latin typeface="メイリオ" panose="020B0604030504040204" pitchFamily="50" charset="-128"/>
                          <a:ea typeface="メイリオ" panose="020B0604030504040204" pitchFamily="50" charset="-128"/>
                          <a:cs typeface="+mn-cs"/>
                        </a:rPr>
                        <a:t>和歌山市観光協会</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073-433-8118</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info@wakayamacity-tourist.com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77672" y="626739"/>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番所庭園でヨガ体験</a:t>
            </a:r>
            <a:endParaRPr kumimoji="1" lang="en-US" altLang="ja-JP" sz="2400" b="1" dirty="0">
              <a:latin typeface="ＤＦ平成明朝体W3" panose="02020309000000000000" pitchFamily="17" charset="-128"/>
              <a:ea typeface="ＤＦ平成明朝体W3" panose="02020309000000000000" pitchFamily="17" charset="-128"/>
            </a:endParaRPr>
          </a:p>
        </p:txBody>
      </p:sp>
      <p:sp>
        <p:nvSpPr>
          <p:cNvPr id="12" name="テキスト ボックス 11"/>
          <p:cNvSpPr txBox="1"/>
          <p:nvPr/>
        </p:nvSpPr>
        <p:spPr>
          <a:xfrm>
            <a:off x="2445200" y="233897"/>
            <a:ext cx="6459308" cy="369332"/>
          </a:xfrm>
          <a:prstGeom prst="rect">
            <a:avLst/>
          </a:prstGeom>
          <a:noFill/>
        </p:spPr>
        <p:txBody>
          <a:bodyPr wrap="square" rtlCol="0">
            <a:spAutoFit/>
          </a:bodyPr>
          <a:lstStyle/>
          <a:p>
            <a:r>
              <a:rPr kumimoji="1" lang="ja-JP" altLang="en-US" dirty="0">
                <a:solidFill>
                  <a:schemeClr val="bg1"/>
                </a:solidFill>
              </a:rPr>
              <a:t>①絶景の宝庫　和歌の浦　　　　　　　　　和歌山市</a:t>
            </a:r>
          </a:p>
        </p:txBody>
      </p:sp>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3760" y="2332815"/>
            <a:ext cx="2641611" cy="1761074"/>
          </a:xfrm>
          <a:prstGeom prst="rect">
            <a:avLst/>
          </a:prstGeom>
        </p:spPr>
      </p:pic>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88591" y="4292678"/>
            <a:ext cx="2601412" cy="1734274"/>
          </a:xfrm>
          <a:prstGeom prst="rect">
            <a:avLst/>
          </a:prstGeom>
        </p:spPr>
      </p:pic>
      <p:sp>
        <p:nvSpPr>
          <p:cNvPr id="10" name="テキスト ボックス 9"/>
          <p:cNvSpPr txBox="1"/>
          <p:nvPr/>
        </p:nvSpPr>
        <p:spPr>
          <a:xfrm>
            <a:off x="5357256" y="1487695"/>
            <a:ext cx="4470214" cy="646331"/>
          </a:xfrm>
          <a:prstGeom prst="rect">
            <a:avLst/>
          </a:prstGeom>
          <a:noFill/>
        </p:spPr>
        <p:txBody>
          <a:bodyPr wrap="square" rtlCol="0">
            <a:spAutoFit/>
          </a:bodyPr>
          <a:lstStyle/>
          <a:p>
            <a:r>
              <a:rPr lang="ja-JP" altLang="en-US" sz="1200" dirty="0"/>
              <a:t>太平洋を見渡す絶景岬の先端で潮風を感じながらヨガ体験。</a:t>
            </a:r>
            <a:br>
              <a:rPr lang="ja-JP" altLang="en-US" sz="1200" dirty="0"/>
            </a:br>
            <a:r>
              <a:rPr lang="ja-JP" altLang="en-US" sz="1200" dirty="0"/>
              <a:t>体験後はわかやまのフルーツを使ったドリンクをプレゼント！</a:t>
            </a:r>
            <a:br>
              <a:rPr lang="ja-JP" altLang="en-US" sz="1200" dirty="0"/>
            </a:br>
            <a:r>
              <a:rPr lang="ja-JP" altLang="en-US" sz="1200" dirty="0"/>
              <a:t>着替えの場所はないので、動きやすい服装でご参加下さい。</a:t>
            </a:r>
            <a:endParaRPr kumimoji="1" lang="ja-JP" altLang="en-US" sz="1200" dirty="0"/>
          </a:p>
        </p:txBody>
      </p:sp>
      <p:sp>
        <p:nvSpPr>
          <p:cNvPr id="5" name="テキスト ボックス 4">
            <a:extLst>
              <a:ext uri="{FF2B5EF4-FFF2-40B4-BE49-F238E27FC236}">
                <a16:creationId xmlns:a16="http://schemas.microsoft.com/office/drawing/2014/main" id="{255DE638-156F-2B94-753B-0F5F0ED8C920}"/>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51152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4" name="右矢印 13"/>
          <p:cNvSpPr/>
          <p:nvPr/>
        </p:nvSpPr>
        <p:spPr>
          <a:xfrm>
            <a:off x="0" y="-7035"/>
            <a:ext cx="9775371" cy="83861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日本遺産を巡る旅</a:t>
            </a:r>
          </a:p>
        </p:txBody>
      </p:sp>
      <p:sp>
        <p:nvSpPr>
          <p:cNvPr id="17" name="楕円 16"/>
          <p:cNvSpPr/>
          <p:nvPr/>
        </p:nvSpPr>
        <p:spPr>
          <a:xfrm>
            <a:off x="6226359" y="1672698"/>
            <a:ext cx="2521985" cy="2390775"/>
          </a:xfrm>
          <a:prstGeom prst="ellipse">
            <a:avLst/>
          </a:prstGeom>
          <a:solidFill>
            <a:srgbClr val="BFB8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832658471"/>
              </p:ext>
            </p:extLst>
          </p:nvPr>
        </p:nvGraphicFramePr>
        <p:xfrm>
          <a:off x="274578" y="1460004"/>
          <a:ext cx="5146913" cy="4994640"/>
        </p:xfrm>
        <a:graphic>
          <a:graphicData uri="http://schemas.openxmlformats.org/drawingml/2006/table">
            <a:tbl>
              <a:tblPr firstRow="1" bandRow="1">
                <a:tableStyleId>{5C22544A-7EE6-4342-B048-85BDC9FD1C3A}</a:tableStyleId>
              </a:tblPr>
              <a:tblGrid>
                <a:gridCol w="1659842">
                  <a:extLst>
                    <a:ext uri="{9D8B030D-6E8A-4147-A177-3AD203B41FA5}">
                      <a16:colId xmlns:a16="http://schemas.microsoft.com/office/drawing/2014/main" val="2770366239"/>
                    </a:ext>
                  </a:extLst>
                </a:gridCol>
                <a:gridCol w="348707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伝建地区を中心に、湯浅について深く知ってもらえるよう、湯浅の歴史に精通したガイドが皆様のまち歩きをお手伝いをします。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名につき</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語り部１名につき</a:t>
                      </a:r>
                      <a:r>
                        <a:rPr kumimoji="1" lang="en-US" altLang="ja-JP" sz="1200" b="1" dirty="0">
                          <a:solidFill>
                            <a:schemeClr val="tx1"/>
                          </a:solidFill>
                          <a:latin typeface="メイリオ" panose="020B0604030504040204" pitchFamily="50" charset="-128"/>
                          <a:ea typeface="メイリオ" panose="020B0604030504040204" pitchFamily="50" charset="-128"/>
                        </a:rPr>
                        <a:t>2,000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週間前（</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名以上の場合）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案内時間が</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時間を超える場合、語り部</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時間につき</a:t>
                      </a:r>
                      <a:r>
                        <a:rPr kumimoji="1" lang="en-US" altLang="ja-JP" sz="1200" b="1" dirty="0">
                          <a:solidFill>
                            <a:schemeClr val="tx1"/>
                          </a:solidFill>
                          <a:latin typeface="メイリオ" panose="020B0604030504040204" pitchFamily="50" charset="-128"/>
                          <a:ea typeface="メイリオ" panose="020B0604030504040204" pitchFamily="50" charset="-128"/>
                        </a:rPr>
                        <a:t>1,000</a:t>
                      </a:r>
                      <a:r>
                        <a:rPr kumimoji="1" lang="ja-JP" altLang="en-US" sz="1200" b="1" dirty="0">
                          <a:solidFill>
                            <a:schemeClr val="tx1"/>
                          </a:solidFill>
                          <a:latin typeface="メイリオ" panose="020B0604030504040204" pitchFamily="50" charset="-128"/>
                          <a:ea typeface="メイリオ" panose="020B0604030504040204" pitchFamily="50" charset="-128"/>
                        </a:rPr>
                        <a:t>円の追加料金をいただきます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i="0" kern="1200" dirty="0">
                          <a:solidFill>
                            <a:schemeClr val="dk1"/>
                          </a:solidFill>
                          <a:effectLst/>
                          <a:latin typeface="メイリオ" panose="020B0604030504040204" pitchFamily="50" charset="-128"/>
                          <a:ea typeface="メイリオ" panose="020B0604030504040204" pitchFamily="50" charset="-128"/>
                          <a:cs typeface="+mn-cs"/>
                        </a:rPr>
                        <a:t>一般社団法人湯浅町観光協会</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0737-22-3133</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u="none" kern="1200" dirty="0">
                          <a:solidFill>
                            <a:schemeClr val="tx1"/>
                          </a:solidFill>
                          <a:effectLst/>
                          <a:latin typeface="メイリオ" panose="020B0604030504040204" pitchFamily="50" charset="-128"/>
                          <a:ea typeface="メイリオ" panose="020B0604030504040204" pitchFamily="50" charset="-128"/>
                          <a:cs typeface="+mn-cs"/>
                        </a:rPr>
                        <a:t>info_yuasa@yuasa-kankokyokai.com</a:t>
                      </a:r>
                      <a:endParaRPr kumimoji="1" lang="en-US" altLang="ja-JP" sz="1000" b="1" i="0" u="none"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598517" y="701143"/>
            <a:ext cx="8370916"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醤油醸造の発祥の地　</a:t>
            </a:r>
            <a:r>
              <a:rPr kumimoji="1" lang="zh-TW" altLang="en-US" sz="2400" b="1" dirty="0">
                <a:latin typeface="ＤＦ平成明朝体W3" panose="02020309000000000000" pitchFamily="17" charset="-128"/>
                <a:ea typeface="ＤＦ平成明朝体W3" panose="02020309000000000000" pitchFamily="17" charset="-128"/>
              </a:rPr>
              <a:t>重要伝統的建造物群保存地区</a:t>
            </a:r>
            <a:r>
              <a:rPr kumimoji="1" lang="ja-JP" altLang="en-US" sz="2400" b="1" dirty="0">
                <a:latin typeface="ＤＦ平成明朝体W3" panose="02020309000000000000" pitchFamily="17" charset="-128"/>
                <a:ea typeface="ＤＦ平成明朝体W3" panose="02020309000000000000" pitchFamily="17" charset="-128"/>
              </a:rPr>
              <a:t>ガイド</a:t>
            </a:r>
            <a:endParaRPr kumimoji="1" lang="en-US" altLang="ja-JP" sz="2400" b="1" dirty="0">
              <a:latin typeface="ＤＦ平成明朝体W3" panose="02020309000000000000" pitchFamily="17" charset="-128"/>
              <a:ea typeface="ＤＦ平成明朝体W3" panose="02020309000000000000" pitchFamily="17" charset="-128"/>
            </a:endParaRPr>
          </a:p>
        </p:txBody>
      </p:sp>
      <p:sp>
        <p:nvSpPr>
          <p:cNvPr id="12" name="テキスト ボックス 11"/>
          <p:cNvSpPr txBox="1"/>
          <p:nvPr/>
        </p:nvSpPr>
        <p:spPr>
          <a:xfrm>
            <a:off x="2304535" y="239098"/>
            <a:ext cx="7470836" cy="369332"/>
          </a:xfrm>
          <a:prstGeom prst="rect">
            <a:avLst/>
          </a:prstGeom>
          <a:noFill/>
        </p:spPr>
        <p:txBody>
          <a:bodyPr wrap="square" rtlCol="0">
            <a:spAutoFit/>
          </a:bodyPr>
          <a:lstStyle/>
          <a:p>
            <a:r>
              <a:rPr kumimoji="1" lang="ja-JP" altLang="en-US" dirty="0">
                <a:solidFill>
                  <a:schemeClr val="bg1"/>
                </a:solidFill>
              </a:rPr>
              <a:t>②「最初の一滴」醤油醸造の発祥の地　紀州湯浅　　湯浅町　　</a:t>
            </a:r>
          </a:p>
        </p:txBody>
      </p:sp>
      <p:graphicFrame>
        <p:nvGraphicFramePr>
          <p:cNvPr id="15" name="表 14"/>
          <p:cNvGraphicFramePr>
            <a:graphicFrameLocks noGrp="1"/>
          </p:cNvGraphicFramePr>
          <p:nvPr>
            <p:extLst>
              <p:ext uri="{D42A27DB-BD31-4B8C-83A1-F6EECF244321}">
                <p14:modId xmlns:p14="http://schemas.microsoft.com/office/powerpoint/2010/main" val="203288427"/>
              </p:ext>
            </p:extLst>
          </p:nvPr>
        </p:nvGraphicFramePr>
        <p:xfrm>
          <a:off x="5688744" y="4340852"/>
          <a:ext cx="3976812" cy="1940629"/>
        </p:xfrm>
        <a:graphic>
          <a:graphicData uri="http://schemas.openxmlformats.org/drawingml/2006/table">
            <a:tbl>
              <a:tblPr/>
              <a:tblGrid>
                <a:gridCol w="1481806">
                  <a:extLst>
                    <a:ext uri="{9D8B030D-6E8A-4147-A177-3AD203B41FA5}">
                      <a16:colId xmlns:a16="http://schemas.microsoft.com/office/drawing/2014/main" val="3678278389"/>
                    </a:ext>
                  </a:extLst>
                </a:gridCol>
                <a:gridCol w="2495006">
                  <a:extLst>
                    <a:ext uri="{9D8B030D-6E8A-4147-A177-3AD203B41FA5}">
                      <a16:colId xmlns:a16="http://schemas.microsoft.com/office/drawing/2014/main" val="2785745525"/>
                    </a:ext>
                  </a:extLst>
                </a:gridCol>
              </a:tblGrid>
              <a:tr h="224461">
                <a:tc>
                  <a:txBody>
                    <a:bodyPr/>
                    <a:lstStyle/>
                    <a:p>
                      <a:pPr algn="l" fontAlgn="base"/>
                      <a:r>
                        <a:rPr lang="ja-JP" altLang="en-US" sz="1000" b="1" dirty="0">
                          <a:effectLst/>
                          <a:latin typeface="メイリオ" panose="020B0604030504040204" pitchFamily="50" charset="-128"/>
                          <a:ea typeface="メイリオ" panose="020B0604030504040204" pitchFamily="50" charset="-128"/>
                        </a:rPr>
                        <a:t>メニュー</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l" fontAlgn="base"/>
                      <a:r>
                        <a:rPr lang="ja-JP" altLang="en-US" sz="1000" b="1" dirty="0">
                          <a:effectLst/>
                          <a:latin typeface="メイリオ" panose="020B0604030504040204" pitchFamily="50" charset="-128"/>
                          <a:ea typeface="メイリオ" panose="020B0604030504040204" pitchFamily="50" charset="-128"/>
                        </a:rPr>
                        <a:t>コース説明</a:t>
                      </a:r>
                    </a:p>
                  </a:txBody>
                  <a:tcPr marL="75387" marR="75387" marT="22616" marB="226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extLst>
                  <a:ext uri="{0D108BD9-81ED-4DB2-BD59-A6C34878D82A}">
                    <a16:rowId xmlns:a16="http://schemas.microsoft.com/office/drawing/2014/main" val="916726145"/>
                  </a:ext>
                </a:extLst>
              </a:tr>
              <a:tr h="354609">
                <a:tc>
                  <a:txBody>
                    <a:bodyPr/>
                    <a:lstStyle/>
                    <a:p>
                      <a:pPr fontAlgn="base"/>
                      <a:r>
                        <a:rPr lang="en-US" altLang="ja-JP" sz="1000" b="1" dirty="0">
                          <a:effectLst/>
                          <a:latin typeface="メイリオ" panose="020B0604030504040204" pitchFamily="50" charset="-128"/>
                          <a:ea typeface="メイリオ" panose="020B0604030504040204" pitchFamily="50" charset="-128"/>
                        </a:rPr>
                        <a:t>1.</a:t>
                      </a:r>
                      <a:r>
                        <a:rPr lang="ja-JP" altLang="en-US" sz="1000" b="1" dirty="0">
                          <a:effectLst/>
                          <a:latin typeface="メイリオ" panose="020B0604030504040204" pitchFamily="50" charset="-128"/>
                          <a:ea typeface="メイリオ" panose="020B0604030504040204" pitchFamily="50" charset="-128"/>
                        </a:rPr>
                        <a:t>伝建</a:t>
                      </a:r>
                      <a:r>
                        <a:rPr lang="en-US" altLang="ja-JP" sz="1000" b="1" dirty="0">
                          <a:effectLst/>
                          <a:latin typeface="メイリオ" panose="020B0604030504040204" pitchFamily="50" charset="-128"/>
                          <a:ea typeface="メイリオ" panose="020B0604030504040204" pitchFamily="50" charset="-128"/>
                        </a:rPr>
                        <a:t>45</a:t>
                      </a:r>
                      <a:r>
                        <a:rPr lang="ja-JP" altLang="en-US" sz="1000" b="1" dirty="0">
                          <a:effectLst/>
                          <a:latin typeface="メイリオ" panose="020B0604030504040204" pitchFamily="50" charset="-128"/>
                          <a:ea typeface="メイリオ" panose="020B0604030504040204" pitchFamily="50" charset="-128"/>
                        </a:rPr>
                        <a:t>分コース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None/>
                      </a:pPr>
                      <a:r>
                        <a:rPr lang="ja-JP" altLang="en-US" sz="1000" b="1" dirty="0">
                          <a:effectLst/>
                          <a:latin typeface="メイリオ" panose="020B0604030504040204" pitchFamily="50" charset="-128"/>
                          <a:ea typeface="メイリオ" panose="020B0604030504040204" pitchFamily="50" charset="-128"/>
                        </a:rPr>
                        <a:t>湯浅の伝建地区について、お手軽に楽しんでもらえるコース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0539640"/>
                  </a:ext>
                </a:extLst>
              </a:tr>
              <a:tr h="480819">
                <a:tc>
                  <a:txBody>
                    <a:bodyPr/>
                    <a:lstStyle/>
                    <a:p>
                      <a:pPr fontAlgn="base"/>
                      <a:r>
                        <a:rPr lang="en-US" altLang="ja-JP" sz="1000" b="1" dirty="0">
                          <a:effectLst/>
                          <a:latin typeface="メイリオ" panose="020B0604030504040204" pitchFamily="50" charset="-128"/>
                          <a:ea typeface="メイリオ" panose="020B0604030504040204" pitchFamily="50" charset="-128"/>
                        </a:rPr>
                        <a:t>2.</a:t>
                      </a:r>
                      <a:r>
                        <a:rPr lang="ja-JP" altLang="en-US" sz="1000" b="1" dirty="0">
                          <a:effectLst/>
                          <a:latin typeface="メイリオ" panose="020B0604030504040204" pitchFamily="50" charset="-128"/>
                          <a:ea typeface="メイリオ" panose="020B0604030504040204" pitchFamily="50" charset="-128"/>
                        </a:rPr>
                        <a:t>伝建</a:t>
                      </a:r>
                      <a:r>
                        <a:rPr lang="en-US" altLang="ja-JP" sz="1000" b="1" dirty="0">
                          <a:effectLst/>
                          <a:latin typeface="メイリオ" panose="020B0604030504040204" pitchFamily="50" charset="-128"/>
                          <a:ea typeface="メイリオ" panose="020B0604030504040204" pitchFamily="50" charset="-128"/>
                        </a:rPr>
                        <a:t>60</a:t>
                      </a:r>
                      <a:r>
                        <a:rPr lang="ja-JP" altLang="en-US" sz="1000" b="1" dirty="0">
                          <a:effectLst/>
                          <a:latin typeface="メイリオ" panose="020B0604030504040204" pitchFamily="50" charset="-128"/>
                          <a:ea typeface="メイリオ" panose="020B0604030504040204" pitchFamily="50" charset="-128"/>
                        </a:rPr>
                        <a:t>分コース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None/>
                      </a:pPr>
                      <a:r>
                        <a:rPr lang="ja-JP" altLang="en-US" sz="1000" b="1" dirty="0">
                          <a:effectLst/>
                          <a:latin typeface="メイリオ" panose="020B0604030504040204" pitchFamily="50" charset="-128"/>
                          <a:ea typeface="メイリオ" panose="020B0604030504040204" pitchFamily="50" charset="-128"/>
                        </a:rPr>
                        <a:t>かつて湯浅で活躍した湯浅党についても触れながら、伝建地区を少しゆっくり見て回るコース</a:t>
                      </a:r>
                      <a:endParaRPr lang="zh-TW" altLang="en-US" sz="1000" b="1" dirty="0">
                        <a:effectLst/>
                        <a:latin typeface="メイリオ" panose="020B0604030504040204" pitchFamily="50" charset="-128"/>
                        <a:ea typeface="メイリオ" panose="020B0604030504040204" pitchFamily="50" charset="-128"/>
                      </a:endParaRP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2790273"/>
                  </a:ext>
                </a:extLst>
              </a:tr>
              <a:tr h="509095">
                <a:tc>
                  <a:txBody>
                    <a:bodyPr/>
                    <a:lstStyle/>
                    <a:p>
                      <a:pPr fontAlgn="base"/>
                      <a:r>
                        <a:rPr lang="en-US" altLang="ja-JP" sz="1000" b="1" dirty="0">
                          <a:effectLst/>
                          <a:latin typeface="メイリオ" panose="020B0604030504040204" pitchFamily="50" charset="-128"/>
                          <a:ea typeface="メイリオ" panose="020B0604030504040204" pitchFamily="50" charset="-128"/>
                        </a:rPr>
                        <a:t>3.</a:t>
                      </a:r>
                      <a:r>
                        <a:rPr lang="ja-JP" altLang="en-US" sz="1000" b="1" dirty="0">
                          <a:effectLst/>
                          <a:latin typeface="メイリオ" panose="020B0604030504040204" pitchFamily="50" charset="-128"/>
                          <a:ea typeface="メイリオ" panose="020B0604030504040204" pitchFamily="50" charset="-128"/>
                        </a:rPr>
                        <a:t>伝建</a:t>
                      </a:r>
                      <a:r>
                        <a:rPr lang="en-US" altLang="ja-JP" sz="1000" b="1" dirty="0">
                          <a:effectLst/>
                          <a:latin typeface="メイリオ" panose="020B0604030504040204" pitchFamily="50" charset="-128"/>
                          <a:ea typeface="メイリオ" panose="020B0604030504040204" pitchFamily="50" charset="-128"/>
                        </a:rPr>
                        <a:t>90</a:t>
                      </a:r>
                      <a:r>
                        <a:rPr lang="ja-JP" altLang="en-US" sz="1000" b="1" dirty="0">
                          <a:effectLst/>
                          <a:latin typeface="メイリオ" panose="020B0604030504040204" pitchFamily="50" charset="-128"/>
                          <a:ea typeface="メイリオ" panose="020B0604030504040204" pitchFamily="50" charset="-128"/>
                        </a:rPr>
                        <a:t>分コース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None/>
                      </a:pPr>
                      <a:r>
                        <a:rPr lang="ja-JP" altLang="en-US" sz="1000" b="1" dirty="0">
                          <a:effectLst/>
                          <a:latin typeface="メイリオ" panose="020B0604030504040204" pitchFamily="50" charset="-128"/>
                          <a:ea typeface="メイリオ" panose="020B0604030504040204" pitchFamily="50" charset="-128"/>
                        </a:rPr>
                        <a:t>湯浅町内を通る熊野古道についても触れながら、伝建地区周辺を中心にめぐるコース</a:t>
                      </a:r>
                      <a:endParaRPr lang="zh-TW" altLang="en-US" sz="1000" b="1" dirty="0">
                        <a:effectLst/>
                        <a:latin typeface="メイリオ" panose="020B0604030504040204" pitchFamily="50" charset="-128"/>
                        <a:ea typeface="メイリオ" panose="020B0604030504040204" pitchFamily="50" charset="-128"/>
                      </a:endParaRP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5008235"/>
                  </a:ext>
                </a:extLst>
              </a:tr>
              <a:tr h="267053">
                <a:tc>
                  <a:txBody>
                    <a:bodyPr/>
                    <a:lstStyle/>
                    <a:p>
                      <a:pPr fontAlgn="base"/>
                      <a:r>
                        <a:rPr lang="en-US" altLang="ja-JP" sz="1000" b="1" dirty="0">
                          <a:effectLst/>
                          <a:latin typeface="メイリオ" panose="020B0604030504040204" pitchFamily="50" charset="-128"/>
                          <a:ea typeface="メイリオ" panose="020B0604030504040204" pitchFamily="50" charset="-128"/>
                        </a:rPr>
                        <a:t>4.</a:t>
                      </a:r>
                      <a:r>
                        <a:rPr lang="ja-JP" altLang="en-US" sz="1000" b="1" dirty="0">
                          <a:effectLst/>
                          <a:latin typeface="メイリオ" panose="020B0604030504040204" pitchFamily="50" charset="-128"/>
                          <a:ea typeface="メイリオ" panose="020B0604030504040204" pitchFamily="50" charset="-128"/>
                        </a:rPr>
                        <a:t>伝建と熊野古道</a:t>
                      </a:r>
                      <a:r>
                        <a:rPr lang="en-US" altLang="ja-JP" sz="1000" b="1" dirty="0">
                          <a:effectLst/>
                          <a:latin typeface="メイリオ" panose="020B0604030504040204" pitchFamily="50" charset="-128"/>
                          <a:ea typeface="メイリオ" panose="020B0604030504040204" pitchFamily="50" charset="-128"/>
                        </a:rPr>
                        <a:t>120</a:t>
                      </a:r>
                      <a:r>
                        <a:rPr lang="ja-JP" altLang="en-US" sz="1000" b="1" dirty="0">
                          <a:effectLst/>
                          <a:latin typeface="メイリオ" panose="020B0604030504040204" pitchFamily="50" charset="-128"/>
                          <a:ea typeface="メイリオ" panose="020B0604030504040204" pitchFamily="50" charset="-128"/>
                        </a:rPr>
                        <a:t>分コース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fontAlgn="base">
                        <a:buFont typeface="Arial" panose="020B0604020202020204" pitchFamily="34" charset="0"/>
                        <a:buNone/>
                      </a:pPr>
                      <a:r>
                        <a:rPr lang="ja-JP" altLang="en-US" sz="900" b="1" dirty="0">
                          <a:effectLst/>
                          <a:latin typeface="メイリオ" panose="020B0604030504040204" pitchFamily="50" charset="-128"/>
                          <a:ea typeface="メイリオ" panose="020B0604030504040204" pitchFamily="50" charset="-128"/>
                        </a:rPr>
                        <a:t>伝建地区周辺を中心に、熊野古道、湯浅の歴史等について幅広く学んでいただけるコース</a:t>
                      </a:r>
                    </a:p>
                  </a:txBody>
                  <a:tcPr marL="75387" marR="75387" marT="22616" marB="2261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9532337"/>
                  </a:ext>
                </a:extLst>
              </a:tr>
            </a:tbl>
          </a:graphicData>
        </a:graphic>
      </p:graphicFrame>
      <p:pic>
        <p:nvPicPr>
          <p:cNvPr id="16" name="図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5445" y="1446641"/>
            <a:ext cx="2485359" cy="1658379"/>
          </a:xfrm>
          <a:prstGeom prst="rect">
            <a:avLst/>
          </a:prstGeom>
        </p:spPr>
      </p:pic>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8262" y="2683297"/>
            <a:ext cx="2207623" cy="1472281"/>
          </a:xfrm>
          <a:prstGeom prst="rect">
            <a:avLst/>
          </a:prstGeom>
        </p:spPr>
      </p:pic>
      <p:sp>
        <p:nvSpPr>
          <p:cNvPr id="6" name="テキスト ボックス 5">
            <a:extLst>
              <a:ext uri="{FF2B5EF4-FFF2-40B4-BE49-F238E27FC236}">
                <a16:creationId xmlns:a16="http://schemas.microsoft.com/office/drawing/2014/main" id="{6522D46B-6CFD-73B0-D2A0-F6A38A7E944B}"/>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78040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19" name="図 18">
            <a:extLst>
              <a:ext uri="{FF2B5EF4-FFF2-40B4-BE49-F238E27FC236}">
                <a16:creationId xmlns:a16="http://schemas.microsoft.com/office/drawing/2014/main" id="{45FE901E-5385-5884-B15F-9B9F6A7457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0691" y="3390002"/>
            <a:ext cx="2059711" cy="1364224"/>
          </a:xfrm>
          <a:prstGeom prst="rect">
            <a:avLst/>
          </a:prstGeom>
        </p:spPr>
      </p:pic>
      <p:pic>
        <p:nvPicPr>
          <p:cNvPr id="16" name="図 15">
            <a:extLst>
              <a:ext uri="{FF2B5EF4-FFF2-40B4-BE49-F238E27FC236}">
                <a16:creationId xmlns:a16="http://schemas.microsoft.com/office/drawing/2014/main" id="{B4E9BAE1-92CD-7028-615A-B45BABDB50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5359" y="2542573"/>
            <a:ext cx="2159298" cy="1258093"/>
          </a:xfrm>
          <a:prstGeom prst="rect">
            <a:avLst/>
          </a:prstGeom>
        </p:spPr>
      </p:pic>
      <p:sp>
        <p:nvSpPr>
          <p:cNvPr id="14" name="右矢印 13"/>
          <p:cNvSpPr/>
          <p:nvPr/>
        </p:nvSpPr>
        <p:spPr>
          <a:xfrm>
            <a:off x="0" y="-7035"/>
            <a:ext cx="9775371" cy="838613"/>
          </a:xfrm>
          <a:prstGeom prst="rightArrow">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日本遺産を巡る旅</a:t>
            </a:r>
          </a:p>
        </p:txBody>
      </p:sp>
      <p:pic>
        <p:nvPicPr>
          <p:cNvPr id="4" name="図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5"/>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41973224"/>
              </p:ext>
            </p:extLst>
          </p:nvPr>
        </p:nvGraphicFramePr>
        <p:xfrm>
          <a:off x="274578" y="1460004"/>
          <a:ext cx="5093939" cy="4994640"/>
        </p:xfrm>
        <a:graphic>
          <a:graphicData uri="http://schemas.openxmlformats.org/drawingml/2006/table">
            <a:tbl>
              <a:tblPr firstRow="1" bandRow="1">
                <a:tableStyleId>{5C22544A-7EE6-4342-B048-85BDC9FD1C3A}</a:tableStyleId>
              </a:tblPr>
              <a:tblGrid>
                <a:gridCol w="1606868">
                  <a:extLst>
                    <a:ext uri="{9D8B030D-6E8A-4147-A177-3AD203B41FA5}">
                      <a16:colId xmlns:a16="http://schemas.microsoft.com/office/drawing/2014/main" val="2770366239"/>
                    </a:ext>
                  </a:extLst>
                </a:gridCol>
                <a:gridCol w="3487071">
                  <a:extLst>
                    <a:ext uri="{9D8B030D-6E8A-4147-A177-3AD203B41FA5}">
                      <a16:colId xmlns:a16="http://schemas.microsoft.com/office/drawing/2014/main" val="1045076330"/>
                    </a:ext>
                  </a:extLst>
                </a:gridCol>
              </a:tblGrid>
              <a:tr h="19247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名以上要相談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捕鯨にまつわる史跡や歴史など、経験知識豊富なガイドと一緒に巡ります。日本遺産・世界遺産・ジオパークと、みどころ満載のコースです。</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～４時間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６名～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名以上は要相談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16,000</a:t>
                      </a:r>
                      <a:r>
                        <a:rPr kumimoji="1" lang="ja-JP" altLang="en-US" sz="1200" b="1" dirty="0">
                          <a:solidFill>
                            <a:schemeClr val="tx1"/>
                          </a:solidFill>
                          <a:latin typeface="メイリオ" panose="020B0604030504040204" pitchFamily="50" charset="-128"/>
                          <a:ea typeface="メイリオ" panose="020B0604030504040204" pitchFamily="50" charset="-128"/>
                        </a:rPr>
                        <a:t>円＋バス代（ガイドが路線バス使用時）</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原則</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週間前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三輪崎側あり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歩きやすい靴・服装　及び飲み物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新宮市観光協会</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br>
                        <a:rPr lang="ja-JP" altLang="en-US" sz="1200" b="1" dirty="0">
                          <a:latin typeface="メイリオ" panose="020B0604030504040204" pitchFamily="50" charset="-128"/>
                          <a:ea typeface="メイリオ" panose="020B0604030504040204" pitchFamily="50" charset="-128"/>
                        </a:rPr>
                      </a:b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TEL:0735-22-2840</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FAX:0735-22-2842</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u="none" kern="1200" dirty="0">
                          <a:solidFill>
                            <a:schemeClr val="tx1"/>
                          </a:solidFill>
                          <a:effectLst/>
                          <a:latin typeface="メイリオ" panose="020B0604030504040204" pitchFamily="50" charset="-128"/>
                          <a:ea typeface="メイリオ" panose="020B0604030504040204" pitchFamily="50" charset="-128"/>
                          <a:cs typeface="+mn-cs"/>
                        </a:rPr>
                        <a:t>info@shinguu.jp</a:t>
                      </a:r>
                      <a:endParaRPr kumimoji="1" lang="en-US" altLang="ja-JP" sz="1000" b="1" i="0" u="none"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0" y="684125"/>
            <a:ext cx="9956614"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古式捕鯨発祥の地　熊野灘地域の捕鯨 関係スポットを巡るガイド</a:t>
            </a:r>
            <a:endParaRPr kumimoji="1" lang="en-US" altLang="ja-JP" sz="2400" b="1" dirty="0">
              <a:latin typeface="ＤＦ平成明朝体W3" panose="02020309000000000000" pitchFamily="17" charset="-128"/>
              <a:ea typeface="ＤＦ平成明朝体W3" panose="02020309000000000000" pitchFamily="17" charset="-128"/>
            </a:endParaRPr>
          </a:p>
        </p:txBody>
      </p:sp>
      <p:sp>
        <p:nvSpPr>
          <p:cNvPr id="12" name="テキスト ボックス 11"/>
          <p:cNvSpPr txBox="1"/>
          <p:nvPr/>
        </p:nvSpPr>
        <p:spPr>
          <a:xfrm>
            <a:off x="2440072" y="238254"/>
            <a:ext cx="7616374" cy="369332"/>
          </a:xfrm>
          <a:prstGeom prst="rect">
            <a:avLst/>
          </a:prstGeom>
          <a:noFill/>
        </p:spPr>
        <p:txBody>
          <a:bodyPr wrap="square" rtlCol="0">
            <a:spAutoFit/>
          </a:bodyPr>
          <a:lstStyle/>
          <a:p>
            <a:r>
              <a:rPr kumimoji="1" lang="ja-JP" altLang="en-US" dirty="0">
                <a:solidFill>
                  <a:schemeClr val="bg1"/>
                </a:solidFill>
              </a:rPr>
              <a:t>⑦鯨とともに生きる　　　　　　　　　　　　　　　太地町</a:t>
            </a:r>
          </a:p>
        </p:txBody>
      </p:sp>
      <p:pic>
        <p:nvPicPr>
          <p:cNvPr id="7" name="図 6">
            <a:extLst>
              <a:ext uri="{FF2B5EF4-FFF2-40B4-BE49-F238E27FC236}">
                <a16:creationId xmlns:a16="http://schemas.microsoft.com/office/drawing/2014/main" id="{4145F00F-45B7-8424-CE3B-40B36F4A18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23123" y="1460004"/>
            <a:ext cx="2297279" cy="1493232"/>
          </a:xfrm>
          <a:prstGeom prst="rect">
            <a:avLst/>
          </a:prstGeom>
        </p:spPr>
      </p:pic>
      <p:graphicFrame>
        <p:nvGraphicFramePr>
          <p:cNvPr id="6" name="表 5">
            <a:extLst>
              <a:ext uri="{FF2B5EF4-FFF2-40B4-BE49-F238E27FC236}">
                <a16:creationId xmlns:a16="http://schemas.microsoft.com/office/drawing/2014/main" id="{3B1BC8C3-44C7-7FD4-7B13-6E6633253E4E}"/>
              </a:ext>
            </a:extLst>
          </p:cNvPr>
          <p:cNvGraphicFramePr>
            <a:graphicFrameLocks noGrp="1"/>
          </p:cNvGraphicFramePr>
          <p:nvPr>
            <p:extLst>
              <p:ext uri="{D42A27DB-BD31-4B8C-83A1-F6EECF244321}">
                <p14:modId xmlns:p14="http://schemas.microsoft.com/office/powerpoint/2010/main" val="4038827385"/>
              </p:ext>
            </p:extLst>
          </p:nvPr>
        </p:nvGraphicFramePr>
        <p:xfrm>
          <a:off x="5723123" y="4830765"/>
          <a:ext cx="4015115" cy="1632646"/>
        </p:xfrm>
        <a:graphic>
          <a:graphicData uri="http://schemas.openxmlformats.org/drawingml/2006/table">
            <a:tbl>
              <a:tblPr firstRow="1" bandRow="1">
                <a:tableStyleId>{5C22544A-7EE6-4342-B048-85BDC9FD1C3A}</a:tableStyleId>
              </a:tblPr>
              <a:tblGrid>
                <a:gridCol w="1680268">
                  <a:extLst>
                    <a:ext uri="{9D8B030D-6E8A-4147-A177-3AD203B41FA5}">
                      <a16:colId xmlns:a16="http://schemas.microsoft.com/office/drawing/2014/main" val="2477708396"/>
                    </a:ext>
                  </a:extLst>
                </a:gridCol>
                <a:gridCol w="2334847">
                  <a:extLst>
                    <a:ext uri="{9D8B030D-6E8A-4147-A177-3AD203B41FA5}">
                      <a16:colId xmlns:a16="http://schemas.microsoft.com/office/drawing/2014/main" val="3816281049"/>
                    </a:ext>
                  </a:extLst>
                </a:gridCol>
              </a:tblGrid>
              <a:tr h="241365">
                <a:tc>
                  <a:txBody>
                    <a:bodyPr/>
                    <a:lstStyle/>
                    <a:p>
                      <a:r>
                        <a:rPr kumimoji="1" lang="ja-JP" altLang="en-US" sz="1600" b="1" dirty="0">
                          <a:solidFill>
                            <a:schemeClr val="tx1"/>
                          </a:solidFill>
                        </a:rPr>
                        <a:t>メニュー</a:t>
                      </a:r>
                    </a:p>
                  </a:txBody>
                  <a:tcPr/>
                </a:tc>
                <a:tc>
                  <a:txBody>
                    <a:bodyPr/>
                    <a:lstStyle/>
                    <a:p>
                      <a:r>
                        <a:rPr kumimoji="1" lang="ja-JP" altLang="en-US" sz="1600" b="1" dirty="0">
                          <a:solidFill>
                            <a:schemeClr val="tx1"/>
                          </a:solidFill>
                        </a:rPr>
                        <a:t>コース説明</a:t>
                      </a:r>
                    </a:p>
                  </a:txBody>
                  <a:tcPr/>
                </a:tc>
                <a:extLst>
                  <a:ext uri="{0D108BD9-81ED-4DB2-BD59-A6C34878D82A}">
                    <a16:rowId xmlns:a16="http://schemas.microsoft.com/office/drawing/2014/main" val="825329533"/>
                  </a:ext>
                </a:extLst>
              </a:tr>
              <a:tr h="565846">
                <a:tc>
                  <a:txBody>
                    <a:bodyPr/>
                    <a:lstStyle/>
                    <a:p>
                      <a:r>
                        <a:rPr kumimoji="1" lang="ja-JP" altLang="en-US" sz="1400" b="1" dirty="0"/>
                        <a:t>１．三輪崎青年会館～高野坂コース</a:t>
                      </a:r>
                      <a:endParaRPr kumimoji="1" lang="en-US" altLang="ja-JP" sz="1400" b="1" dirty="0"/>
                    </a:p>
                  </a:txBody>
                  <a:tcPr/>
                </a:tc>
                <a:tc>
                  <a:txBody>
                    <a:bodyPr/>
                    <a:lstStyle/>
                    <a:p>
                      <a:r>
                        <a:rPr kumimoji="1" lang="ja-JP" altLang="en-US" sz="1400" b="1" dirty="0"/>
                        <a:t>国の登録有形文化財の三輪崎青年会館見学と高野坂ｳｫｰｸのｺｰｽ</a:t>
                      </a:r>
                    </a:p>
                  </a:txBody>
                  <a:tcPr/>
                </a:tc>
                <a:extLst>
                  <a:ext uri="{0D108BD9-81ED-4DB2-BD59-A6C34878D82A}">
                    <a16:rowId xmlns:a16="http://schemas.microsoft.com/office/drawing/2014/main" val="2037047074"/>
                  </a:ext>
                </a:extLst>
              </a:tr>
              <a:tr h="565846">
                <a:tc>
                  <a:txBody>
                    <a:bodyPr/>
                    <a:lstStyle/>
                    <a:p>
                      <a:r>
                        <a:rPr kumimoji="1" lang="ja-JP" altLang="en-US" sz="1400" b="1" dirty="0"/>
                        <a:t>２．孔島・鈴島～高野坂コース</a:t>
                      </a:r>
                    </a:p>
                  </a:txBody>
                  <a:tcPr/>
                </a:tc>
                <a:tc>
                  <a:txBody>
                    <a:bodyPr/>
                    <a:lstStyle/>
                    <a:p>
                      <a:r>
                        <a:rPr kumimoji="1" lang="ja-JP" altLang="en-US" sz="1400" b="1" dirty="0"/>
                        <a:t>ｼﾞｵﾊﾟｰｸの孔島・鈴島と高野坂ｳｫｰｸのｺｰｽ</a:t>
                      </a:r>
                    </a:p>
                  </a:txBody>
                  <a:tcPr/>
                </a:tc>
                <a:extLst>
                  <a:ext uri="{0D108BD9-81ED-4DB2-BD59-A6C34878D82A}">
                    <a16:rowId xmlns:a16="http://schemas.microsoft.com/office/drawing/2014/main" val="2186220303"/>
                  </a:ext>
                </a:extLst>
              </a:tr>
            </a:tbl>
          </a:graphicData>
        </a:graphic>
      </p:graphicFrame>
      <p:sp>
        <p:nvSpPr>
          <p:cNvPr id="5" name="テキスト ボックス 4">
            <a:extLst>
              <a:ext uri="{FF2B5EF4-FFF2-40B4-BE49-F238E27FC236}">
                <a16:creationId xmlns:a16="http://schemas.microsoft.com/office/drawing/2014/main" id="{5FC67016-8B7C-7B2A-EBAD-0BD759C3399D}"/>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945682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5" name="正方形/長方形 14"/>
          <p:cNvSpPr/>
          <p:nvPr/>
        </p:nvSpPr>
        <p:spPr>
          <a:xfrm>
            <a:off x="6983821" y="947826"/>
            <a:ext cx="2815638" cy="159111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kumimoji="1" lang="ja-JP" altLang="en-US" sz="1600" b="1" dirty="0">
                <a:latin typeface="メイリオ" panose="020B0604030504040204" pitchFamily="50" charset="-128"/>
                <a:ea typeface="メイリオ" panose="020B0604030504040204" pitchFamily="50" charset="-128"/>
              </a:rPr>
              <a:t>ジオパークとは</a:t>
            </a:r>
            <a:endParaRPr kumimoji="1" lang="en-US" altLang="ja-JP" sz="1600" b="1" dirty="0">
              <a:latin typeface="メイリオ" panose="020B0604030504040204" pitchFamily="50" charset="-128"/>
              <a:ea typeface="メイリオ" panose="020B0604030504040204" pitchFamily="50" charset="-128"/>
            </a:endParaRPr>
          </a:p>
          <a:p>
            <a:endParaRPr kumimoji="1" lang="en-US" altLang="ja-JP" sz="6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地球科学的意義のあるサイトや景観が保護、教育、持続可能な開発のすべてを含んだ総合的な考え方によって管理され、１つにまとまったエリア。</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日本には現在</a:t>
            </a:r>
            <a:r>
              <a:rPr kumimoji="1" lang="en-US" altLang="ja-JP" sz="1200" dirty="0">
                <a:latin typeface="メイリオ" panose="020B0604030504040204" pitchFamily="50" charset="-128"/>
                <a:ea typeface="メイリオ" panose="020B0604030504040204" pitchFamily="50" charset="-128"/>
              </a:rPr>
              <a:t>47</a:t>
            </a:r>
            <a:r>
              <a:rPr kumimoji="1" lang="ja-JP" altLang="en-US" sz="1200" dirty="0">
                <a:latin typeface="メイリオ" panose="020B0604030504040204" pitchFamily="50" charset="-128"/>
                <a:ea typeface="メイリオ" panose="020B0604030504040204" pitchFamily="50" charset="-128"/>
              </a:rPr>
              <a:t>地域のジオパークが存在しています。</a:t>
            </a:r>
          </a:p>
        </p:txBody>
      </p:sp>
      <p:pic>
        <p:nvPicPr>
          <p:cNvPr id="16" name="図 15"/>
          <p:cNvPicPr>
            <a:picLocks noChangeAspect="1"/>
          </p:cNvPicPr>
          <p:nvPr/>
        </p:nvPicPr>
        <p:blipFill rotWithShape="1">
          <a:blip r:embed="rId2" cstate="hqprint">
            <a:extLst>
              <a:ext uri="{28A0092B-C50C-407E-A947-70E740481C1C}">
                <a14:useLocalDpi xmlns:a14="http://schemas.microsoft.com/office/drawing/2010/main"/>
              </a:ext>
            </a:extLst>
          </a:blip>
          <a:srcRect b="-3742"/>
          <a:stretch/>
        </p:blipFill>
        <p:spPr>
          <a:xfrm rot="2172489">
            <a:off x="8553650" y="1019701"/>
            <a:ext cx="209999" cy="252000"/>
          </a:xfrm>
          <a:prstGeom prst="rect">
            <a:avLst/>
          </a:prstGeom>
        </p:spPr>
      </p:pic>
      <p:sp>
        <p:nvSpPr>
          <p:cNvPr id="2" name="タイトル 1"/>
          <p:cNvSpPr>
            <a:spLocks noGrp="1"/>
          </p:cNvSpPr>
          <p:nvPr>
            <p:ph type="ctrTitle"/>
          </p:nvPr>
        </p:nvSpPr>
        <p:spPr>
          <a:xfrm>
            <a:off x="1286174" y="755586"/>
            <a:ext cx="4218104" cy="485529"/>
          </a:xfrm>
        </p:spPr>
        <p:txBody>
          <a:bodyPr>
            <a:noAutofit/>
          </a:bodyPr>
          <a:lstStyle/>
          <a:p>
            <a:r>
              <a:rPr lang="ja-JP" altLang="en-US" sz="2800" dirty="0">
                <a:effectLst>
                  <a:outerShdw blurRad="38100" dist="38100" dir="2700000" algn="tl">
                    <a:srgbClr val="000000">
                      <a:alpha val="43137"/>
                    </a:srgbClr>
                  </a:outerShdw>
                </a:effectLst>
                <a:latin typeface="ＤＦ平成明朝体W3" panose="02020309000000000000" pitchFamily="17" charset="-128"/>
                <a:ea typeface="ＤＦ平成明朝体W3" panose="02020309000000000000" pitchFamily="17" charset="-128"/>
              </a:rPr>
              <a:t>南紀熊野ジオパーク</a:t>
            </a:r>
          </a:p>
        </p:txBody>
      </p:sp>
      <p:sp>
        <p:nvSpPr>
          <p:cNvPr id="17" name="右矢印 16"/>
          <p:cNvSpPr/>
          <p:nvPr/>
        </p:nvSpPr>
        <p:spPr>
          <a:xfrm>
            <a:off x="0" y="-7035"/>
            <a:ext cx="9775371" cy="83861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latin typeface="メイリオ" panose="020B0604030504040204" pitchFamily="50" charset="-128"/>
                <a:ea typeface="メイリオ" panose="020B0604030504040204" pitchFamily="50" charset="-128"/>
              </a:rPr>
              <a:t>南紀熊野ジオパーク　</a:t>
            </a:r>
          </a:p>
        </p:txBody>
      </p:sp>
      <p:pic>
        <p:nvPicPr>
          <p:cNvPr id="20" name="図 1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6589548"/>
            <a:ext cx="247650" cy="247650"/>
          </a:xfrm>
          <a:prstGeom prst="rect">
            <a:avLst/>
          </a:prstGeom>
        </p:spPr>
      </p:pic>
      <p:pic>
        <p:nvPicPr>
          <p:cNvPr id="9" name="図 8"/>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65946" y="2720056"/>
            <a:ext cx="3918590" cy="3918590"/>
          </a:xfrm>
          <a:prstGeom prst="rect">
            <a:avLst/>
          </a:prstGeom>
        </p:spPr>
      </p:pic>
      <p:pic>
        <p:nvPicPr>
          <p:cNvPr id="8" name="図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75322" y="2694066"/>
            <a:ext cx="828828" cy="933813"/>
          </a:xfrm>
          <a:prstGeom prst="rect">
            <a:avLst/>
          </a:prstGeom>
        </p:spPr>
      </p:pic>
      <p:sp>
        <p:nvSpPr>
          <p:cNvPr id="7" name="テキスト ボックス 6"/>
          <p:cNvSpPr txBox="1"/>
          <p:nvPr/>
        </p:nvSpPr>
        <p:spPr>
          <a:xfrm>
            <a:off x="247651" y="1355658"/>
            <a:ext cx="6616914" cy="338554"/>
          </a:xfrm>
          <a:prstGeom prst="rect">
            <a:avLst/>
          </a:prstGeom>
          <a:noFill/>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　</a:t>
            </a:r>
            <a:r>
              <a:rPr lang="ja-JP" altLang="en-US" sz="1600" b="1" baseline="30000" dirty="0">
                <a:latin typeface="メイリオ" panose="020B0604030504040204" pitchFamily="50" charset="-128"/>
                <a:ea typeface="メイリオ" panose="020B0604030504040204" pitchFamily="50" charset="-128"/>
              </a:rPr>
              <a:t>　</a:t>
            </a:r>
            <a:endParaRPr lang="en-US" altLang="ja-JP" sz="1600" b="1" baseline="30000" dirty="0">
              <a:latin typeface="メイリオ" panose="020B0604030504040204" pitchFamily="50" charset="-128"/>
              <a:ea typeface="メイリオ" panose="020B0604030504040204" pitchFamily="50" charset="-128"/>
            </a:endParaRPr>
          </a:p>
        </p:txBody>
      </p:sp>
      <p:sp>
        <p:nvSpPr>
          <p:cNvPr id="14" name="正方形/長方形 13"/>
          <p:cNvSpPr/>
          <p:nvPr/>
        </p:nvSpPr>
        <p:spPr>
          <a:xfrm>
            <a:off x="128395" y="1277590"/>
            <a:ext cx="6660000" cy="140348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ja-JP" altLang="en-US" sz="1600" dirty="0">
                <a:latin typeface="メイリオ" panose="020B0604030504040204" pitchFamily="50" charset="-128"/>
                <a:ea typeface="メイリオ" panose="020B0604030504040204" pitchFamily="50" charset="-128"/>
              </a:rPr>
              <a:t>　南紀熊野ジオパークは、数多くの優れた自然や文化を体験できるエリアです。ダイナミックな景観、貴重な生態系、温泉、美味しい食材と郷土料理、霊場と信仰など、ここでしか味わえない魅力がたっぷり。</a:t>
            </a:r>
            <a:endParaRPr lang="en-US" altLang="ja-JP" sz="1600" dirty="0">
              <a:latin typeface="メイリオ" panose="020B0604030504040204" pitchFamily="50" charset="-128"/>
              <a:ea typeface="メイリオ" panose="020B0604030504040204" pitchFamily="50" charset="-128"/>
            </a:endParaRPr>
          </a:p>
          <a:p>
            <a:r>
              <a:rPr lang="ja-JP" altLang="en-US" sz="1600" dirty="0">
                <a:latin typeface="メイリオ" panose="020B0604030504040204" pitchFamily="50" charset="-128"/>
                <a:ea typeface="メイリオ" panose="020B0604030504040204" pitchFamily="50" charset="-128"/>
              </a:rPr>
              <a:t>　ぜひ、南紀熊野で「ジオ（大地・地球）」を背景とした絶景や体験、温泉、グルメなどを余すことなくお楽しみください</a:t>
            </a:r>
            <a:r>
              <a:rPr kumimoji="1" lang="ja-JP" altLang="en-US" sz="1600" dirty="0"/>
              <a:t>！</a:t>
            </a:r>
            <a:endParaRPr lang="en-US" altLang="ja-JP" sz="1600" dirty="0">
              <a:latin typeface="メイリオ" panose="020B0604030504040204" pitchFamily="50" charset="-128"/>
              <a:ea typeface="メイリオ" panose="020B0604030504040204" pitchFamily="50" charset="-128"/>
            </a:endParaRPr>
          </a:p>
        </p:txBody>
      </p:sp>
      <p:pic>
        <p:nvPicPr>
          <p:cNvPr id="19" name="図 18"/>
          <p:cNvPicPr>
            <a:picLocks/>
          </p:cNvPicPr>
          <p:nvPr/>
        </p:nvPicPr>
        <p:blipFill>
          <a:blip r:embed="rId6" cstate="hqprint">
            <a:extLst>
              <a:ext uri="{28A0092B-C50C-407E-A947-70E740481C1C}">
                <a14:useLocalDpi xmlns:a14="http://schemas.microsoft.com/office/drawing/2010/main"/>
              </a:ext>
            </a:extLst>
          </a:blip>
          <a:stretch>
            <a:fillRect/>
          </a:stretch>
        </p:blipFill>
        <p:spPr>
          <a:xfrm>
            <a:off x="7146259" y="2737257"/>
            <a:ext cx="2653200" cy="1875600"/>
          </a:xfrm>
          <a:prstGeom prst="rect">
            <a:avLst/>
          </a:prstGeom>
        </p:spPr>
      </p:pic>
      <p:pic>
        <p:nvPicPr>
          <p:cNvPr id="21" name="図 20"/>
          <p:cNvPicPr>
            <a:picLocks/>
          </p:cNvPicPr>
          <p:nvPr/>
        </p:nvPicPr>
        <p:blipFill>
          <a:blip r:embed="rId7" cstate="hqprint">
            <a:extLst>
              <a:ext uri="{28A0092B-C50C-407E-A947-70E740481C1C}">
                <a14:useLocalDpi xmlns:a14="http://schemas.microsoft.com/office/drawing/2010/main"/>
              </a:ext>
            </a:extLst>
          </a:blip>
          <a:stretch>
            <a:fillRect/>
          </a:stretch>
        </p:blipFill>
        <p:spPr>
          <a:xfrm>
            <a:off x="4338797" y="4770284"/>
            <a:ext cx="2653200" cy="1875600"/>
          </a:xfrm>
          <a:prstGeom prst="rect">
            <a:avLst/>
          </a:prstGeom>
        </p:spPr>
      </p:pic>
      <p:pic>
        <p:nvPicPr>
          <p:cNvPr id="26" name="図 25"/>
          <p:cNvPicPr>
            <a:picLocks/>
          </p:cNvPicPr>
          <p:nvPr/>
        </p:nvPicPr>
        <p:blipFill>
          <a:blip r:embed="rId8" cstate="hqprint">
            <a:extLst>
              <a:ext uri="{28A0092B-C50C-407E-A947-70E740481C1C}">
                <a14:useLocalDpi xmlns:a14="http://schemas.microsoft.com/office/drawing/2010/main"/>
              </a:ext>
            </a:extLst>
          </a:blip>
          <a:stretch>
            <a:fillRect/>
          </a:stretch>
        </p:blipFill>
        <p:spPr>
          <a:xfrm>
            <a:off x="7146259" y="4740689"/>
            <a:ext cx="2653200" cy="1875600"/>
          </a:xfrm>
          <a:prstGeom prst="rect">
            <a:avLst/>
          </a:prstGeom>
        </p:spPr>
      </p:pic>
      <p:pic>
        <p:nvPicPr>
          <p:cNvPr id="27" name="図 26"/>
          <p:cNvPicPr>
            <a:picLocks/>
          </p:cNvPicPr>
          <p:nvPr/>
        </p:nvPicPr>
        <p:blipFill>
          <a:blip r:embed="rId9" cstate="hqprint">
            <a:extLst>
              <a:ext uri="{28A0092B-C50C-407E-A947-70E740481C1C}">
                <a14:useLocalDpi xmlns:a14="http://schemas.microsoft.com/office/drawing/2010/main"/>
              </a:ext>
            </a:extLst>
          </a:blip>
          <a:stretch>
            <a:fillRect/>
          </a:stretch>
        </p:blipFill>
        <p:spPr>
          <a:xfrm>
            <a:off x="4371630" y="2737257"/>
            <a:ext cx="2653200" cy="1875600"/>
          </a:xfrm>
          <a:prstGeom prst="rect">
            <a:avLst/>
          </a:prstGeom>
        </p:spPr>
      </p:pic>
      <p:sp>
        <p:nvSpPr>
          <p:cNvPr id="29" name="正方形/長方形 28"/>
          <p:cNvSpPr/>
          <p:nvPr/>
        </p:nvSpPr>
        <p:spPr>
          <a:xfrm>
            <a:off x="6212522" y="4229376"/>
            <a:ext cx="779128" cy="34959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橋杭岩</a:t>
            </a:r>
            <a:endParaRPr kumimoji="1" lang="en-US" altLang="ja-JP" sz="1000" b="1" dirty="0"/>
          </a:p>
          <a:p>
            <a:pPr algn="ctr"/>
            <a:r>
              <a:rPr kumimoji="1" lang="en-US" altLang="ja-JP" sz="1000" b="1" dirty="0"/>
              <a:t>(</a:t>
            </a:r>
            <a:r>
              <a:rPr kumimoji="1" lang="ja-JP" altLang="en-US" sz="1000" b="1" dirty="0"/>
              <a:t>串本町</a:t>
            </a:r>
            <a:r>
              <a:rPr kumimoji="1" lang="en-US" altLang="ja-JP" sz="1000" b="1" dirty="0"/>
              <a:t>)</a:t>
            </a:r>
            <a:endParaRPr kumimoji="1" lang="ja-JP" altLang="en-US" sz="1000" b="1" dirty="0"/>
          </a:p>
        </p:txBody>
      </p:sp>
      <p:sp>
        <p:nvSpPr>
          <p:cNvPr id="31" name="正方形/長方形 30"/>
          <p:cNvSpPr/>
          <p:nvPr/>
        </p:nvSpPr>
        <p:spPr>
          <a:xfrm>
            <a:off x="9035803" y="4267743"/>
            <a:ext cx="648000" cy="2520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dirty="0">
                <a:solidFill>
                  <a:schemeClr val="bg1"/>
                </a:solidFill>
              </a:rPr>
              <a:t>橋杭岩</a:t>
            </a:r>
          </a:p>
        </p:txBody>
      </p:sp>
      <p:sp>
        <p:nvSpPr>
          <p:cNvPr id="32" name="正方形/長方形 31"/>
          <p:cNvSpPr/>
          <p:nvPr/>
        </p:nvSpPr>
        <p:spPr>
          <a:xfrm>
            <a:off x="8993296" y="4235369"/>
            <a:ext cx="779128" cy="34959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一枚岩</a:t>
            </a:r>
            <a:endParaRPr kumimoji="1" lang="en-US" altLang="ja-JP" sz="1000" b="1" dirty="0"/>
          </a:p>
          <a:p>
            <a:pPr algn="ctr"/>
            <a:r>
              <a:rPr kumimoji="1" lang="en-US" altLang="ja-JP" sz="1000" b="1" dirty="0"/>
              <a:t>(</a:t>
            </a:r>
            <a:r>
              <a:rPr kumimoji="1" lang="ja-JP" altLang="en-US" sz="1000" b="1" dirty="0"/>
              <a:t>古座川町</a:t>
            </a:r>
            <a:r>
              <a:rPr kumimoji="1" lang="en-US" altLang="ja-JP" sz="1000" b="1" dirty="0"/>
              <a:t>)</a:t>
            </a:r>
            <a:endParaRPr kumimoji="1" lang="ja-JP" altLang="en-US" sz="1000" b="1" dirty="0"/>
          </a:p>
        </p:txBody>
      </p:sp>
      <p:sp>
        <p:nvSpPr>
          <p:cNvPr id="33" name="正方形/長方形 32"/>
          <p:cNvSpPr/>
          <p:nvPr/>
        </p:nvSpPr>
        <p:spPr>
          <a:xfrm>
            <a:off x="6192381" y="6265548"/>
            <a:ext cx="779128" cy="34959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円月島</a:t>
            </a:r>
            <a:endParaRPr kumimoji="1" lang="en-US" altLang="ja-JP" sz="1000" b="1" dirty="0"/>
          </a:p>
          <a:p>
            <a:pPr algn="ctr"/>
            <a:r>
              <a:rPr kumimoji="1" lang="en-US" altLang="ja-JP" sz="1000" b="1" dirty="0"/>
              <a:t>(</a:t>
            </a:r>
            <a:r>
              <a:rPr kumimoji="1" lang="ja-JP" altLang="en-US" sz="1000" b="1" dirty="0"/>
              <a:t>白浜町</a:t>
            </a:r>
            <a:r>
              <a:rPr kumimoji="1" lang="en-US" altLang="ja-JP" sz="1000" b="1" dirty="0"/>
              <a:t>)</a:t>
            </a:r>
            <a:endParaRPr kumimoji="1" lang="ja-JP" altLang="en-US" sz="1000" b="1" dirty="0"/>
          </a:p>
        </p:txBody>
      </p:sp>
      <p:sp>
        <p:nvSpPr>
          <p:cNvPr id="34" name="正方形/長方形 33"/>
          <p:cNvSpPr/>
          <p:nvPr/>
        </p:nvSpPr>
        <p:spPr>
          <a:xfrm>
            <a:off x="8993296" y="6223413"/>
            <a:ext cx="779128" cy="34959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b="1" dirty="0"/>
              <a:t>潜水橋</a:t>
            </a:r>
            <a:endParaRPr kumimoji="1" lang="en-US" altLang="ja-JP" sz="1000" b="1" dirty="0"/>
          </a:p>
          <a:p>
            <a:pPr algn="ctr"/>
            <a:r>
              <a:rPr kumimoji="1" lang="en-US" altLang="ja-JP" sz="1000" b="1" dirty="0"/>
              <a:t>(</a:t>
            </a:r>
            <a:r>
              <a:rPr kumimoji="1" lang="ja-JP" altLang="en-US" sz="1000" b="1" dirty="0"/>
              <a:t>上富田町</a:t>
            </a:r>
            <a:r>
              <a:rPr kumimoji="1" lang="en-US" altLang="ja-JP" sz="1000" b="1" dirty="0"/>
              <a:t>)</a:t>
            </a:r>
            <a:endParaRPr kumimoji="1" lang="ja-JP" altLang="en-US" sz="1000" b="1" dirty="0"/>
          </a:p>
        </p:txBody>
      </p:sp>
      <p:sp>
        <p:nvSpPr>
          <p:cNvPr id="4" name="テキスト ボックス 3">
            <a:extLst>
              <a:ext uri="{FF2B5EF4-FFF2-40B4-BE49-F238E27FC236}">
                <a16:creationId xmlns:a16="http://schemas.microsoft.com/office/drawing/2014/main" id="{C8C4A57C-07E0-EE18-71F0-EDB716F2CDDF}"/>
              </a:ext>
            </a:extLst>
          </p:cNvPr>
          <p:cNvSpPr txBox="1"/>
          <p:nvPr/>
        </p:nvSpPr>
        <p:spPr>
          <a:xfrm>
            <a:off x="9286041" y="6528126"/>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5354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173822001"/>
              </p:ext>
            </p:extLst>
          </p:nvPr>
        </p:nvGraphicFramePr>
        <p:xfrm>
          <a:off x="464867" y="1469843"/>
          <a:ext cx="5008470" cy="518904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世界的にも有名な褶曲で、理科の教科書にも採用されている「フェニックス褶曲」をガイドの解説付きで見学することができます。　　　　　　　　　　　　　　　　　　　　　　　　　　　　　　　　　　　　　　　　　　　　　　　　　　　　　　　　　　　　　　　　　　　　　　　　　　　　</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　</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9</a:t>
                      </a:r>
                      <a:r>
                        <a:rPr kumimoji="1" lang="ja-JP" altLang="en-US" sz="1200" b="1" dirty="0">
                          <a:solidFill>
                            <a:schemeClr val="tx1"/>
                          </a:solidFill>
                          <a:latin typeface="メイリオ" panose="020B0604030504040204" pitchFamily="50" charset="-128"/>
                          <a:ea typeface="メイリオ" panose="020B0604030504040204" pitchFamily="50" charset="-128"/>
                        </a:rPr>
                        <a:t>月は最大</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a:t>
                      </a:r>
                      <a:br>
                        <a:rPr kumimoji="1" lang="en-US" altLang="ja-JP" sz="1200" b="1" dirty="0">
                          <a:solidFill>
                            <a:schemeClr val="tx1"/>
                          </a:solidFill>
                          <a:latin typeface="メイリオ" panose="020B0604030504040204" pitchFamily="50" charset="-128"/>
                          <a:ea typeface="メイリオ" panose="020B0604030504040204" pitchFamily="50" charset="-128"/>
                        </a:rPr>
                      </a:br>
                      <a:r>
                        <a:rPr kumimoji="1" lang="ja-JP" altLang="en-US" sz="1200" b="1" dirty="0">
                          <a:solidFill>
                            <a:schemeClr val="tx1"/>
                          </a:solidFill>
                          <a:latin typeface="メイリオ" panose="020B0604030504040204" pitchFamily="50" charset="-128"/>
                          <a:ea typeface="メイリオ" panose="020B0604030504040204" pitchFamily="50" charset="-128"/>
                        </a:rPr>
                        <a:t>　その他の時期は最大</a:t>
                      </a:r>
                      <a:r>
                        <a:rPr kumimoji="1" lang="en-US" altLang="ja-JP" sz="1200" b="1" dirty="0">
                          <a:solidFill>
                            <a:schemeClr val="tx1"/>
                          </a:solidFill>
                          <a:latin typeface="メイリオ" panose="020B0604030504040204" pitchFamily="50" charset="-128"/>
                          <a:ea typeface="メイリオ" panose="020B0604030504040204" pitchFamily="50" charset="-128"/>
                        </a:rPr>
                        <a:t>25</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随時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ガイド</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名につき</a:t>
                      </a:r>
                      <a:r>
                        <a:rPr kumimoji="1" lang="en-US" altLang="zh-CN" sz="1200" b="1" dirty="0">
                          <a:solidFill>
                            <a:schemeClr val="tx1"/>
                          </a:solidFill>
                          <a:latin typeface="メイリオ" panose="020B0604030504040204" pitchFamily="50" charset="-128"/>
                          <a:ea typeface="メイリオ" panose="020B0604030504040204" pitchFamily="50" charset="-128"/>
                        </a:rPr>
                        <a:t>7</a:t>
                      </a:r>
                      <a:r>
                        <a:rPr kumimoji="1" lang="en-US" altLang="ja-JP" sz="1200" b="1" dirty="0">
                          <a:solidFill>
                            <a:schemeClr val="tx1"/>
                          </a:solidFill>
                          <a:latin typeface="メイリオ" panose="020B0604030504040204" pitchFamily="50" charset="-128"/>
                          <a:ea typeface="メイリオ" panose="020B0604030504040204" pitchFamily="50" charset="-128"/>
                        </a:rPr>
                        <a:t>,000</a:t>
                      </a:r>
                      <a:r>
                        <a:rPr kumimoji="1" lang="zh-CN" altLang="en-US" sz="1200" b="1" dirty="0">
                          <a:solidFill>
                            <a:schemeClr val="tx1"/>
                          </a:solidFill>
                          <a:latin typeface="メイリオ" panose="020B0604030504040204" pitchFamily="50" charset="-128"/>
                          <a:ea typeface="メイリオ" panose="020B0604030504040204" pitchFamily="50" charset="-128"/>
                        </a:rPr>
                        <a:t>円</a:t>
                      </a:r>
                      <a:r>
                        <a:rPr kumimoji="1" lang="ja-JP" altLang="en-US" sz="1200" b="1" dirty="0">
                          <a:solidFill>
                            <a:schemeClr val="tx1"/>
                          </a:solidFill>
                          <a:latin typeface="メイリオ" panose="020B0604030504040204" pitchFamily="50" charset="-128"/>
                          <a:ea typeface="メイリオ" panose="020B0604030504040204" pitchFamily="50" charset="-128"/>
                        </a:rPr>
                        <a:t>　</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ガイド</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名につき</a:t>
                      </a: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名まで見学可能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希望日の</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日前まで　</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団体の場合は早めにご連絡ください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潮位が高い場合や波高の場合は、ビューポイントまで渡渉できないことがあります。</a:t>
                      </a:r>
                      <a:endParaRPr kumimoji="1" lang="en-US" altLang="zh-TW"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zh-TW" altLang="en-US" sz="1200" b="1" dirty="0">
                          <a:latin typeface="メイリオ" panose="020B0604030504040204" pitchFamily="50" charset="-128"/>
                          <a:ea typeface="メイリオ" panose="020B0604030504040204" pitchFamily="50" charset="-128"/>
                        </a:rPr>
                        <a:t>（一社）</a:t>
                      </a:r>
                      <a:r>
                        <a:rPr lang="ja-JP" altLang="en-US" sz="1200" b="1" dirty="0">
                          <a:latin typeface="メイリオ" panose="020B0604030504040204" pitchFamily="50" charset="-128"/>
                          <a:ea typeface="メイリオ" panose="020B0604030504040204" pitchFamily="50" charset="-128"/>
                        </a:rPr>
                        <a:t>すさみ町</a:t>
                      </a:r>
                      <a:r>
                        <a:rPr lang="zh-TW" altLang="en-US" sz="1200" b="1" dirty="0">
                          <a:latin typeface="メイリオ" panose="020B0604030504040204" pitchFamily="50" charset="-128"/>
                          <a:ea typeface="メイリオ" panose="020B0604030504040204" pitchFamily="50" charset="-128"/>
                        </a:rPr>
                        <a:t>観光協会</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0739-34-3200</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hlinkClick r:id="rId4"/>
                        </a:rPr>
                        <a:t>susami-k@mb.aikis.or.jp</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60342"/>
            <a:ext cx="8779143" cy="461665"/>
          </a:xfrm>
          <a:prstGeom prst="rect">
            <a:avLst/>
          </a:prstGeom>
          <a:solidFill>
            <a:schemeClr val="bg1"/>
          </a:solid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フェニックス褶曲ガイドツアー</a:t>
            </a:r>
          </a:p>
        </p:txBody>
      </p:sp>
      <p:sp>
        <p:nvSpPr>
          <p:cNvPr id="10" name="テキスト ボックス 9"/>
          <p:cNvSpPr txBox="1"/>
          <p:nvPr/>
        </p:nvSpPr>
        <p:spPr>
          <a:xfrm>
            <a:off x="5695760" y="1521882"/>
            <a:ext cx="4079611" cy="1200329"/>
          </a:xfrm>
          <a:prstGeom prst="rect">
            <a:avLst/>
          </a:prstGeom>
          <a:noFill/>
        </p:spPr>
        <p:txBody>
          <a:bodyPr wrap="square" rtlCol="0">
            <a:spAutoFit/>
          </a:bodyPr>
          <a:lstStyle/>
          <a:p>
            <a:r>
              <a:rPr kumimoji="1" lang="ja-JP" altLang="en-US" sz="1200" dirty="0">
                <a:solidFill>
                  <a:schemeClr val="dk1"/>
                </a:solidFill>
                <a:latin typeface="メイリオ" panose="020B0604030504040204" pitchFamily="50" charset="-128"/>
                <a:ea typeface="メイリオ" panose="020B0604030504040204" pitchFamily="50" charset="-128"/>
              </a:rPr>
              <a:t>　褶曲とは、折りたたまれるように曲がった地層のこと。</a:t>
            </a:r>
            <a:endParaRPr kumimoji="1" lang="en-US" altLang="ja-JP" sz="1200" dirty="0">
              <a:solidFill>
                <a:schemeClr val="dk1"/>
              </a:solidFill>
              <a:latin typeface="メイリオ" panose="020B0604030504040204" pitchFamily="50" charset="-128"/>
              <a:ea typeface="メイリオ" panose="020B0604030504040204" pitchFamily="50" charset="-128"/>
            </a:endParaRPr>
          </a:p>
          <a:p>
            <a:r>
              <a:rPr kumimoji="1" lang="ja-JP" altLang="en-US" sz="1200" dirty="0">
                <a:solidFill>
                  <a:schemeClr val="dk1"/>
                </a:solidFill>
                <a:latin typeface="メイリオ" panose="020B0604030504040204" pitchFamily="50" charset="-128"/>
                <a:ea typeface="メイリオ" panose="020B0604030504040204" pitchFamily="50" charset="-128"/>
              </a:rPr>
              <a:t>　フェニックス褶曲は、吉野熊野国立公園エリアの中でも最も保護すべき場所として指定される「特別保護地区」にあります。</a:t>
            </a:r>
            <a:endParaRPr kumimoji="1" lang="en-US" altLang="ja-JP" sz="1200" dirty="0">
              <a:solidFill>
                <a:schemeClr val="dk1"/>
              </a:solidFill>
              <a:latin typeface="メイリオ" panose="020B0604030504040204" pitchFamily="50" charset="-128"/>
              <a:ea typeface="メイリオ" panose="020B0604030504040204" pitchFamily="50" charset="-128"/>
            </a:endParaRPr>
          </a:p>
          <a:p>
            <a:r>
              <a:rPr kumimoji="1" lang="ja-JP" altLang="en-US" sz="1200" dirty="0">
                <a:solidFill>
                  <a:schemeClr val="dk1"/>
                </a:solidFill>
                <a:latin typeface="メイリオ" panose="020B0604030504040204" pitchFamily="50" charset="-128"/>
                <a:ea typeface="メイリオ" panose="020B0604030504040204" pitchFamily="50" charset="-128"/>
              </a:rPr>
              <a:t>　安全な利用と保護のため、南紀熊野ジオパークで唯一、ガイドの帯同が必須となっている場所です。</a:t>
            </a:r>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7384887" y="6057393"/>
            <a:ext cx="2000250" cy="461665"/>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ぐにゃっと</a:t>
            </a:r>
            <a:r>
              <a:rPr kumimoji="1" lang="en-US" altLang="ja-JP" sz="1200" dirty="0">
                <a:latin typeface="メイリオ" panose="020B0604030504040204" pitchFamily="50" charset="-128"/>
                <a:ea typeface="メイリオ" panose="020B0604030504040204" pitchFamily="50" charset="-128"/>
              </a:rPr>
              <a:t>S</a:t>
            </a:r>
            <a:r>
              <a:rPr kumimoji="1" lang="ja-JP" altLang="en-US" sz="1200" dirty="0">
                <a:latin typeface="メイリオ" panose="020B0604030504040204" pitchFamily="50" charset="-128"/>
                <a:ea typeface="メイリオ" panose="020B0604030504040204" pitchFamily="50" charset="-128"/>
              </a:rPr>
              <a:t>字に曲がっているのが特徴です</a:t>
            </a:r>
          </a:p>
        </p:txBody>
      </p:sp>
      <p:pic>
        <p:nvPicPr>
          <p:cNvPr id="2" name="図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57512" y="2767318"/>
            <a:ext cx="3528218" cy="2353322"/>
          </a:xfrm>
          <a:prstGeom prst="rect">
            <a:avLst/>
          </a:prstGeom>
        </p:spPr>
      </p:pic>
      <p:pic>
        <p:nvPicPr>
          <p:cNvPr id="5" name="図 4"/>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5935914" y="5246270"/>
            <a:ext cx="1448973" cy="1325980"/>
          </a:xfrm>
          <a:prstGeom prst="rect">
            <a:avLst/>
          </a:prstGeom>
        </p:spPr>
      </p:pic>
      <p:sp>
        <p:nvSpPr>
          <p:cNvPr id="14" name="右矢印 13"/>
          <p:cNvSpPr/>
          <p:nvPr/>
        </p:nvSpPr>
        <p:spPr>
          <a:xfrm>
            <a:off x="0" y="-7035"/>
            <a:ext cx="9775371" cy="83861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latin typeface="メイリオ" panose="020B0604030504040204" pitchFamily="50" charset="-128"/>
                <a:ea typeface="メイリオ" panose="020B0604030504040204" pitchFamily="50" charset="-128"/>
              </a:rPr>
              <a:t>南紀熊野ジオパーク（体験メニュー①）　　　　　　　　　　　　　　すさみ町 　</a:t>
            </a:r>
          </a:p>
        </p:txBody>
      </p:sp>
      <p:sp>
        <p:nvSpPr>
          <p:cNvPr id="7" name="テキスト ボックス 6">
            <a:extLst>
              <a:ext uri="{FF2B5EF4-FFF2-40B4-BE49-F238E27FC236}">
                <a16:creationId xmlns:a16="http://schemas.microsoft.com/office/drawing/2014/main" id="{03AAC60C-5A4F-B535-6C44-91905E581FE9}"/>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47303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2540500941"/>
              </p:ext>
            </p:extLst>
          </p:nvPr>
        </p:nvGraphicFramePr>
        <p:xfrm>
          <a:off x="464867" y="1469843"/>
          <a:ext cx="5008470" cy="5227075"/>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67625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南紀熊野の代表的な奇岩である橋杭岩を眺めながら、インストラクター同行で初心者でも安心して楽しむ事ができます。　　　　　　　　　　　　　　　　　　　　　　　　　　　　　　　　　　　　　　　　　　　　　　　　　　　　　　　　　　　　　　　　　　　　　　　　　　　　</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時間～</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1</a:t>
                      </a:r>
                      <a:r>
                        <a:rPr kumimoji="1" lang="ja-JP" altLang="en-US" sz="1200" b="1" dirty="0">
                          <a:latin typeface="メイリオ" panose="020B0604030504040204" pitchFamily="50" charset="-128"/>
                          <a:ea typeface="メイリオ" panose="020B0604030504040204" pitchFamily="50" charset="-128"/>
                        </a:rPr>
                        <a:t>日</a:t>
                      </a:r>
                      <a:r>
                        <a:rPr kumimoji="1" lang="en-US" altLang="ja-JP" sz="1200" b="1" dirty="0">
                          <a:latin typeface="メイリオ" panose="020B0604030504040204" pitchFamily="50" charset="-128"/>
                          <a:ea typeface="メイリオ" panose="020B0604030504040204" pitchFamily="50" charset="-128"/>
                        </a:rPr>
                        <a:t>4</a:t>
                      </a:r>
                      <a:r>
                        <a:rPr kumimoji="1" lang="ja-JP" altLang="en-US" sz="1200" b="1" dirty="0">
                          <a:latin typeface="メイリオ" panose="020B0604030504040204" pitchFamily="50" charset="-128"/>
                          <a:ea typeface="メイリオ" panose="020B0604030504040204" pitchFamily="50" charset="-128"/>
                        </a:rPr>
                        <a:t>回（</a:t>
                      </a:r>
                      <a:r>
                        <a:rPr kumimoji="1" lang="en-US" altLang="ja-JP" sz="1200" b="1" dirty="0">
                          <a:latin typeface="メイリオ" panose="020B0604030504040204" pitchFamily="50" charset="-128"/>
                          <a:ea typeface="メイリオ" panose="020B0604030504040204" pitchFamily="50" charset="-128"/>
                        </a:rPr>
                        <a:t>7</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00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8</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30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9</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00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11</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00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12</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00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14</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00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15</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00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17</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00</a:t>
                      </a:r>
                      <a:r>
                        <a:rPr kumimoji="1" lang="ja-JP" altLang="en-US" sz="1200" b="1" dirty="0">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zh-CN" sz="1200" b="1" dirty="0">
                          <a:solidFill>
                            <a:schemeClr val="tx1"/>
                          </a:solidFill>
                          <a:latin typeface="メイリオ" panose="020B0604030504040204" pitchFamily="50" charset="-128"/>
                          <a:ea typeface="メイリオ" panose="020B0604030504040204" pitchFamily="50" charset="-128"/>
                        </a:rPr>
                        <a:t>7</a:t>
                      </a:r>
                      <a:r>
                        <a:rPr kumimoji="1" lang="en-US" altLang="ja-JP" sz="1200" b="1" dirty="0">
                          <a:solidFill>
                            <a:schemeClr val="tx1"/>
                          </a:solidFill>
                          <a:latin typeface="メイリオ" panose="020B0604030504040204" pitchFamily="50" charset="-128"/>
                          <a:ea typeface="メイリオ" panose="020B0604030504040204" pitchFamily="50" charset="-128"/>
                        </a:rPr>
                        <a:t>,500</a:t>
                      </a:r>
                      <a:r>
                        <a:rPr kumimoji="1" lang="zh-CN" altLang="en-US" sz="1200" b="1" dirty="0">
                          <a:solidFill>
                            <a:schemeClr val="tx1"/>
                          </a:solidFill>
                          <a:latin typeface="メイリオ" panose="020B0604030504040204" pitchFamily="50" charset="-128"/>
                          <a:ea typeface="メイリオ" panose="020B0604030504040204" pitchFamily="50" charset="-128"/>
                        </a:rPr>
                        <a:t>円</a:t>
                      </a:r>
                      <a:r>
                        <a:rPr kumimoji="1" lang="ja-JP" altLang="en-US" sz="1200" b="1" dirty="0">
                          <a:solidFill>
                            <a:schemeClr val="tx1"/>
                          </a:solidFill>
                          <a:latin typeface="メイリオ" panose="020B0604030504040204" pitchFamily="50" charset="-128"/>
                          <a:ea typeface="メイリオ" panose="020B0604030504040204" pitchFamily="50" charset="-128"/>
                        </a:rPr>
                        <a:t>、こども</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歳～小学生</a:t>
                      </a:r>
                      <a:r>
                        <a:rPr kumimoji="1" lang="en-US" altLang="ja-JP" sz="1200" b="1" dirty="0">
                          <a:solidFill>
                            <a:schemeClr val="tx1"/>
                          </a:solidFill>
                          <a:latin typeface="メイリオ" panose="020B0604030504040204" pitchFamily="50" charset="-128"/>
                          <a:ea typeface="メイリオ" panose="020B0604030504040204" pitchFamily="50" charset="-128"/>
                        </a:rPr>
                        <a:t>)6,500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犬</a:t>
                      </a:r>
                      <a:r>
                        <a:rPr kumimoji="1" lang="en-US" altLang="ja-JP" sz="1200" b="1" dirty="0">
                          <a:solidFill>
                            <a:schemeClr val="tx1"/>
                          </a:solidFill>
                          <a:latin typeface="メイリオ" panose="020B0604030504040204" pitchFamily="50" charset="-128"/>
                          <a:ea typeface="メイリオ" panose="020B0604030504040204" pitchFamily="50" charset="-128"/>
                        </a:rPr>
                        <a:t>1,500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zh-CN"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日前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無（近隣の</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道の駅くしもと橋杭岩</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に大型バス駐車場有）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latin typeface="メイリオ" panose="020B0604030504040204" pitchFamily="50" charset="-128"/>
                          <a:ea typeface="メイリオ" panose="020B0604030504040204" pitchFamily="50" charset="-128"/>
                        </a:rPr>
                        <a:t>集合場所：</a:t>
                      </a:r>
                      <a:r>
                        <a:rPr lang="ja-JP" altLang="en-US" sz="1200" b="1" dirty="0">
                          <a:latin typeface="メイリオ" panose="020B0604030504040204" pitchFamily="50" charset="-128"/>
                          <a:ea typeface="メイリオ" panose="020B0604030504040204" pitchFamily="50" charset="-128"/>
                        </a:rPr>
                        <a:t>橋杭海水浴場</a:t>
                      </a:r>
                      <a:endParaRPr kumimoji="1" lang="zh-TW" altLang="en-US"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latin typeface="メイリオ" panose="020B0604030504040204" pitchFamily="50" charset="-128"/>
                          <a:ea typeface="メイリオ" panose="020B0604030504040204" pitchFamily="50" charset="-128"/>
                        </a:rPr>
                        <a:t>橋杭ビーチ ビーチハウス・ラパン</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090-3356-8305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橋杭岩周遊シーカヤック・ＳＵＰ体験</a:t>
            </a:r>
          </a:p>
        </p:txBody>
      </p:sp>
      <p:sp>
        <p:nvSpPr>
          <p:cNvPr id="10" name="テキスト ボックス 9"/>
          <p:cNvSpPr txBox="1"/>
          <p:nvPr/>
        </p:nvSpPr>
        <p:spPr>
          <a:xfrm>
            <a:off x="5657660" y="1521882"/>
            <a:ext cx="4079611" cy="461665"/>
          </a:xfrm>
          <a:prstGeom prst="rect">
            <a:avLst/>
          </a:prstGeom>
          <a:noFill/>
        </p:spPr>
        <p:txBody>
          <a:bodyPr wrap="square" rtlCol="0">
            <a:spAutoFit/>
          </a:bodyPr>
          <a:lstStyle/>
          <a:p>
            <a:r>
              <a:rPr kumimoji="1" lang="ja-JP" altLang="en-US" sz="1200" dirty="0">
                <a:solidFill>
                  <a:schemeClr val="dk1"/>
                </a:solidFill>
                <a:latin typeface="メイリオ" panose="020B0604030504040204" pitchFamily="50" charset="-128"/>
                <a:ea typeface="メイリオ" panose="020B0604030504040204" pitchFamily="50" charset="-128"/>
              </a:rPr>
              <a:t>高さ約</a:t>
            </a:r>
            <a:r>
              <a:rPr kumimoji="1" lang="en-US" altLang="ja-JP" sz="1200" dirty="0">
                <a:solidFill>
                  <a:schemeClr val="dk1"/>
                </a:solidFill>
                <a:latin typeface="メイリオ" panose="020B0604030504040204" pitchFamily="50" charset="-128"/>
                <a:ea typeface="メイリオ" panose="020B0604030504040204" pitchFamily="50" charset="-128"/>
              </a:rPr>
              <a:t>15m</a:t>
            </a:r>
            <a:r>
              <a:rPr kumimoji="1" lang="ja-JP" altLang="en-US" sz="1200" dirty="0">
                <a:solidFill>
                  <a:schemeClr val="dk1"/>
                </a:solidFill>
                <a:latin typeface="メイリオ" panose="020B0604030504040204" pitchFamily="50" charset="-128"/>
                <a:ea typeface="メイリオ" panose="020B0604030504040204" pitchFamily="50" charset="-128"/>
              </a:rPr>
              <a:t>の大小約</a:t>
            </a:r>
            <a:r>
              <a:rPr kumimoji="1" lang="en-US" altLang="ja-JP" sz="1200" dirty="0">
                <a:solidFill>
                  <a:schemeClr val="dk1"/>
                </a:solidFill>
                <a:latin typeface="メイリオ" panose="020B0604030504040204" pitchFamily="50" charset="-128"/>
                <a:ea typeface="メイリオ" panose="020B0604030504040204" pitchFamily="50" charset="-128"/>
              </a:rPr>
              <a:t>40</a:t>
            </a:r>
            <a:r>
              <a:rPr kumimoji="1" lang="ja-JP" altLang="en-US" sz="1200" dirty="0">
                <a:solidFill>
                  <a:schemeClr val="dk1"/>
                </a:solidFill>
                <a:latin typeface="メイリオ" panose="020B0604030504040204" pitchFamily="50" charset="-128"/>
                <a:ea typeface="メイリオ" panose="020B0604030504040204" pitchFamily="50" charset="-128"/>
              </a:rPr>
              <a:t>の岩が、約</a:t>
            </a:r>
            <a:r>
              <a:rPr kumimoji="1" lang="en-US" altLang="ja-JP" sz="1200" dirty="0">
                <a:solidFill>
                  <a:schemeClr val="dk1"/>
                </a:solidFill>
                <a:latin typeface="メイリオ" panose="020B0604030504040204" pitchFamily="50" charset="-128"/>
                <a:ea typeface="メイリオ" panose="020B0604030504040204" pitchFamily="50" charset="-128"/>
              </a:rPr>
              <a:t>850m</a:t>
            </a:r>
            <a:r>
              <a:rPr kumimoji="1" lang="ja-JP" altLang="en-US" sz="1200" dirty="0">
                <a:solidFill>
                  <a:schemeClr val="dk1"/>
                </a:solidFill>
                <a:latin typeface="メイリオ" panose="020B0604030504040204" pitchFamily="50" charset="-128"/>
                <a:ea typeface="メイリオ" panose="020B0604030504040204" pitchFamily="50" charset="-128"/>
              </a:rPr>
              <a:t>にわたって</a:t>
            </a:r>
            <a:endParaRPr kumimoji="1" lang="en-US" altLang="ja-JP" sz="1200" dirty="0">
              <a:solidFill>
                <a:schemeClr val="dk1"/>
              </a:solidFill>
              <a:latin typeface="メイリオ" panose="020B0604030504040204" pitchFamily="50" charset="-128"/>
              <a:ea typeface="メイリオ" panose="020B0604030504040204" pitchFamily="50" charset="-128"/>
            </a:endParaRPr>
          </a:p>
          <a:p>
            <a:r>
              <a:rPr kumimoji="1" lang="ja-JP" altLang="en-US" sz="1200" dirty="0">
                <a:solidFill>
                  <a:schemeClr val="dk1"/>
                </a:solidFill>
                <a:latin typeface="メイリオ" panose="020B0604030504040204" pitchFamily="50" charset="-128"/>
                <a:ea typeface="メイリオ" panose="020B0604030504040204" pitchFamily="50" charset="-128"/>
              </a:rPr>
              <a:t>一直線に並ぶ神秘的なスポットです。</a:t>
            </a:r>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7971949" y="5405808"/>
            <a:ext cx="2206771" cy="1015663"/>
          </a:xfrm>
          <a:prstGeom prst="rect">
            <a:avLst/>
          </a:prstGeom>
          <a:noFill/>
        </p:spPr>
        <p:txBody>
          <a:bodyPr wrap="square" rtlCol="0">
            <a:spAutoFit/>
          </a:bodyPr>
          <a:lstStyle/>
          <a:p>
            <a:r>
              <a:rPr kumimoji="1" lang="ja-JP" altLang="en-US" sz="1200" dirty="0">
                <a:solidFill>
                  <a:schemeClr val="dk1"/>
                </a:solidFill>
                <a:latin typeface="メイリオ" panose="020B0604030504040204" pitchFamily="50" charset="-128"/>
                <a:ea typeface="メイリオ" panose="020B0604030504040204" pitchFamily="50" charset="-128"/>
              </a:rPr>
              <a:t>日の出、夕暮れの</a:t>
            </a:r>
            <a:endParaRPr kumimoji="1" lang="en-US" altLang="ja-JP" sz="1200" dirty="0">
              <a:solidFill>
                <a:schemeClr val="dk1"/>
              </a:solidFill>
              <a:latin typeface="メイリオ" panose="020B0604030504040204" pitchFamily="50" charset="-128"/>
              <a:ea typeface="メイリオ" panose="020B0604030504040204" pitchFamily="50" charset="-128"/>
            </a:endParaRPr>
          </a:p>
          <a:p>
            <a:r>
              <a:rPr kumimoji="1" lang="ja-JP" altLang="en-US" sz="1200" dirty="0">
                <a:solidFill>
                  <a:schemeClr val="dk1"/>
                </a:solidFill>
                <a:latin typeface="メイリオ" panose="020B0604030504040204" pitchFamily="50" charset="-128"/>
                <a:ea typeface="メイリオ" panose="020B0604030504040204" pitchFamily="50" charset="-128"/>
              </a:rPr>
              <a:t>ツアーも行っています。</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カヤック・</a:t>
            </a:r>
            <a:r>
              <a:rPr kumimoji="1" lang="en-US" altLang="ja-JP" sz="1200" dirty="0">
                <a:latin typeface="メイリオ" panose="020B0604030504040204" pitchFamily="50" charset="-128"/>
                <a:ea typeface="メイリオ" panose="020B0604030504040204" pitchFamily="50" charset="-128"/>
              </a:rPr>
              <a:t>SUP</a:t>
            </a:r>
            <a:r>
              <a:rPr kumimoji="1" lang="ja-JP" altLang="en-US" sz="1200" dirty="0">
                <a:latin typeface="メイリオ" panose="020B0604030504040204" pitchFamily="50" charset="-128"/>
                <a:ea typeface="メイリオ" panose="020B0604030504040204" pitchFamily="50" charset="-128"/>
              </a:rPr>
              <a:t>のレンタル</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もあり。</a:t>
            </a:r>
            <a:endParaRPr kumimoji="1" lang="en-US" altLang="ja-JP" sz="1200" dirty="0">
              <a:latin typeface="メイリオ" panose="020B0604030504040204" pitchFamily="50" charset="-128"/>
              <a:ea typeface="メイリオ" panose="020B0604030504040204" pitchFamily="50" charset="-128"/>
            </a:endParaRPr>
          </a:p>
          <a:p>
            <a:r>
              <a:rPr kumimoji="1" lang="en-US" altLang="ja-JP" sz="1200" dirty="0">
                <a:latin typeface="メイリオ" panose="020B0604030504040204" pitchFamily="50" charset="-128"/>
                <a:ea typeface="メイリオ" panose="020B0604030504040204" pitchFamily="50" charset="-128"/>
              </a:rPr>
              <a:t>1</a:t>
            </a:r>
            <a:r>
              <a:rPr kumimoji="1" lang="ja-JP" altLang="en-US" sz="1200" dirty="0">
                <a:latin typeface="メイリオ" panose="020B0604030504040204" pitchFamily="50" charset="-128"/>
                <a:ea typeface="メイリオ" panose="020B0604030504040204" pitchFamily="50" charset="-128"/>
              </a:rPr>
              <a:t>名：</a:t>
            </a:r>
            <a:r>
              <a:rPr kumimoji="1" lang="en-US" altLang="ja-JP" sz="1200" dirty="0">
                <a:latin typeface="メイリオ" panose="020B0604030504040204" pitchFamily="50" charset="-128"/>
                <a:ea typeface="メイリオ" panose="020B0604030504040204" pitchFamily="50" charset="-128"/>
              </a:rPr>
              <a:t>2,500</a:t>
            </a:r>
            <a:r>
              <a:rPr kumimoji="1" lang="ja-JP" altLang="en-US" sz="1200" dirty="0">
                <a:latin typeface="メイリオ" panose="020B0604030504040204" pitchFamily="50" charset="-128"/>
                <a:ea typeface="メイリオ" panose="020B0604030504040204" pitchFamily="50" charset="-128"/>
              </a:rPr>
              <a:t>円～</a:t>
            </a:r>
            <a:r>
              <a:rPr kumimoji="1" lang="en-US" altLang="ja-JP" sz="1200" dirty="0">
                <a:latin typeface="メイリオ" panose="020B0604030504040204" pitchFamily="50" charset="-128"/>
                <a:ea typeface="メイリオ" panose="020B0604030504040204" pitchFamily="50" charset="-128"/>
              </a:rPr>
              <a:t>4,000</a:t>
            </a:r>
            <a:r>
              <a:rPr kumimoji="1" lang="ja-JP" altLang="en-US" sz="1200" dirty="0">
                <a:latin typeface="メイリオ" panose="020B0604030504040204" pitchFamily="50" charset="-128"/>
                <a:ea typeface="メイリオ" panose="020B0604030504040204" pitchFamily="50" charset="-128"/>
              </a:rPr>
              <a:t>円</a:t>
            </a:r>
          </a:p>
        </p:txBody>
      </p:sp>
      <p:sp>
        <p:nvSpPr>
          <p:cNvPr id="12" name="右矢印 11"/>
          <p:cNvSpPr/>
          <p:nvPr/>
        </p:nvSpPr>
        <p:spPr>
          <a:xfrm>
            <a:off x="0" y="-7035"/>
            <a:ext cx="9775371" cy="83861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latin typeface="メイリオ" panose="020B0604030504040204" pitchFamily="50" charset="-128"/>
                <a:ea typeface="メイリオ" panose="020B0604030504040204" pitchFamily="50" charset="-128"/>
              </a:rPr>
              <a:t>南紀熊野ジオパーク（体験メニュー②）　　　　　　　　　　　　　　　串本町 　</a:t>
            </a:r>
          </a:p>
        </p:txBody>
      </p:sp>
      <p:pic>
        <p:nvPicPr>
          <p:cNvPr id="15" name="図 14"/>
          <p:cNvPicPr preferRelativeResize="0">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95760" y="1964791"/>
            <a:ext cx="3581496" cy="2534048"/>
          </a:xfrm>
          <a:prstGeom prst="rect">
            <a:avLst/>
          </a:prstGeom>
        </p:spPr>
      </p:pic>
      <p:pic>
        <p:nvPicPr>
          <p:cNvPr id="2" name="図 1"/>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95760" y="4750790"/>
            <a:ext cx="2276189" cy="1609537"/>
          </a:xfrm>
          <a:prstGeom prst="rect">
            <a:avLst/>
          </a:prstGeom>
        </p:spPr>
      </p:pic>
      <p:sp>
        <p:nvSpPr>
          <p:cNvPr id="6" name="テキスト ボックス 5">
            <a:extLst>
              <a:ext uri="{FF2B5EF4-FFF2-40B4-BE49-F238E27FC236}">
                <a16:creationId xmlns:a16="http://schemas.microsoft.com/office/drawing/2014/main" id="{A0760A78-5617-71D0-25AC-4377033CBCF5}"/>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431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CE5FD8FC-7752-1149-8556-81E7F99ED62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789985" y="4391311"/>
            <a:ext cx="1872761" cy="1492816"/>
          </a:xfrm>
          <a:prstGeom prst="rect">
            <a:avLst/>
          </a:prstGeom>
        </p:spPr>
      </p:pic>
      <p:pic>
        <p:nvPicPr>
          <p:cNvPr id="4" name="図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6572250"/>
            <a:ext cx="285750" cy="285750"/>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2307350824"/>
              </p:ext>
            </p:extLst>
          </p:nvPr>
        </p:nvGraphicFramePr>
        <p:xfrm>
          <a:off x="464867" y="1469843"/>
          <a:ext cx="5008470" cy="5227075"/>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67625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南紀熊野の代表的な奇岩である「橋杭岩」や、鯛の姿のような形をした「鯛島」など、串本湾の観光名所をめぐります。　　　　　　　　　　　　　　　　　　　　　　　　　　　　　　　　　　　　　　　　　　　　　　　　　　　　　　　　　　　　　　　　　　　　　　　　</a:t>
                      </a:r>
                      <a:endParaRPr kumimoji="1" lang="ja-JP" altLang="en-US" sz="10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50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44</a:t>
                      </a:r>
                      <a:r>
                        <a:rPr kumimoji="1" lang="ja-JP" altLang="en-US" sz="1200" b="1" dirty="0">
                          <a:solidFill>
                            <a:schemeClr val="tx1"/>
                          </a:solidFill>
                          <a:latin typeface="メイリオ" panose="020B0604030504040204" pitchFamily="50" charset="-128"/>
                          <a:ea typeface="メイリオ" panose="020B0604030504040204" pitchFamily="50" charset="-128"/>
                        </a:rPr>
                        <a:t>名程度</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通年（随時受付）</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zh-CN" sz="1200" b="1" dirty="0">
                          <a:solidFill>
                            <a:schemeClr val="tx1"/>
                          </a:solidFill>
                          <a:latin typeface="メイリオ" panose="020B0604030504040204" pitchFamily="50" charset="-128"/>
                          <a:ea typeface="メイリオ" panose="020B0604030504040204" pitchFamily="50" charset="-128"/>
                        </a:rPr>
                        <a:t>4</a:t>
                      </a:r>
                      <a:r>
                        <a:rPr kumimoji="1" lang="en-US" altLang="ja-JP" sz="1200" b="1" dirty="0">
                          <a:solidFill>
                            <a:schemeClr val="tx1"/>
                          </a:solidFill>
                          <a:latin typeface="メイリオ" panose="020B0604030504040204" pitchFamily="50" charset="-128"/>
                          <a:ea typeface="メイリオ" panose="020B0604030504040204" pitchFamily="50" charset="-128"/>
                        </a:rPr>
                        <a:t>,000</a:t>
                      </a:r>
                      <a:r>
                        <a:rPr kumimoji="1" lang="zh-CN" altLang="en-US" sz="1200" b="1" dirty="0">
                          <a:solidFill>
                            <a:schemeClr val="tx1"/>
                          </a:solidFill>
                          <a:latin typeface="メイリオ" panose="020B0604030504040204" pitchFamily="50" charset="-128"/>
                          <a:ea typeface="メイリオ" panose="020B0604030504040204" pitchFamily="50" charset="-128"/>
                        </a:rPr>
                        <a:t>円</a:t>
                      </a:r>
                      <a:r>
                        <a:rPr kumimoji="1" lang="ja-JP" altLang="en-US" sz="1200" b="1" dirty="0">
                          <a:solidFill>
                            <a:schemeClr val="tx1"/>
                          </a:solidFill>
                          <a:latin typeface="メイリオ" panose="020B0604030504040204" pitchFamily="50" charset="-128"/>
                          <a:ea typeface="メイリオ" panose="020B0604030504040204" pitchFamily="50" charset="-128"/>
                        </a:rPr>
                        <a:t>　こども</a:t>
                      </a:r>
                      <a:r>
                        <a:rPr kumimoji="1" lang="en-US" altLang="ja-JP" sz="1200" b="1" dirty="0">
                          <a:solidFill>
                            <a:schemeClr val="tx1"/>
                          </a:solidFill>
                          <a:latin typeface="メイリオ" panose="020B0604030504040204" pitchFamily="50" charset="-128"/>
                          <a:ea typeface="メイリオ" panose="020B0604030504040204" pitchFamily="50" charset="-128"/>
                        </a:rPr>
                        <a:t>2,000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大人は中学生以上、こどもは小学生まで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人につき小学生未満無料</a:t>
                      </a:r>
                      <a:endParaRPr kumimoji="1" lang="zh-CN"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団体予約の場合は、お早めにご相談ください。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8034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solidFill>
                            <a:schemeClr val="tx1"/>
                          </a:solidFill>
                          <a:latin typeface="メイリオ" panose="020B0604030504040204" pitchFamily="50" charset="-128"/>
                          <a:ea typeface="メイリオ" panose="020B0604030504040204" pitchFamily="50" charset="-128"/>
                        </a:rPr>
                        <a:t>集合場所：</a:t>
                      </a:r>
                      <a:r>
                        <a:rPr lang="ja-JP" altLang="en-US" sz="1200" b="1" dirty="0">
                          <a:solidFill>
                            <a:schemeClr val="tx1"/>
                          </a:solidFill>
                          <a:latin typeface="メイリオ" panose="020B0604030504040204" pitchFamily="50" charset="-128"/>
                          <a:ea typeface="メイリオ" panose="020B0604030504040204" pitchFamily="50" charset="-128"/>
                        </a:rPr>
                        <a:t>南紀串本</a:t>
                      </a:r>
                      <a:r>
                        <a:rPr lang="en-US" altLang="ja-JP" sz="1200" b="1" dirty="0">
                          <a:solidFill>
                            <a:schemeClr val="tx1"/>
                          </a:solidFill>
                          <a:latin typeface="メイリオ" panose="020B0604030504040204" pitchFamily="50" charset="-128"/>
                          <a:ea typeface="メイリオ" panose="020B0604030504040204" pitchFamily="50" charset="-128"/>
                        </a:rPr>
                        <a:t>SUN</a:t>
                      </a:r>
                      <a:r>
                        <a:rPr lang="ja-JP" altLang="en-US" sz="1200" b="1" dirty="0">
                          <a:solidFill>
                            <a:schemeClr val="tx1"/>
                          </a:solidFill>
                          <a:latin typeface="メイリオ" panose="020B0604030504040204" pitchFamily="50" charset="-128"/>
                          <a:ea typeface="メイリオ" panose="020B0604030504040204" pitchFamily="50" charset="-128"/>
                        </a:rPr>
                        <a:t>海観光センター</a:t>
                      </a:r>
                      <a:endParaRPr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気象条件により欠航となる場合があります。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4830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zh-TW" altLang="en-US" sz="1200" b="1" dirty="0">
                          <a:solidFill>
                            <a:schemeClr val="tx1"/>
                          </a:solidFill>
                          <a:latin typeface="メイリオ" panose="020B0604030504040204" pitchFamily="50" charset="-128"/>
                          <a:ea typeface="メイリオ" panose="020B0604030504040204" pitchFamily="50" charset="-128"/>
                        </a:rPr>
                        <a:t>南紀串本観光 </a:t>
                      </a:r>
                      <a:r>
                        <a:rPr lang="en-US" altLang="zh-TW" sz="1200" b="1" dirty="0">
                          <a:solidFill>
                            <a:schemeClr val="tx1"/>
                          </a:solidFill>
                          <a:latin typeface="メイリオ" panose="020B0604030504040204" pitchFamily="50" charset="-128"/>
                          <a:ea typeface="メイリオ" panose="020B0604030504040204" pitchFamily="50" charset="-128"/>
                        </a:rPr>
                        <a:t>SUN</a:t>
                      </a:r>
                      <a:r>
                        <a:rPr lang="zh-TW" altLang="en-US" sz="1200" b="1" dirty="0">
                          <a:solidFill>
                            <a:schemeClr val="tx1"/>
                          </a:solidFill>
                          <a:latin typeface="メイリオ" panose="020B0604030504040204" pitchFamily="50" charset="-128"/>
                          <a:ea typeface="メイリオ" panose="020B0604030504040204" pitchFamily="50" charset="-128"/>
                        </a:rPr>
                        <a:t>海</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0735-65-8030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black"/>
                </a:solidFill>
                <a:effectLst/>
                <a:uLnTx/>
                <a:uFillTx/>
                <a:latin typeface="ＤＦ平成明朝体W3" panose="02020309000000000000" pitchFamily="17" charset="-128"/>
                <a:ea typeface="ＤＦ平成明朝体W3" panose="02020309000000000000" pitchFamily="17" charset="-128"/>
                <a:cs typeface="+mn-cs"/>
              </a:rPr>
              <a:t>串本湾クルージング</a:t>
            </a:r>
          </a:p>
        </p:txBody>
      </p:sp>
      <p:sp>
        <p:nvSpPr>
          <p:cNvPr id="10" name="テキスト ボックス 9"/>
          <p:cNvSpPr txBox="1"/>
          <p:nvPr/>
        </p:nvSpPr>
        <p:spPr>
          <a:xfrm>
            <a:off x="5652453" y="1427963"/>
            <a:ext cx="4079611"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普段は見ることができない、海ならではの特別な景色をお楽しみいただけます。</a:t>
            </a:r>
            <a:endParaRPr kumimoji="1" lang="en-US" altLang="ja-JP" sz="12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9" name="テキスト ボックス 8"/>
          <p:cNvSpPr txBox="1"/>
          <p:nvPr/>
        </p:nvSpPr>
        <p:spPr>
          <a:xfrm>
            <a:off x="5508549" y="5884128"/>
            <a:ext cx="4263934"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クルージングにあわせ、 串本町産のブランド魚「紀州梅くえ」や「紀州梅まだい」のエサやり体験も行っています。</a:t>
            </a:r>
            <a:endParaRPr kumimoji="1" lang="en-US" altLang="ja-JP" sz="12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effectLst/>
                <a:uLnTx/>
                <a:uFillTx/>
                <a:latin typeface="メイリオ" panose="020B0604030504040204" pitchFamily="50" charset="-128"/>
                <a:ea typeface="メイリオ" panose="020B0604030504040204" pitchFamily="50" charset="-128"/>
                <a:cs typeface="+mn-cs"/>
              </a:rPr>
              <a:t>近くの古民家レストラン「大裕丸亭」では、鮮度抜群の地魚料理をお出ししています。</a:t>
            </a:r>
          </a:p>
        </p:txBody>
      </p:sp>
      <p:sp>
        <p:nvSpPr>
          <p:cNvPr id="12" name="右矢印 11"/>
          <p:cNvSpPr/>
          <p:nvPr/>
        </p:nvSpPr>
        <p:spPr>
          <a:xfrm>
            <a:off x="130629" y="42127"/>
            <a:ext cx="9775371" cy="83861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1" lang="ja-JP" altLang="en-US" sz="18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r>
              <a:rPr kumimoji="1" lang="ja-JP" altLang="en-US" sz="1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南紀熊野ジオパーク</a:t>
            </a:r>
            <a:r>
              <a:rPr kumimoji="1" lang="ja-JP" altLang="en-US" b="1" dirty="0">
                <a:latin typeface="メイリオ" panose="020B0604030504040204" pitchFamily="50" charset="-128"/>
                <a:ea typeface="メイリオ" panose="020B0604030504040204" pitchFamily="50" charset="-128"/>
              </a:rPr>
              <a:t>（体験メニュー③）　　　　　　　　　　　　　　　串本町 </a:t>
            </a:r>
            <a:r>
              <a:rPr kumimoji="1" lang="ja-JP" altLang="en-US" sz="1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　</a:t>
            </a:r>
          </a:p>
        </p:txBody>
      </p:sp>
      <p:pic>
        <p:nvPicPr>
          <p:cNvPr id="5" name="図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54155" y="1859004"/>
            <a:ext cx="4008591" cy="2413890"/>
          </a:xfrm>
          <a:prstGeom prst="rect">
            <a:avLst/>
          </a:prstGeom>
        </p:spPr>
      </p:pic>
      <p:pic>
        <p:nvPicPr>
          <p:cNvPr id="15" name="図 14">
            <a:extLst>
              <a:ext uri="{FF2B5EF4-FFF2-40B4-BE49-F238E27FC236}">
                <a16:creationId xmlns:a16="http://schemas.microsoft.com/office/drawing/2014/main" id="{7E4331EF-664C-719D-810F-040A5AD5CA2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52454" y="4391311"/>
            <a:ext cx="2137532" cy="1492818"/>
          </a:xfrm>
          <a:prstGeom prst="rect">
            <a:avLst/>
          </a:prstGeom>
        </p:spPr>
      </p:pic>
      <p:sp>
        <p:nvSpPr>
          <p:cNvPr id="7" name="テキスト ボックス 6">
            <a:extLst>
              <a:ext uri="{FF2B5EF4-FFF2-40B4-BE49-F238E27FC236}">
                <a16:creationId xmlns:a16="http://schemas.microsoft.com/office/drawing/2014/main" id="{3CAC8B73-B8C2-C42B-C9A6-4B71EFFAF69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759573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4"/>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128230103"/>
              </p:ext>
            </p:extLst>
          </p:nvPr>
        </p:nvGraphicFramePr>
        <p:xfrm>
          <a:off x="464867" y="1469844"/>
          <a:ext cx="5008470" cy="5302035"/>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47041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65858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周囲</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17km</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の紺碧の海に浮かぶ大小様々な島からなり、南紀熊野随一の景勝地である紀の松島を、遊覧船でめぐります。　　　　　　　　　　　　　　　　　　　　　　　　　　　　　　　　　　　　　　　　　　　　　　　　　　　　　　　　　　　　　　　　　　　　　　　　　　</a:t>
                      </a:r>
                      <a:endParaRPr kumimoji="1" lang="ja-JP" altLang="en-US" sz="10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70407">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55</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7041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86</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47041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通年（水曜日定休日）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80145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A</a:t>
                      </a:r>
                      <a:r>
                        <a:rPr kumimoji="1" lang="ja-JP" altLang="en-US" sz="1200" b="1" dirty="0">
                          <a:solidFill>
                            <a:schemeClr val="tx1"/>
                          </a:solidFill>
                          <a:latin typeface="メイリオ" panose="020B0604030504040204" pitchFamily="50" charset="-128"/>
                          <a:ea typeface="メイリオ" panose="020B0604030504040204" pitchFamily="50" charset="-128"/>
                        </a:rPr>
                        <a:t>コース：大人</a:t>
                      </a:r>
                      <a:r>
                        <a:rPr kumimoji="1" lang="en-US" altLang="ja-JP" sz="1200" b="1" dirty="0">
                          <a:solidFill>
                            <a:schemeClr val="tx1"/>
                          </a:solidFill>
                          <a:latin typeface="メイリオ" panose="020B0604030504040204" pitchFamily="50" charset="-128"/>
                          <a:ea typeface="メイリオ" panose="020B0604030504040204" pitchFamily="50" charset="-128"/>
                        </a:rPr>
                        <a:t>1,800</a:t>
                      </a:r>
                      <a:r>
                        <a:rPr kumimoji="1" lang="ja-JP" altLang="en-US" sz="1200" b="1" dirty="0">
                          <a:solidFill>
                            <a:schemeClr val="tx1"/>
                          </a:solidFill>
                          <a:latin typeface="メイリオ" panose="020B0604030504040204" pitchFamily="50" charset="-128"/>
                          <a:ea typeface="メイリオ" panose="020B0604030504040204" pitchFamily="50" charset="-128"/>
                        </a:rPr>
                        <a:t>円、こども</a:t>
                      </a:r>
                      <a:r>
                        <a:rPr kumimoji="1" lang="en-US" altLang="ja-JP" sz="1200" b="1" dirty="0">
                          <a:solidFill>
                            <a:schemeClr val="tx1"/>
                          </a:solidFill>
                          <a:latin typeface="メイリオ" panose="020B0604030504040204" pitchFamily="50" charset="-128"/>
                          <a:ea typeface="メイリオ" panose="020B0604030504040204" pitchFamily="50" charset="-128"/>
                        </a:rPr>
                        <a:t>900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p>
                      <a:r>
                        <a:rPr kumimoji="1" lang="en-US" altLang="ja-JP" sz="1200" b="1" dirty="0">
                          <a:solidFill>
                            <a:schemeClr val="tx1"/>
                          </a:solidFill>
                          <a:latin typeface="メイリオ" panose="020B0604030504040204" pitchFamily="50" charset="-128"/>
                          <a:ea typeface="メイリオ" panose="020B0604030504040204" pitchFamily="50" charset="-128"/>
                        </a:rPr>
                        <a:t>S</a:t>
                      </a:r>
                      <a:r>
                        <a:rPr kumimoji="1" lang="ja-JP" altLang="en-US" sz="1200" b="1" dirty="0">
                          <a:solidFill>
                            <a:schemeClr val="tx1"/>
                          </a:solidFill>
                          <a:latin typeface="メイリオ" panose="020B0604030504040204" pitchFamily="50" charset="-128"/>
                          <a:ea typeface="メイリオ" panose="020B0604030504040204" pitchFamily="50" charset="-128"/>
                        </a:rPr>
                        <a:t>コース：大人</a:t>
                      </a:r>
                      <a:r>
                        <a:rPr kumimoji="1" lang="en-US" altLang="ja-JP" sz="1200" b="1" dirty="0">
                          <a:solidFill>
                            <a:schemeClr val="tx1"/>
                          </a:solidFill>
                          <a:latin typeface="メイリオ" panose="020B0604030504040204" pitchFamily="50" charset="-128"/>
                          <a:ea typeface="メイリオ" panose="020B0604030504040204" pitchFamily="50" charset="-128"/>
                        </a:rPr>
                        <a:t>1,000</a:t>
                      </a:r>
                      <a:r>
                        <a:rPr kumimoji="1" lang="ja-JP" altLang="en-US" sz="1200" b="1" dirty="0">
                          <a:solidFill>
                            <a:schemeClr val="tx1"/>
                          </a:solidFill>
                          <a:latin typeface="メイリオ" panose="020B0604030504040204" pitchFamily="50" charset="-128"/>
                          <a:ea typeface="メイリオ" panose="020B0604030504040204" pitchFamily="50" charset="-128"/>
                        </a:rPr>
                        <a:t>円、こども</a:t>
                      </a:r>
                      <a:r>
                        <a:rPr kumimoji="1" lang="en-US" altLang="ja-JP" sz="1200" b="1" dirty="0">
                          <a:solidFill>
                            <a:schemeClr val="tx1"/>
                          </a:solidFill>
                          <a:latin typeface="メイリオ" panose="020B0604030504040204" pitchFamily="50" charset="-128"/>
                          <a:ea typeface="メイリオ" panose="020B0604030504040204" pitchFamily="50" charset="-128"/>
                        </a:rPr>
                        <a:t>500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p>
                      <a:r>
                        <a:rPr kumimoji="1" lang="en-US" altLang="ja-JP" sz="1200" b="1" dirty="0">
                          <a:solidFill>
                            <a:schemeClr val="tx1"/>
                          </a:solidFill>
                          <a:latin typeface="メイリオ" panose="020B0604030504040204" pitchFamily="50" charset="-128"/>
                          <a:ea typeface="メイリオ" panose="020B0604030504040204" pitchFamily="50" charset="-128"/>
                        </a:rPr>
                        <a:t>C</a:t>
                      </a:r>
                      <a:r>
                        <a:rPr kumimoji="1" lang="ja-JP" altLang="en-US" sz="1200" b="1" dirty="0">
                          <a:solidFill>
                            <a:schemeClr val="tx1"/>
                          </a:solidFill>
                          <a:latin typeface="メイリオ" panose="020B0604030504040204" pitchFamily="50" charset="-128"/>
                          <a:ea typeface="メイリオ" panose="020B0604030504040204" pitchFamily="50" charset="-128"/>
                        </a:rPr>
                        <a:t>コース：大人</a:t>
                      </a:r>
                      <a:r>
                        <a:rPr kumimoji="1" lang="en-US" altLang="ja-JP" sz="1200" b="1" dirty="0">
                          <a:solidFill>
                            <a:schemeClr val="tx1"/>
                          </a:solidFill>
                          <a:latin typeface="メイリオ" panose="020B0604030504040204" pitchFamily="50" charset="-128"/>
                          <a:ea typeface="メイリオ" panose="020B0604030504040204" pitchFamily="50" charset="-128"/>
                        </a:rPr>
                        <a:t>1,400</a:t>
                      </a:r>
                      <a:r>
                        <a:rPr kumimoji="1" lang="ja-JP" altLang="en-US" sz="1200" b="1" dirty="0">
                          <a:solidFill>
                            <a:schemeClr val="tx1"/>
                          </a:solidFill>
                          <a:latin typeface="メイリオ" panose="020B0604030504040204" pitchFamily="50" charset="-128"/>
                          <a:ea typeface="メイリオ" panose="020B0604030504040204" pitchFamily="50" charset="-128"/>
                        </a:rPr>
                        <a:t>円、こども</a:t>
                      </a:r>
                      <a:r>
                        <a:rPr kumimoji="1" lang="en-US" altLang="ja-JP" sz="1200" b="1" dirty="0">
                          <a:solidFill>
                            <a:schemeClr val="tx1"/>
                          </a:solidFill>
                          <a:latin typeface="メイリオ" panose="020B0604030504040204" pitchFamily="50" charset="-128"/>
                          <a:ea typeface="メイリオ" panose="020B0604030504040204" pitchFamily="50" charset="-128"/>
                        </a:rPr>
                        <a:t>700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大人は中学生以上、こどもは</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歳以上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70407">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70407">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無（貸し切りの場合は事前に予約が必要）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70407">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無（近隣にコインパーキングあり）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44525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気象条件により運航便が変更、欠航となる</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場合があります。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47041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solidFill>
                            <a:schemeClr val="tx1"/>
                          </a:solidFill>
                          <a:latin typeface="メイリオ" panose="020B0604030504040204" pitchFamily="50" charset="-128"/>
                          <a:ea typeface="メイリオ" panose="020B0604030504040204" pitchFamily="50" charset="-128"/>
                        </a:rPr>
                        <a:t>紀の松島観光株式会社</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0735-52-8188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紀の松島遊覧船めぐり</a:t>
            </a:r>
          </a:p>
        </p:txBody>
      </p:sp>
      <p:sp>
        <p:nvSpPr>
          <p:cNvPr id="10" name="テキスト ボックス 9"/>
          <p:cNvSpPr txBox="1"/>
          <p:nvPr/>
        </p:nvSpPr>
        <p:spPr>
          <a:xfrm>
            <a:off x="5657660" y="1521882"/>
            <a:ext cx="4079611" cy="461665"/>
          </a:xfrm>
          <a:prstGeom prst="rect">
            <a:avLst/>
          </a:prstGeom>
          <a:noFill/>
        </p:spPr>
        <p:txBody>
          <a:bodyPr wrap="square" rtlCol="0">
            <a:spAutoFit/>
          </a:bodyPr>
          <a:lstStyle/>
          <a:p>
            <a:r>
              <a:rPr kumimoji="1" lang="ja-JP" altLang="en-US" sz="1200" dirty="0">
                <a:solidFill>
                  <a:schemeClr val="dk1"/>
                </a:solidFill>
                <a:latin typeface="メイリオ" panose="020B0604030504040204" pitchFamily="50" charset="-128"/>
                <a:ea typeface="メイリオ" panose="020B0604030504040204" pitchFamily="50" charset="-128"/>
              </a:rPr>
              <a:t>通常コースの</a:t>
            </a:r>
            <a:r>
              <a:rPr kumimoji="1" lang="en-US" altLang="ja-JP" sz="1200" dirty="0">
                <a:solidFill>
                  <a:schemeClr val="dk1"/>
                </a:solidFill>
                <a:latin typeface="メイリオ" panose="020B0604030504040204" pitchFamily="50" charset="-128"/>
                <a:ea typeface="メイリオ" panose="020B0604030504040204" pitchFamily="50" charset="-128"/>
              </a:rPr>
              <a:t>A</a:t>
            </a:r>
            <a:r>
              <a:rPr kumimoji="1" lang="ja-JP" altLang="en-US" sz="1200" dirty="0">
                <a:solidFill>
                  <a:schemeClr val="dk1"/>
                </a:solidFill>
                <a:latin typeface="メイリオ" panose="020B0604030504040204" pitchFamily="50" charset="-128"/>
                <a:ea typeface="メイリオ" panose="020B0604030504040204" pitchFamily="50" charset="-128"/>
              </a:rPr>
              <a:t>コース、ショートコースの</a:t>
            </a:r>
            <a:r>
              <a:rPr kumimoji="1" lang="en-US" altLang="ja-JP" sz="1200" dirty="0">
                <a:solidFill>
                  <a:schemeClr val="dk1"/>
                </a:solidFill>
                <a:latin typeface="メイリオ" panose="020B0604030504040204" pitchFamily="50" charset="-128"/>
                <a:ea typeface="メイリオ" panose="020B0604030504040204" pitchFamily="50" charset="-128"/>
              </a:rPr>
              <a:t>S</a:t>
            </a:r>
            <a:r>
              <a:rPr kumimoji="1" lang="ja-JP" altLang="en-US" sz="1200" dirty="0">
                <a:solidFill>
                  <a:schemeClr val="dk1"/>
                </a:solidFill>
                <a:latin typeface="メイリオ" panose="020B0604030504040204" pitchFamily="50" charset="-128"/>
                <a:ea typeface="メイリオ" panose="020B0604030504040204" pitchFamily="50" charset="-128"/>
              </a:rPr>
              <a:t>コース、悪天候時のみの</a:t>
            </a:r>
            <a:r>
              <a:rPr kumimoji="1" lang="en-US" altLang="ja-JP" sz="1200" dirty="0">
                <a:solidFill>
                  <a:schemeClr val="dk1"/>
                </a:solidFill>
                <a:latin typeface="メイリオ" panose="020B0604030504040204" pitchFamily="50" charset="-128"/>
                <a:ea typeface="メイリオ" panose="020B0604030504040204" pitchFamily="50" charset="-128"/>
              </a:rPr>
              <a:t>C</a:t>
            </a:r>
            <a:r>
              <a:rPr kumimoji="1" lang="ja-JP" altLang="en-US" sz="1200" dirty="0">
                <a:solidFill>
                  <a:schemeClr val="dk1"/>
                </a:solidFill>
                <a:latin typeface="メイリオ" panose="020B0604030504040204" pitchFamily="50" charset="-128"/>
                <a:ea typeface="メイリオ" panose="020B0604030504040204" pitchFamily="50" charset="-128"/>
              </a:rPr>
              <a:t>コースの</a:t>
            </a:r>
            <a:r>
              <a:rPr kumimoji="1" lang="en-US" altLang="ja-JP" sz="1200" dirty="0">
                <a:solidFill>
                  <a:schemeClr val="dk1"/>
                </a:solidFill>
                <a:latin typeface="メイリオ" panose="020B0604030504040204" pitchFamily="50" charset="-128"/>
                <a:ea typeface="メイリオ" panose="020B0604030504040204" pitchFamily="50" charset="-128"/>
              </a:rPr>
              <a:t>3</a:t>
            </a:r>
            <a:r>
              <a:rPr kumimoji="1" lang="ja-JP" altLang="en-US" sz="1200" dirty="0">
                <a:solidFill>
                  <a:schemeClr val="dk1"/>
                </a:solidFill>
                <a:latin typeface="メイリオ" panose="020B0604030504040204" pitchFamily="50" charset="-128"/>
                <a:ea typeface="メイリオ" panose="020B0604030504040204" pitchFamily="50" charset="-128"/>
              </a:rPr>
              <a:t>コースがあります。</a:t>
            </a:r>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8042290" y="5222924"/>
            <a:ext cx="1803422" cy="1200329"/>
          </a:xfrm>
          <a:prstGeom prst="rect">
            <a:avLst/>
          </a:prstGeom>
          <a:noFill/>
        </p:spPr>
        <p:txBody>
          <a:bodyPr wrap="square" rtlCol="0">
            <a:spAutoFit/>
          </a:bodyPr>
          <a:lstStyle/>
          <a:p>
            <a:r>
              <a:rPr kumimoji="1" lang="ja-JP" altLang="en-US" sz="1200" dirty="0">
                <a:solidFill>
                  <a:schemeClr val="dk1"/>
                </a:solidFill>
                <a:latin typeface="メイリオ" panose="020B0604030504040204" pitchFamily="50" charset="-128"/>
                <a:ea typeface="メイリオ" panose="020B0604030504040204" pitchFamily="50" charset="-128"/>
              </a:rPr>
              <a:t>ラクダ島、ライオン島、洞窟の鶴島や、その昔、屋島の戦いに敗れた中将・平維盛が入水した伝えられる島の一つ山成島などがあります。</a:t>
            </a:r>
            <a:endParaRPr kumimoji="1" lang="ja-JP" altLang="en-US" sz="1200" dirty="0">
              <a:latin typeface="メイリオ" panose="020B0604030504040204" pitchFamily="50" charset="-128"/>
              <a:ea typeface="メイリオ" panose="020B0604030504040204" pitchFamily="50" charset="-128"/>
            </a:endParaRPr>
          </a:p>
        </p:txBody>
      </p:sp>
      <p:sp>
        <p:nvSpPr>
          <p:cNvPr id="12" name="右矢印 11"/>
          <p:cNvSpPr/>
          <p:nvPr/>
        </p:nvSpPr>
        <p:spPr>
          <a:xfrm>
            <a:off x="0" y="-7035"/>
            <a:ext cx="9775371" cy="83861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latin typeface="メイリオ" panose="020B0604030504040204" pitchFamily="50" charset="-128"/>
                <a:ea typeface="メイリオ" panose="020B0604030504040204" pitchFamily="50" charset="-128"/>
              </a:rPr>
              <a:t>南紀熊野ジオパーク（体験メニュー④）　　　　　　　　　　　　　　那智勝浦町 　</a:t>
            </a:r>
          </a:p>
        </p:txBody>
      </p:sp>
      <p:pic>
        <p:nvPicPr>
          <p:cNvPr id="5" name="図 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52453" y="5012398"/>
            <a:ext cx="2327303" cy="1551535"/>
          </a:xfrm>
          <a:prstGeom prst="rect">
            <a:avLst/>
          </a:prstGeom>
        </p:spPr>
      </p:pic>
      <p:pic>
        <p:nvPicPr>
          <p:cNvPr id="6" name="図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654787" y="1983548"/>
            <a:ext cx="4082484" cy="2721656"/>
          </a:xfrm>
          <a:prstGeom prst="rect">
            <a:avLst/>
          </a:prstGeom>
        </p:spPr>
      </p:pic>
      <p:sp>
        <p:nvSpPr>
          <p:cNvPr id="7" name="テキスト ボックス 6">
            <a:extLst>
              <a:ext uri="{FF2B5EF4-FFF2-40B4-BE49-F238E27FC236}">
                <a16:creationId xmlns:a16="http://schemas.microsoft.com/office/drawing/2014/main" id="{B185C8CC-EF92-0572-9A93-57EADD4085BF}"/>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98470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6572250"/>
            <a:ext cx="285750" cy="285750"/>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934095195"/>
              </p:ext>
            </p:extLst>
          </p:nvPr>
        </p:nvGraphicFramePr>
        <p:xfrm>
          <a:off x="107576" y="1404125"/>
          <a:ext cx="5393338" cy="5205826"/>
        </p:xfrm>
        <a:graphic>
          <a:graphicData uri="http://schemas.openxmlformats.org/drawingml/2006/table">
            <a:tbl>
              <a:tblPr firstRow="1" bandRow="1">
                <a:tableStyleId>{5C22544A-7EE6-4342-B048-85BDC9FD1C3A}</a:tableStyleId>
              </a:tblPr>
              <a:tblGrid>
                <a:gridCol w="2155707">
                  <a:extLst>
                    <a:ext uri="{9D8B030D-6E8A-4147-A177-3AD203B41FA5}">
                      <a16:colId xmlns:a16="http://schemas.microsoft.com/office/drawing/2014/main" val="2770366239"/>
                    </a:ext>
                  </a:extLst>
                </a:gridCol>
                <a:gridCol w="3237631">
                  <a:extLst>
                    <a:ext uri="{9D8B030D-6E8A-4147-A177-3AD203B41FA5}">
                      <a16:colId xmlns:a16="http://schemas.microsoft.com/office/drawing/2014/main" val="1045076330"/>
                    </a:ext>
                  </a:extLst>
                </a:gridCol>
              </a:tblGrid>
              <a:tr h="4522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50125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養成講座を修了したガイドが南紀熊野ジオパークを楽しく安全にご案内します。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4522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希望する所要時間を申し込み時にお伝えください。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522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　</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ガイド</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名につき</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名までご利用可能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0746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99492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ガイド</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名当たり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日本語　</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時間まで</a:t>
                      </a:r>
                      <a:r>
                        <a:rPr kumimoji="1" lang="en-US" altLang="ja-JP" sz="1200" b="1" dirty="0">
                          <a:solidFill>
                            <a:schemeClr val="tx1"/>
                          </a:solidFill>
                          <a:latin typeface="メイリオ" panose="020B0604030504040204" pitchFamily="50" charset="-128"/>
                          <a:ea typeface="メイリオ" panose="020B0604030504040204" pitchFamily="50" charset="-128"/>
                        </a:rPr>
                        <a:t>5,000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時間まで</a:t>
                      </a:r>
                      <a:r>
                        <a:rPr kumimoji="1" lang="en-US" altLang="ja-JP" sz="1200" b="1" dirty="0">
                          <a:solidFill>
                            <a:schemeClr val="tx1"/>
                          </a:solidFill>
                          <a:latin typeface="メイリオ" panose="020B0604030504040204" pitchFamily="50" charset="-128"/>
                          <a:ea typeface="メイリオ" panose="020B0604030504040204" pitchFamily="50" charset="-128"/>
                        </a:rPr>
                        <a:t>7,000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日</a:t>
                      </a:r>
                      <a:r>
                        <a:rPr kumimoji="1" lang="en-US" altLang="ja-JP" sz="1200" b="1" dirty="0">
                          <a:solidFill>
                            <a:schemeClr val="tx1"/>
                          </a:solidFill>
                          <a:latin typeface="メイリオ" panose="020B0604030504040204" pitchFamily="50" charset="-128"/>
                          <a:ea typeface="メイリオ" panose="020B0604030504040204" pitchFamily="50" charset="-128"/>
                        </a:rPr>
                        <a:t>14,000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英語　</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時間まで</a:t>
                      </a:r>
                      <a:r>
                        <a:rPr kumimoji="1" lang="en-US" altLang="ja-JP" sz="1200" b="1" dirty="0">
                          <a:solidFill>
                            <a:schemeClr val="tx1"/>
                          </a:solidFill>
                          <a:latin typeface="メイリオ" panose="020B0604030504040204" pitchFamily="50" charset="-128"/>
                          <a:ea typeface="メイリオ" panose="020B0604030504040204" pitchFamily="50" charset="-128"/>
                        </a:rPr>
                        <a:t>7,500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時間まで</a:t>
                      </a:r>
                      <a:r>
                        <a:rPr kumimoji="1" lang="en-US" altLang="ja-JP" sz="1200" b="1" dirty="0">
                          <a:solidFill>
                            <a:schemeClr val="tx1"/>
                          </a:solidFill>
                          <a:latin typeface="メイリオ" panose="020B0604030504040204" pitchFamily="50" charset="-128"/>
                          <a:ea typeface="メイリオ" panose="020B0604030504040204" pitchFamily="50" charset="-128"/>
                        </a:rPr>
                        <a:t>10,500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日</a:t>
                      </a:r>
                      <a:r>
                        <a:rPr kumimoji="1" lang="en-US" altLang="ja-JP" sz="1200" b="1" dirty="0">
                          <a:solidFill>
                            <a:schemeClr val="tx1"/>
                          </a:solidFill>
                          <a:latin typeface="メイリオ" panose="020B0604030504040204" pitchFamily="50" charset="-128"/>
                          <a:ea typeface="メイリオ" panose="020B0604030504040204" pitchFamily="50" charset="-128"/>
                        </a:rPr>
                        <a:t>21,000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0746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0746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希望日の</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週間前まで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0746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45223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希望するコースや場所について申し込み時にお伝えください。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63313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latin typeface="メイリオ" panose="020B0604030504040204" pitchFamily="50" charset="-128"/>
                          <a:ea typeface="メイリオ" panose="020B0604030504040204" pitchFamily="50" charset="-128"/>
                        </a:rPr>
                        <a:t>南紀熊野ジオパークガイドの会</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0735-67-7730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err="1">
                          <a:solidFill>
                            <a:schemeClr val="dk1"/>
                          </a:solidFill>
                          <a:effectLst/>
                          <a:latin typeface="メイリオ" panose="020B0604030504040204" pitchFamily="50" charset="-128"/>
                          <a:ea typeface="メイリオ" panose="020B0604030504040204" pitchFamily="50" charset="-128"/>
                          <a:cs typeface="+mn-cs"/>
                        </a:rPr>
                        <a:t>Email:</a:t>
                      </a:r>
                      <a:r>
                        <a:rPr kumimoji="1" lang="en-US" altLang="ja-JP" sz="1200" b="1" i="0" kern="1200" dirty="0" err="1">
                          <a:solidFill>
                            <a:schemeClr val="dk1"/>
                          </a:solidFill>
                          <a:effectLst/>
                          <a:latin typeface="メイリオ" panose="020B0604030504040204" pitchFamily="50" charset="-128"/>
                          <a:ea typeface="メイリオ" panose="020B0604030504040204" pitchFamily="50" charset="-128"/>
                          <a:cs typeface="+mn-cs"/>
                          <a:hlinkClick r:id="rId3"/>
                        </a:rPr>
                        <a:t>nankikumano.gpgc@gmail.com</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2510983" y="781867"/>
            <a:ext cx="8436338" cy="461665"/>
          </a:xfrm>
          <a:prstGeom prst="rect">
            <a:avLst/>
          </a:prstGeom>
          <a:noFill/>
        </p:spPr>
        <p:txBody>
          <a:bodyPr wrap="square" rtlCol="0">
            <a:spAutoFit/>
          </a:bodyPr>
          <a:lstStyle/>
          <a:p>
            <a:r>
              <a:rPr kumimoji="1" lang="ja-JP" altLang="en-US" sz="2400" b="1" dirty="0">
                <a:latin typeface="ＤＦ平成明朝体W3" panose="02020309000000000000" pitchFamily="17" charset="-128"/>
                <a:ea typeface="ＤＦ平成明朝体W3" panose="02020309000000000000" pitchFamily="17" charset="-128"/>
              </a:rPr>
              <a:t>南紀熊野ジオパークガイドツアー</a:t>
            </a:r>
          </a:p>
        </p:txBody>
      </p:sp>
      <p:sp>
        <p:nvSpPr>
          <p:cNvPr id="23" name="テキスト ボックス 22"/>
          <p:cNvSpPr txBox="1"/>
          <p:nvPr/>
        </p:nvSpPr>
        <p:spPr>
          <a:xfrm>
            <a:off x="5500914" y="1451597"/>
            <a:ext cx="4506079" cy="430887"/>
          </a:xfrm>
          <a:prstGeom prst="rect">
            <a:avLst/>
          </a:prstGeom>
          <a:noFill/>
        </p:spPr>
        <p:txBody>
          <a:bodyPr wrap="square" rtlCol="0">
            <a:spAutoFit/>
          </a:bodyPr>
          <a:lstStyle/>
          <a:p>
            <a:r>
              <a:rPr kumimoji="1" lang="ja-JP" altLang="en-US" sz="1100" dirty="0"/>
              <a:t>ジオパークエリア内で希望するコースをアレンジできます。</a:t>
            </a:r>
            <a:endParaRPr kumimoji="1" lang="en-US" altLang="ja-JP" sz="1100" dirty="0"/>
          </a:p>
          <a:p>
            <a:r>
              <a:rPr kumimoji="1" lang="ja-JP" altLang="en-US" sz="1100" dirty="0"/>
              <a:t>おすすめコースのご提案も可能です。</a:t>
            </a:r>
          </a:p>
        </p:txBody>
      </p:sp>
      <p:sp>
        <p:nvSpPr>
          <p:cNvPr id="12" name="右矢印 11"/>
          <p:cNvSpPr/>
          <p:nvPr/>
        </p:nvSpPr>
        <p:spPr>
          <a:xfrm>
            <a:off x="0" y="-7035"/>
            <a:ext cx="9775371" cy="83861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latin typeface="メイリオ" panose="020B0604030504040204" pitchFamily="50" charset="-128"/>
                <a:ea typeface="メイリオ" panose="020B0604030504040204" pitchFamily="50" charset="-128"/>
              </a:rPr>
              <a:t>南紀熊野ジオパーク（体験メニュー⑤）ガイドツアー　</a:t>
            </a:r>
          </a:p>
        </p:txBody>
      </p:sp>
      <p:pic>
        <p:nvPicPr>
          <p:cNvPr id="2" name="図 1"/>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904717" y="4131450"/>
            <a:ext cx="2794000" cy="1986305"/>
          </a:xfrm>
          <a:prstGeom prst="rect">
            <a:avLst/>
          </a:prstGeom>
        </p:spPr>
      </p:pic>
      <p:pic>
        <p:nvPicPr>
          <p:cNvPr id="7" name="図 6"/>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878452" y="1925270"/>
            <a:ext cx="2775691" cy="2081768"/>
          </a:xfrm>
          <a:prstGeom prst="rect">
            <a:avLst/>
          </a:prstGeom>
        </p:spPr>
      </p:pic>
      <p:sp>
        <p:nvSpPr>
          <p:cNvPr id="6" name="テキスト ボックス 5">
            <a:extLst>
              <a:ext uri="{FF2B5EF4-FFF2-40B4-BE49-F238E27FC236}">
                <a16:creationId xmlns:a16="http://schemas.microsoft.com/office/drawing/2014/main" id="{A569A3CE-969A-DF2B-5B46-16125133CADF}"/>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29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71061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210770" y="743712"/>
            <a:ext cx="8543925" cy="887286"/>
          </a:xfrm>
          <a:ln>
            <a:solidFill>
              <a:schemeClr val="tx1"/>
            </a:solidFill>
          </a:ln>
        </p:spPr>
        <p:txBody>
          <a:bodyPr>
            <a:noAutofit/>
          </a:bodyPr>
          <a:lstStyle/>
          <a:p>
            <a:pPr lvl="0"/>
            <a:r>
              <a:rPr lang="ja-JP" altLang="en-US" sz="2400" b="1" dirty="0">
                <a:latin typeface="+mj-ea"/>
              </a:rPr>
              <a:t>モデルコース</a:t>
            </a:r>
            <a:r>
              <a:rPr lang="en-US" altLang="ja-JP" sz="2400" b="1" dirty="0">
                <a:latin typeface="+mj-ea"/>
              </a:rPr>
              <a:t>【</a:t>
            </a:r>
            <a:r>
              <a:rPr lang="ja-JP" altLang="en-US" sz="2400" b="1" dirty="0">
                <a:latin typeface="+mj-ea"/>
              </a:rPr>
              <a:t>串本町、古座川町</a:t>
            </a:r>
            <a:r>
              <a:rPr lang="en-US" altLang="ja-JP" sz="2400" b="1" dirty="0">
                <a:latin typeface="+mj-ea"/>
              </a:rPr>
              <a:t>】</a:t>
            </a:r>
            <a:br>
              <a:rPr lang="en-US" altLang="ja-JP" sz="2400" b="1" dirty="0">
                <a:latin typeface="+mj-ea"/>
              </a:rPr>
            </a:br>
            <a:r>
              <a:rPr lang="ja-JP" altLang="en-US" sz="2400" b="1" dirty="0">
                <a:latin typeface="+mj-ea"/>
              </a:rPr>
              <a:t>南紀熊野ジオパークセンター～古座川の一枚岩</a:t>
            </a:r>
            <a:r>
              <a:rPr lang="ja-JP" altLang="en-US" sz="2400" b="1" dirty="0"/>
              <a:t>（約</a:t>
            </a:r>
            <a:r>
              <a:rPr lang="en-US" altLang="ja-JP" sz="2400" b="1" dirty="0"/>
              <a:t>3</a:t>
            </a:r>
            <a:r>
              <a:rPr lang="ja-JP" altLang="en-US" sz="2400" b="1" dirty="0"/>
              <a:t>時間）</a:t>
            </a:r>
            <a:endParaRPr lang="ja-JP" altLang="en-US" sz="2400" b="1" dirty="0">
              <a:latin typeface="+mj-ea"/>
            </a:endParaRPr>
          </a:p>
        </p:txBody>
      </p:sp>
      <p:sp>
        <p:nvSpPr>
          <p:cNvPr id="3" name="コンテンツ プレースホルダー 2"/>
          <p:cNvSpPr>
            <a:spLocks noGrp="1"/>
          </p:cNvSpPr>
          <p:nvPr>
            <p:ph idx="1"/>
          </p:nvPr>
        </p:nvSpPr>
        <p:spPr>
          <a:xfrm>
            <a:off x="171581" y="1756728"/>
            <a:ext cx="9489980" cy="992150"/>
          </a:xfrm>
        </p:spPr>
        <p:txBody>
          <a:bodyPr>
            <a:normAutofit fontScale="92500" lnSpcReduction="10000"/>
          </a:bodyPr>
          <a:lstStyle/>
          <a:p>
            <a:pPr marL="0" indent="0">
              <a:buNone/>
            </a:pPr>
            <a:r>
              <a:rPr lang="ja-JP" altLang="en-US" sz="1800" dirty="0">
                <a:latin typeface="メイリオ" panose="020B0604030504040204" pitchFamily="50" charset="-128"/>
                <a:ea typeface="メイリオ" panose="020B0604030504040204" pitchFamily="50" charset="-128"/>
              </a:rPr>
              <a:t>南紀熊野ジオパークセンターで地域の成り立ちを学んだ後、ジオパークの代表的な見どころである「橋杭岩」や「古座川の一枚岩」を見学します。</a:t>
            </a:r>
            <a:br>
              <a:rPr lang="en-US" altLang="ja-JP" sz="1800" dirty="0">
                <a:latin typeface="メイリオ" panose="020B0604030504040204" pitchFamily="50" charset="-128"/>
                <a:ea typeface="メイリオ" panose="020B0604030504040204" pitchFamily="50" charset="-128"/>
              </a:rPr>
            </a:br>
            <a:r>
              <a:rPr lang="ja-JP" altLang="en-US" sz="1800" dirty="0">
                <a:latin typeface="メイリオ" panose="020B0604030504040204" pitchFamily="50" charset="-128"/>
                <a:ea typeface="メイリオ" panose="020B0604030504040204" pitchFamily="50" charset="-128"/>
              </a:rPr>
              <a:t>雄大な自然に触れるだけでなく、その背後にある地球の歴史を知ることで、特別な体験価値を提供します。</a:t>
            </a:r>
            <a:endParaRPr lang="en-US" altLang="ja-JP" sz="1800" dirty="0">
              <a:latin typeface="メイリオ" panose="020B0604030504040204" pitchFamily="50" charset="-128"/>
              <a:ea typeface="メイリオ" panose="020B0604030504040204" pitchFamily="50" charset="-128"/>
            </a:endParaRPr>
          </a:p>
        </p:txBody>
      </p:sp>
      <p:pic>
        <p:nvPicPr>
          <p:cNvPr id="13" name="図 1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 y="6591300"/>
            <a:ext cx="266700" cy="266700"/>
          </a:xfrm>
          <a:prstGeom prst="rect">
            <a:avLst/>
          </a:prstGeom>
        </p:spPr>
      </p:pic>
      <p:graphicFrame>
        <p:nvGraphicFramePr>
          <p:cNvPr id="4" name="図表 3"/>
          <p:cNvGraphicFramePr/>
          <p:nvPr/>
        </p:nvGraphicFramePr>
        <p:xfrm>
          <a:off x="213350" y="2638987"/>
          <a:ext cx="6604000" cy="26668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角丸四角形 4"/>
          <p:cNvSpPr/>
          <p:nvPr/>
        </p:nvSpPr>
        <p:spPr>
          <a:xfrm>
            <a:off x="213350" y="2758393"/>
            <a:ext cx="2559710" cy="378005"/>
          </a:xfrm>
          <a:prstGeom prst="round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ルート</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自動車</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a:t>
            </a:r>
            <a:endParaRPr kumimoji="1" lang="ja-JP" altLang="en-US" sz="14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5" name="テキスト ボックス 14"/>
          <p:cNvSpPr txBox="1"/>
          <p:nvPr/>
        </p:nvSpPr>
        <p:spPr>
          <a:xfrm>
            <a:off x="65629" y="4976802"/>
            <a:ext cx="7275698" cy="1754326"/>
          </a:xfrm>
          <a:prstGeom prst="rect">
            <a:avLst/>
          </a:prstGeom>
          <a:noFill/>
        </p:spPr>
        <p:txBody>
          <a:bodyPr wrap="square" rtlCol="0">
            <a:spAutoFit/>
          </a:bodyPr>
          <a:lstStyle/>
          <a:p>
            <a:r>
              <a:rPr kumimoji="1" lang="en-US" altLang="ja-JP" sz="1200" dirty="0"/>
              <a:t>【</a:t>
            </a:r>
            <a:r>
              <a:rPr kumimoji="1" lang="ja-JP" altLang="en-US" sz="1200" dirty="0"/>
              <a:t>備考</a:t>
            </a:r>
            <a:r>
              <a:rPr kumimoji="1" lang="en-US" altLang="ja-JP" sz="1200" dirty="0"/>
              <a:t>】</a:t>
            </a:r>
          </a:p>
          <a:p>
            <a:r>
              <a:rPr kumimoji="1" lang="en-US" altLang="ja-JP" sz="1200" dirty="0"/>
              <a:t>※</a:t>
            </a:r>
            <a:r>
              <a:rPr kumimoji="1" lang="ja-JP" altLang="en-US" sz="1200" dirty="0"/>
              <a:t>①ジオパークセンターは、見学時間</a:t>
            </a:r>
            <a:r>
              <a:rPr kumimoji="1" lang="en-US" altLang="ja-JP" sz="1200" dirty="0"/>
              <a:t>(30</a:t>
            </a:r>
            <a:r>
              <a:rPr kumimoji="1" lang="ja-JP" altLang="en-US" sz="1200" dirty="0"/>
              <a:t>分～</a:t>
            </a:r>
            <a:r>
              <a:rPr kumimoji="1" lang="en-US" altLang="ja-JP" sz="1200" dirty="0"/>
              <a:t>75</a:t>
            </a:r>
            <a:r>
              <a:rPr kumimoji="1" lang="ja-JP" altLang="en-US" sz="1200" dirty="0"/>
              <a:t>分目安</a:t>
            </a:r>
            <a:r>
              <a:rPr kumimoji="1" lang="en-US" altLang="ja-JP" sz="1200" dirty="0"/>
              <a:t>)</a:t>
            </a:r>
            <a:r>
              <a:rPr kumimoji="1" lang="ja-JP" altLang="en-US" sz="1200" dirty="0"/>
              <a:t>に応じて、案内コースのアレンジが可能です。</a:t>
            </a:r>
            <a:endParaRPr kumimoji="1" lang="en-US" altLang="ja-JP" sz="1200" dirty="0"/>
          </a:p>
          <a:p>
            <a:r>
              <a:rPr kumimoji="1" lang="ja-JP" altLang="en-US" sz="1200" dirty="0"/>
              <a:t>　団体での案内希望は要予約　（問合せ：南紀熊野ジオパークセンター </a:t>
            </a:r>
            <a:r>
              <a:rPr kumimoji="1" lang="en-US" altLang="ja-JP" sz="1200" dirty="0"/>
              <a:t>0735-67-7100</a:t>
            </a:r>
            <a:r>
              <a:rPr kumimoji="1" lang="ja-JP" altLang="en-US" sz="1200" dirty="0"/>
              <a:t>）</a:t>
            </a:r>
            <a:endParaRPr kumimoji="1" lang="en-US" altLang="ja-JP" sz="1200" dirty="0"/>
          </a:p>
          <a:p>
            <a:r>
              <a:rPr kumimoji="1" lang="en-US" altLang="ja-JP" sz="1200" dirty="0"/>
              <a:t>※</a:t>
            </a:r>
            <a:r>
              <a:rPr kumimoji="1" lang="ja-JP" altLang="en-US" sz="1200" dirty="0"/>
              <a:t>スタート地点付近の「潮岬観光タワー」、道中の「道の駅 くしもと橋杭岩」、終着地点付近の</a:t>
            </a:r>
            <a:endParaRPr kumimoji="1" lang="en-US" altLang="ja-JP" sz="1200" dirty="0"/>
          </a:p>
          <a:p>
            <a:r>
              <a:rPr kumimoji="1" lang="ja-JP" altLang="en-US" sz="1200" dirty="0"/>
              <a:t>　「道の駅 一枚岩</a:t>
            </a:r>
            <a:r>
              <a:rPr kumimoji="1" lang="en-US" altLang="ja-JP" sz="1200" dirty="0"/>
              <a:t>monolith</a:t>
            </a:r>
            <a:r>
              <a:rPr kumimoji="1" lang="ja-JP" altLang="en-US" sz="1200" dirty="0"/>
              <a:t>」では、物産販売所やレストランを完備しています。</a:t>
            </a:r>
            <a:endParaRPr kumimoji="1" lang="en-US" altLang="ja-JP" sz="1200" dirty="0"/>
          </a:p>
          <a:p>
            <a:r>
              <a:rPr kumimoji="1" lang="en-US" altLang="ja-JP" sz="1200" dirty="0"/>
              <a:t>※</a:t>
            </a:r>
            <a:r>
              <a:rPr kumimoji="1" lang="ja-JP" altLang="en-US" sz="1200" dirty="0"/>
              <a:t>③九龍島と鯛島は海上にあるため、車窓からご覧いただきます。</a:t>
            </a:r>
            <a:endParaRPr kumimoji="1" lang="en-US" altLang="ja-JP" sz="1200" dirty="0"/>
          </a:p>
          <a:p>
            <a:r>
              <a:rPr kumimoji="1" lang="en-US" altLang="ja-JP" sz="1200" dirty="0"/>
              <a:t>※</a:t>
            </a:r>
            <a:r>
              <a:rPr kumimoji="1" lang="ja-JP" altLang="en-US" sz="1200" dirty="0"/>
              <a:t>⑥古座川の潜水橋は、近くの「みんなの店」に駐車いただけますが、大型バスの場合は、施設利用者 </a:t>
            </a:r>
            <a:br>
              <a:rPr kumimoji="1" lang="en-US" altLang="ja-JP" sz="1200" dirty="0"/>
            </a:br>
            <a:r>
              <a:rPr kumimoji="1" lang="ja-JP" altLang="en-US" sz="1200" dirty="0"/>
              <a:t>　等にご配慮ください。</a:t>
            </a:r>
            <a:endParaRPr kumimoji="1" lang="en-US" altLang="ja-JP" sz="1200" dirty="0"/>
          </a:p>
          <a:p>
            <a:r>
              <a:rPr kumimoji="1" lang="en-US" altLang="ja-JP" sz="1200" dirty="0"/>
              <a:t>※</a:t>
            </a:r>
            <a:r>
              <a:rPr kumimoji="1" lang="ja-JP" altLang="en-US" sz="1200" dirty="0"/>
              <a:t>その他はいずれも無料駐車場がありますが、大型バスの場合は、事前に各施設等にご確認ください。</a:t>
            </a:r>
            <a:endParaRPr kumimoji="1" lang="en-US" altLang="ja-JP" sz="1200" dirty="0"/>
          </a:p>
        </p:txBody>
      </p:sp>
      <p:sp>
        <p:nvSpPr>
          <p:cNvPr id="20" name="テキスト ボックス 19"/>
          <p:cNvSpPr txBox="1"/>
          <p:nvPr/>
        </p:nvSpPr>
        <p:spPr>
          <a:xfrm>
            <a:off x="647162" y="3142979"/>
            <a:ext cx="604874" cy="461665"/>
          </a:xfrm>
          <a:prstGeom prst="rect">
            <a:avLst/>
          </a:prstGeom>
          <a:noFill/>
        </p:spPr>
        <p:txBody>
          <a:bodyPr wrap="square" rtlCol="0">
            <a:spAutoFit/>
          </a:bodyPr>
          <a:lstStyle/>
          <a:p>
            <a:pPr algn="ctr"/>
            <a:r>
              <a:rPr kumimoji="1" lang="en-US" altLang="ja-JP" sz="1200" dirty="0"/>
              <a:t>8.4km</a:t>
            </a:r>
          </a:p>
          <a:p>
            <a:pPr algn="ctr"/>
            <a:r>
              <a:rPr kumimoji="1" lang="en-US" altLang="ja-JP" sz="1200" dirty="0"/>
              <a:t>15</a:t>
            </a:r>
            <a:r>
              <a:rPr kumimoji="1" lang="ja-JP" altLang="en-US" sz="1200" dirty="0"/>
              <a:t>分</a:t>
            </a:r>
          </a:p>
        </p:txBody>
      </p:sp>
      <p:sp>
        <p:nvSpPr>
          <p:cNvPr id="21" name="テキスト ボックス 20"/>
          <p:cNvSpPr txBox="1"/>
          <p:nvPr/>
        </p:nvSpPr>
        <p:spPr>
          <a:xfrm>
            <a:off x="1635399" y="3203526"/>
            <a:ext cx="604874" cy="461665"/>
          </a:xfrm>
          <a:prstGeom prst="rect">
            <a:avLst/>
          </a:prstGeom>
          <a:noFill/>
        </p:spPr>
        <p:txBody>
          <a:bodyPr wrap="square" rtlCol="0">
            <a:spAutoFit/>
          </a:bodyPr>
          <a:lstStyle/>
          <a:p>
            <a:pPr algn="ctr"/>
            <a:r>
              <a:rPr kumimoji="1" lang="en-US" altLang="ja-JP" sz="1200" dirty="0"/>
              <a:t>3.6km</a:t>
            </a:r>
          </a:p>
          <a:p>
            <a:pPr algn="ctr"/>
            <a:r>
              <a:rPr kumimoji="1" lang="en-US" altLang="ja-JP" sz="1200" dirty="0"/>
              <a:t>5</a:t>
            </a:r>
            <a:r>
              <a:rPr kumimoji="1" lang="ja-JP" altLang="en-US" sz="1200" dirty="0"/>
              <a:t>分</a:t>
            </a:r>
          </a:p>
        </p:txBody>
      </p:sp>
      <p:sp>
        <p:nvSpPr>
          <p:cNvPr id="22" name="テキスト ボックス 21"/>
          <p:cNvSpPr txBox="1"/>
          <p:nvPr/>
        </p:nvSpPr>
        <p:spPr>
          <a:xfrm>
            <a:off x="2708557" y="3168512"/>
            <a:ext cx="604874" cy="461665"/>
          </a:xfrm>
          <a:prstGeom prst="rect">
            <a:avLst/>
          </a:prstGeom>
          <a:noFill/>
        </p:spPr>
        <p:txBody>
          <a:bodyPr wrap="square" rtlCol="0">
            <a:spAutoFit/>
          </a:bodyPr>
          <a:lstStyle/>
          <a:p>
            <a:pPr algn="ctr"/>
            <a:r>
              <a:rPr kumimoji="1" lang="en-US" altLang="ja-JP" sz="1200" dirty="0"/>
              <a:t>5.6km</a:t>
            </a:r>
          </a:p>
          <a:p>
            <a:pPr algn="ctr"/>
            <a:r>
              <a:rPr kumimoji="1" lang="en-US" altLang="ja-JP" sz="1200" dirty="0"/>
              <a:t>10</a:t>
            </a:r>
            <a:r>
              <a:rPr kumimoji="1" lang="ja-JP" altLang="en-US" sz="1200" dirty="0"/>
              <a:t>分</a:t>
            </a:r>
          </a:p>
        </p:txBody>
      </p:sp>
      <p:sp>
        <p:nvSpPr>
          <p:cNvPr id="23" name="テキスト ボックス 22"/>
          <p:cNvSpPr txBox="1"/>
          <p:nvPr/>
        </p:nvSpPr>
        <p:spPr>
          <a:xfrm>
            <a:off x="4799755" y="3168511"/>
            <a:ext cx="604874" cy="461665"/>
          </a:xfrm>
          <a:prstGeom prst="rect">
            <a:avLst/>
          </a:prstGeom>
          <a:noFill/>
        </p:spPr>
        <p:txBody>
          <a:bodyPr wrap="square" rtlCol="0">
            <a:spAutoFit/>
          </a:bodyPr>
          <a:lstStyle/>
          <a:p>
            <a:pPr algn="ctr"/>
            <a:r>
              <a:rPr kumimoji="1" lang="en-US" altLang="ja-JP" sz="1200" dirty="0"/>
              <a:t>3.5km</a:t>
            </a:r>
          </a:p>
          <a:p>
            <a:pPr algn="ctr"/>
            <a:r>
              <a:rPr kumimoji="1" lang="en-US" altLang="ja-JP" sz="1200" dirty="0"/>
              <a:t>5</a:t>
            </a:r>
            <a:r>
              <a:rPr kumimoji="1" lang="ja-JP" altLang="en-US" sz="1200" dirty="0"/>
              <a:t>分</a:t>
            </a:r>
          </a:p>
        </p:txBody>
      </p:sp>
      <p:sp>
        <p:nvSpPr>
          <p:cNvPr id="24" name="テキスト ボックス 23"/>
          <p:cNvSpPr txBox="1"/>
          <p:nvPr/>
        </p:nvSpPr>
        <p:spPr>
          <a:xfrm>
            <a:off x="3732256" y="3176215"/>
            <a:ext cx="604874" cy="461665"/>
          </a:xfrm>
          <a:prstGeom prst="rect">
            <a:avLst/>
          </a:prstGeom>
          <a:noFill/>
        </p:spPr>
        <p:txBody>
          <a:bodyPr wrap="square" rtlCol="0">
            <a:spAutoFit/>
          </a:bodyPr>
          <a:lstStyle/>
          <a:p>
            <a:pPr algn="ctr"/>
            <a:r>
              <a:rPr kumimoji="1" lang="en-US" altLang="ja-JP" sz="1200" dirty="0"/>
              <a:t>4.5km</a:t>
            </a:r>
          </a:p>
          <a:p>
            <a:pPr algn="ctr"/>
            <a:r>
              <a:rPr kumimoji="1" lang="en-US" altLang="ja-JP" sz="1200" dirty="0"/>
              <a:t>7</a:t>
            </a:r>
            <a:r>
              <a:rPr kumimoji="1" lang="ja-JP" altLang="en-US" sz="1200" dirty="0"/>
              <a:t>分</a:t>
            </a:r>
          </a:p>
        </p:txBody>
      </p:sp>
      <p:sp>
        <p:nvSpPr>
          <p:cNvPr id="25" name="テキスト ボックス 24"/>
          <p:cNvSpPr txBox="1"/>
          <p:nvPr/>
        </p:nvSpPr>
        <p:spPr>
          <a:xfrm>
            <a:off x="5823454" y="3168511"/>
            <a:ext cx="604874" cy="461665"/>
          </a:xfrm>
          <a:prstGeom prst="rect">
            <a:avLst/>
          </a:prstGeom>
          <a:noFill/>
        </p:spPr>
        <p:txBody>
          <a:bodyPr wrap="square" rtlCol="0">
            <a:spAutoFit/>
          </a:bodyPr>
          <a:lstStyle/>
          <a:p>
            <a:pPr algn="ctr"/>
            <a:r>
              <a:rPr kumimoji="1" lang="en-US" altLang="ja-JP" sz="1200" dirty="0"/>
              <a:t>4.6km</a:t>
            </a:r>
          </a:p>
          <a:p>
            <a:pPr algn="ctr"/>
            <a:r>
              <a:rPr kumimoji="1" lang="en-US" altLang="ja-JP" sz="1200" dirty="0"/>
              <a:t>7</a:t>
            </a:r>
            <a:r>
              <a:rPr kumimoji="1" lang="ja-JP" altLang="en-US" sz="1200" dirty="0"/>
              <a:t>分</a:t>
            </a:r>
          </a:p>
        </p:txBody>
      </p:sp>
      <p:grpSp>
        <p:nvGrpSpPr>
          <p:cNvPr id="9" name="グループ化 8"/>
          <p:cNvGrpSpPr/>
          <p:nvPr/>
        </p:nvGrpSpPr>
        <p:grpSpPr>
          <a:xfrm>
            <a:off x="-7237" y="4704033"/>
            <a:ext cx="7023892" cy="290922"/>
            <a:chOff x="-7237" y="4729911"/>
            <a:chExt cx="7023892" cy="290922"/>
          </a:xfrm>
        </p:grpSpPr>
        <p:sp>
          <p:nvSpPr>
            <p:cNvPr id="26" name="テキスト ボックス 25"/>
            <p:cNvSpPr txBox="1"/>
            <p:nvPr/>
          </p:nvSpPr>
          <p:spPr>
            <a:xfrm>
              <a:off x="-7237" y="4729911"/>
              <a:ext cx="832037" cy="276999"/>
            </a:xfrm>
            <a:prstGeom prst="rect">
              <a:avLst/>
            </a:prstGeom>
            <a:noFill/>
          </p:spPr>
          <p:txBody>
            <a:bodyPr wrap="square" rtlCol="0">
              <a:spAutoFit/>
            </a:bodyPr>
            <a:lstStyle/>
            <a:p>
              <a:pPr algn="ctr"/>
              <a:r>
                <a:rPr kumimoji="1" lang="ja-JP" altLang="en-US" sz="1200" dirty="0"/>
                <a:t>約</a:t>
              </a:r>
              <a:r>
                <a:rPr kumimoji="1" lang="en-US" altLang="ja-JP" sz="1200" dirty="0"/>
                <a:t>30</a:t>
              </a:r>
              <a:r>
                <a:rPr kumimoji="1" lang="ja-JP" altLang="en-US" sz="1200" dirty="0"/>
                <a:t>分～</a:t>
              </a:r>
            </a:p>
          </p:txBody>
        </p:sp>
        <p:sp>
          <p:nvSpPr>
            <p:cNvPr id="27" name="テキスト ボックス 26"/>
            <p:cNvSpPr txBox="1"/>
            <p:nvPr/>
          </p:nvSpPr>
          <p:spPr>
            <a:xfrm>
              <a:off x="1025257" y="4729911"/>
              <a:ext cx="737412" cy="276999"/>
            </a:xfrm>
            <a:prstGeom prst="rect">
              <a:avLst/>
            </a:prstGeom>
            <a:noFill/>
          </p:spPr>
          <p:txBody>
            <a:bodyPr wrap="square" rtlCol="0">
              <a:spAutoFit/>
            </a:bodyPr>
            <a:lstStyle/>
            <a:p>
              <a:pPr algn="ctr"/>
              <a:r>
                <a:rPr kumimoji="1" lang="ja-JP" altLang="en-US" sz="1200" dirty="0"/>
                <a:t>約</a:t>
              </a:r>
              <a:r>
                <a:rPr kumimoji="1" lang="en-US" altLang="ja-JP" sz="1200" dirty="0"/>
                <a:t>30</a:t>
              </a:r>
              <a:r>
                <a:rPr kumimoji="1" lang="ja-JP" altLang="en-US" sz="1200" dirty="0"/>
                <a:t>分</a:t>
              </a:r>
            </a:p>
          </p:txBody>
        </p:sp>
        <p:sp>
          <p:nvSpPr>
            <p:cNvPr id="28" name="テキスト ボックス 27"/>
            <p:cNvSpPr txBox="1"/>
            <p:nvPr/>
          </p:nvSpPr>
          <p:spPr>
            <a:xfrm>
              <a:off x="2081732" y="4736131"/>
              <a:ext cx="737412" cy="276999"/>
            </a:xfrm>
            <a:prstGeom prst="rect">
              <a:avLst/>
            </a:prstGeom>
            <a:noFill/>
          </p:spPr>
          <p:txBody>
            <a:bodyPr wrap="square" rtlCol="0">
              <a:spAutoFit/>
            </a:bodyPr>
            <a:lstStyle/>
            <a:p>
              <a:pPr algn="ctr"/>
              <a:r>
                <a:rPr kumimoji="1" lang="ja-JP" altLang="en-US" sz="1200" dirty="0"/>
                <a:t>車窓</a:t>
              </a:r>
            </a:p>
          </p:txBody>
        </p:sp>
        <p:sp>
          <p:nvSpPr>
            <p:cNvPr id="29" name="テキスト ボックス 28"/>
            <p:cNvSpPr txBox="1"/>
            <p:nvPr/>
          </p:nvSpPr>
          <p:spPr>
            <a:xfrm>
              <a:off x="3138207" y="4743834"/>
              <a:ext cx="737412" cy="276999"/>
            </a:xfrm>
            <a:prstGeom prst="rect">
              <a:avLst/>
            </a:prstGeom>
            <a:noFill/>
          </p:spPr>
          <p:txBody>
            <a:bodyPr wrap="square" rtlCol="0">
              <a:spAutoFit/>
            </a:bodyPr>
            <a:lstStyle/>
            <a:p>
              <a:pPr algn="ctr"/>
              <a:r>
                <a:rPr kumimoji="1" lang="ja-JP" altLang="en-US" sz="1200" dirty="0"/>
                <a:t>約</a:t>
              </a:r>
              <a:r>
                <a:rPr kumimoji="1" lang="en-US" altLang="ja-JP" sz="1200" dirty="0"/>
                <a:t>10</a:t>
              </a:r>
              <a:r>
                <a:rPr kumimoji="1" lang="ja-JP" altLang="en-US" sz="1200" dirty="0"/>
                <a:t>分</a:t>
              </a:r>
            </a:p>
          </p:txBody>
        </p:sp>
        <p:sp>
          <p:nvSpPr>
            <p:cNvPr id="30" name="テキスト ボックス 29"/>
            <p:cNvSpPr txBox="1"/>
            <p:nvPr/>
          </p:nvSpPr>
          <p:spPr>
            <a:xfrm>
              <a:off x="4170700" y="4743834"/>
              <a:ext cx="737412" cy="276999"/>
            </a:xfrm>
            <a:prstGeom prst="rect">
              <a:avLst/>
            </a:prstGeom>
            <a:noFill/>
          </p:spPr>
          <p:txBody>
            <a:bodyPr wrap="square" rtlCol="0">
              <a:spAutoFit/>
            </a:bodyPr>
            <a:lstStyle/>
            <a:p>
              <a:pPr algn="ctr"/>
              <a:r>
                <a:rPr kumimoji="1" lang="ja-JP" altLang="en-US" sz="1200" dirty="0"/>
                <a:t>約</a:t>
              </a:r>
              <a:r>
                <a:rPr kumimoji="1" lang="en-US" altLang="ja-JP" sz="1200" dirty="0"/>
                <a:t>15</a:t>
              </a:r>
              <a:r>
                <a:rPr kumimoji="1" lang="ja-JP" altLang="en-US" sz="1200" dirty="0"/>
                <a:t>分</a:t>
              </a:r>
            </a:p>
          </p:txBody>
        </p:sp>
        <p:sp>
          <p:nvSpPr>
            <p:cNvPr id="31" name="テキスト ボックス 30"/>
            <p:cNvSpPr txBox="1"/>
            <p:nvPr/>
          </p:nvSpPr>
          <p:spPr>
            <a:xfrm>
              <a:off x="5251845" y="4743834"/>
              <a:ext cx="737412" cy="276999"/>
            </a:xfrm>
            <a:prstGeom prst="rect">
              <a:avLst/>
            </a:prstGeom>
            <a:noFill/>
          </p:spPr>
          <p:txBody>
            <a:bodyPr wrap="square" rtlCol="0">
              <a:spAutoFit/>
            </a:bodyPr>
            <a:lstStyle/>
            <a:p>
              <a:pPr algn="ctr"/>
              <a:r>
                <a:rPr kumimoji="1" lang="ja-JP" altLang="en-US" sz="1200" dirty="0"/>
                <a:t>約</a:t>
              </a:r>
              <a:r>
                <a:rPr kumimoji="1" lang="en-US" altLang="ja-JP" sz="1200" dirty="0"/>
                <a:t>15</a:t>
              </a:r>
              <a:r>
                <a:rPr kumimoji="1" lang="ja-JP" altLang="en-US" sz="1200" dirty="0"/>
                <a:t>分</a:t>
              </a:r>
            </a:p>
          </p:txBody>
        </p:sp>
        <p:sp>
          <p:nvSpPr>
            <p:cNvPr id="32" name="テキスト ボックス 31"/>
            <p:cNvSpPr txBox="1"/>
            <p:nvPr/>
          </p:nvSpPr>
          <p:spPr>
            <a:xfrm>
              <a:off x="6279243" y="4743834"/>
              <a:ext cx="737412" cy="276999"/>
            </a:xfrm>
            <a:prstGeom prst="rect">
              <a:avLst/>
            </a:prstGeom>
            <a:noFill/>
          </p:spPr>
          <p:txBody>
            <a:bodyPr wrap="square" rtlCol="0">
              <a:spAutoFit/>
            </a:bodyPr>
            <a:lstStyle/>
            <a:p>
              <a:pPr algn="ctr"/>
              <a:r>
                <a:rPr kumimoji="1" lang="ja-JP" altLang="en-US" sz="1200" dirty="0"/>
                <a:t>約</a:t>
              </a:r>
              <a:r>
                <a:rPr kumimoji="1" lang="en-US" altLang="ja-JP" sz="1200" dirty="0"/>
                <a:t>10</a:t>
              </a:r>
              <a:r>
                <a:rPr kumimoji="1" lang="ja-JP" altLang="en-US" sz="1200" dirty="0"/>
                <a:t>分</a:t>
              </a:r>
            </a:p>
          </p:txBody>
        </p:sp>
      </p:grpSp>
      <p:sp>
        <p:nvSpPr>
          <p:cNvPr id="34" name="右矢印 33"/>
          <p:cNvSpPr/>
          <p:nvPr/>
        </p:nvSpPr>
        <p:spPr>
          <a:xfrm>
            <a:off x="0" y="-7035"/>
            <a:ext cx="9775371" cy="83861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latin typeface="メイリオ" panose="020B0604030504040204" pitchFamily="50" charset="-128"/>
                <a:ea typeface="メイリオ" panose="020B0604030504040204" pitchFamily="50" charset="-128"/>
              </a:rPr>
              <a:t>南紀熊野ジオパーク（モデルコース①）　</a:t>
            </a:r>
          </a:p>
        </p:txBody>
      </p:sp>
      <p:pic>
        <p:nvPicPr>
          <p:cNvPr id="10" name="図 9"/>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7414193" y="3851422"/>
            <a:ext cx="2102210" cy="1389223"/>
          </a:xfrm>
          <a:prstGeom prst="rect">
            <a:avLst/>
          </a:prstGeom>
        </p:spPr>
      </p:pic>
      <p:pic>
        <p:nvPicPr>
          <p:cNvPr id="14" name="図 13"/>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7415696" y="2673180"/>
            <a:ext cx="2102210" cy="1189659"/>
          </a:xfrm>
          <a:prstGeom prst="rect">
            <a:avLst/>
          </a:prstGeom>
        </p:spPr>
      </p:pic>
      <p:pic>
        <p:nvPicPr>
          <p:cNvPr id="36" name="図 35"/>
          <p:cNvPicPr>
            <a:picLocks/>
          </p:cNvPicPr>
          <p:nvPr/>
        </p:nvPicPr>
        <p:blipFill>
          <a:blip r:embed="rId10" cstate="hqprint">
            <a:extLst>
              <a:ext uri="{28A0092B-C50C-407E-A947-70E740481C1C}">
                <a14:useLocalDpi xmlns:a14="http://schemas.microsoft.com/office/drawing/2010/main"/>
              </a:ext>
            </a:extLst>
          </a:blip>
          <a:stretch>
            <a:fillRect/>
          </a:stretch>
        </p:blipFill>
        <p:spPr>
          <a:xfrm>
            <a:off x="7414193" y="5240645"/>
            <a:ext cx="2088000" cy="1490483"/>
          </a:xfrm>
          <a:prstGeom prst="rect">
            <a:avLst/>
          </a:prstGeom>
        </p:spPr>
      </p:pic>
      <p:sp>
        <p:nvSpPr>
          <p:cNvPr id="8" name="正方形/長方形 7"/>
          <p:cNvSpPr/>
          <p:nvPr/>
        </p:nvSpPr>
        <p:spPr>
          <a:xfrm>
            <a:off x="7460769" y="3515101"/>
            <a:ext cx="648000" cy="252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dirty="0"/>
              <a:t>橋杭岩</a:t>
            </a:r>
          </a:p>
        </p:txBody>
      </p:sp>
      <p:sp>
        <p:nvSpPr>
          <p:cNvPr id="39" name="正方形/長方形 38"/>
          <p:cNvSpPr/>
          <p:nvPr/>
        </p:nvSpPr>
        <p:spPr>
          <a:xfrm>
            <a:off x="7489048" y="4909537"/>
            <a:ext cx="648000" cy="252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dirty="0"/>
              <a:t>潜水橋</a:t>
            </a:r>
          </a:p>
        </p:txBody>
      </p:sp>
      <p:sp>
        <p:nvSpPr>
          <p:cNvPr id="38" name="正方形/長方形 37"/>
          <p:cNvSpPr/>
          <p:nvPr/>
        </p:nvSpPr>
        <p:spPr>
          <a:xfrm>
            <a:off x="7489048" y="6413343"/>
            <a:ext cx="648000" cy="252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dirty="0"/>
              <a:t>一枚岩</a:t>
            </a:r>
          </a:p>
        </p:txBody>
      </p:sp>
      <p:sp>
        <p:nvSpPr>
          <p:cNvPr id="12" name="テキスト ボックス 11">
            <a:extLst>
              <a:ext uri="{FF2B5EF4-FFF2-40B4-BE49-F238E27FC236}">
                <a16:creationId xmlns:a16="http://schemas.microsoft.com/office/drawing/2014/main" id="{BA6B020B-088A-950E-E524-FD62053D34CB}"/>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384586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3078" name="Picture 6" descr="ダイビングイラスト｜無料イラスト・フリー素材なら「イラストAC」">
            <a:extLst>
              <a:ext uri="{FF2B5EF4-FFF2-40B4-BE49-F238E27FC236}">
                <a16:creationId xmlns:a16="http://schemas.microsoft.com/office/drawing/2014/main" id="{0C47260F-CC6B-FB8A-7290-9413888E50D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952" y="386918"/>
            <a:ext cx="1392138" cy="10448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四角形: 角を丸くする 12">
            <a:extLst>
              <a:ext uri="{FF2B5EF4-FFF2-40B4-BE49-F238E27FC236}">
                <a16:creationId xmlns:a16="http://schemas.microsoft.com/office/drawing/2014/main" id="{A5B98F5D-2F6E-2362-0447-F4933B9C38EA}"/>
              </a:ext>
            </a:extLst>
          </p:cNvPr>
          <p:cNvSpPr/>
          <p:nvPr/>
        </p:nvSpPr>
        <p:spPr>
          <a:xfrm>
            <a:off x="470838" y="1231970"/>
            <a:ext cx="9129486" cy="2771408"/>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5"/>
          <a:stretch>
            <a:fillRect/>
          </a:stretch>
        </p:blipFill>
        <p:spPr>
          <a:xfrm>
            <a:off x="8316262" y="490834"/>
            <a:ext cx="689857" cy="689857"/>
          </a:xfrm>
          <a:prstGeom prst="rect">
            <a:avLst/>
          </a:prstGeom>
        </p:spPr>
      </p:pic>
      <p:sp>
        <p:nvSpPr>
          <p:cNvPr id="14" name="タイトル 1"/>
          <p:cNvSpPr txBox="1">
            <a:spLocks/>
          </p:cNvSpPr>
          <p:nvPr/>
        </p:nvSpPr>
        <p:spPr>
          <a:xfrm>
            <a:off x="2207791" y="343074"/>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latin typeface="BIZ UDPゴシック" panose="020B0400000000000000" pitchFamily="50" charset="-128"/>
                <a:ea typeface="BIZ UDPゴシック" panose="020B0400000000000000" pitchFamily="50" charset="-128"/>
              </a:rPr>
              <a:t>　わかやま ほんもん体験</a:t>
            </a:r>
          </a:p>
        </p:txBody>
      </p:sp>
      <p:sp>
        <p:nvSpPr>
          <p:cNvPr id="5" name="右矢印 19">
            <a:extLst>
              <a:ext uri="{FF2B5EF4-FFF2-40B4-BE49-F238E27FC236}">
                <a16:creationId xmlns:a16="http://schemas.microsoft.com/office/drawing/2014/main" id="{565AABF1-0FBA-0451-C396-83892BC3CC0D}"/>
              </a:ext>
            </a:extLst>
          </p:cNvPr>
          <p:cNvSpPr/>
          <p:nvPr/>
        </p:nvSpPr>
        <p:spPr>
          <a:xfrm>
            <a:off x="142876" y="15236"/>
            <a:ext cx="9343193" cy="626385"/>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a:t>
            </a:r>
          </a:p>
        </p:txBody>
      </p:sp>
      <p:sp>
        <p:nvSpPr>
          <p:cNvPr id="7" name="テキスト ボックス 6">
            <a:extLst>
              <a:ext uri="{FF2B5EF4-FFF2-40B4-BE49-F238E27FC236}">
                <a16:creationId xmlns:a16="http://schemas.microsoft.com/office/drawing/2014/main" id="{810DA39B-94AE-92A5-4A56-2A9C3573B5DA}"/>
              </a:ext>
            </a:extLst>
          </p:cNvPr>
          <p:cNvSpPr txBox="1"/>
          <p:nvPr/>
        </p:nvSpPr>
        <p:spPr>
          <a:xfrm>
            <a:off x="2002685" y="3331523"/>
            <a:ext cx="5522684" cy="646331"/>
          </a:xfrm>
          <a:prstGeom prst="rect">
            <a:avLst/>
          </a:prstGeom>
          <a:noFill/>
        </p:spPr>
        <p:txBody>
          <a:bodyPr wrap="square">
            <a:spAutoFit/>
          </a:bodyPr>
          <a:lstStyle/>
          <a:p>
            <a:r>
              <a:rPr lang="ja-JP" altLang="en-US" dirty="0">
                <a:hlinkClick r:id="rId6"/>
              </a:rPr>
              <a:t>https://www.wakayama-kanko.or.jp/activities/index.html</a:t>
            </a:r>
            <a:endParaRPr lang="en-US" altLang="ja-JP" dirty="0"/>
          </a:p>
          <a:p>
            <a:endParaRPr lang="ja-JP" altLang="en-US" dirty="0"/>
          </a:p>
        </p:txBody>
      </p:sp>
      <p:pic>
        <p:nvPicPr>
          <p:cNvPr id="2052" name="Picture 4" descr="白崎クルーズ 地元漁師の漁船に乗って絶景鑑賞（30分コース）…">
            <a:extLst>
              <a:ext uri="{FF2B5EF4-FFF2-40B4-BE49-F238E27FC236}">
                <a16:creationId xmlns:a16="http://schemas.microsoft.com/office/drawing/2014/main" id="{5D8CC0BF-A188-7D18-99E3-53740750303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1180" y="4137974"/>
            <a:ext cx="1796611" cy="1148146"/>
          </a:xfrm>
          <a:prstGeom prst="rect">
            <a:avLst/>
          </a:prstGeom>
          <a:ln>
            <a:noFill/>
          </a:ln>
          <a:effectLst>
            <a:outerShdw blurRad="190500" algn="tl" rotWithShape="0">
              <a:srgbClr val="000000">
                <a:alpha val="70000"/>
              </a:srgbClr>
            </a:outerShdw>
          </a:effectLst>
        </p:spPr>
      </p:pic>
      <p:sp>
        <p:nvSpPr>
          <p:cNvPr id="12" name="テキスト ボックス 11">
            <a:extLst>
              <a:ext uri="{FF2B5EF4-FFF2-40B4-BE49-F238E27FC236}">
                <a16:creationId xmlns:a16="http://schemas.microsoft.com/office/drawing/2014/main" id="{2C70463D-5EC6-DE7F-AA2C-9876C5F41BC4}"/>
              </a:ext>
            </a:extLst>
          </p:cNvPr>
          <p:cNvSpPr txBox="1"/>
          <p:nvPr/>
        </p:nvSpPr>
        <p:spPr>
          <a:xfrm>
            <a:off x="560058" y="1043950"/>
            <a:ext cx="10413039" cy="2400657"/>
          </a:xfrm>
          <a:prstGeom prst="rect">
            <a:avLst/>
          </a:prstGeom>
          <a:noFill/>
        </p:spPr>
        <p:txBody>
          <a:bodyPr wrap="square" rtlCol="0">
            <a:spAutoFit/>
          </a:bodyPr>
          <a:lstStyle/>
          <a:p>
            <a:r>
              <a:rPr lang="ja-JP" altLang="en-US" sz="2400" dirty="0">
                <a:latin typeface="メイリオ" panose="020B0604030504040204" pitchFamily="50" charset="-128"/>
                <a:ea typeface="メイリオ" panose="020B0604030504040204" pitchFamily="50" charset="-128"/>
              </a:rPr>
              <a:t>　</a:t>
            </a:r>
            <a:endParaRPr lang="en-US" altLang="ja-JP" sz="2400" dirty="0">
              <a:latin typeface="メイリオ" panose="020B0604030504040204" pitchFamily="50" charset="-128"/>
              <a:ea typeface="メイリオ" panose="020B0604030504040204" pitchFamily="50" charset="-128"/>
            </a:endParaRPr>
          </a:p>
          <a:p>
            <a:r>
              <a:rPr lang="ja-JP" altLang="en-US" dirty="0">
                <a:latin typeface="HG丸ｺﾞｼｯｸM-PRO" panose="020F0600000000000000" pitchFamily="50" charset="-128"/>
                <a:ea typeface="HG丸ｺﾞｼｯｸM-PRO" panose="020F0600000000000000" pitchFamily="50" charset="-128"/>
              </a:rPr>
              <a:t>　世界遺産「熊野古道」での歴史・精神文化体験をはじめ、黒潮の恵みを受ける海で</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のダイビングや</a:t>
            </a:r>
            <a:r>
              <a:rPr lang="en-US" altLang="ja-JP" dirty="0">
                <a:latin typeface="HG丸ｺﾞｼｯｸM-PRO" panose="020F0600000000000000" pitchFamily="50" charset="-128"/>
                <a:ea typeface="HG丸ｺﾞｼｯｸM-PRO" panose="020F0600000000000000" pitchFamily="50" charset="-128"/>
              </a:rPr>
              <a:t>SUP</a:t>
            </a:r>
            <a:r>
              <a:rPr lang="ja-JP" altLang="en-US" dirty="0">
                <a:latin typeface="HG丸ｺﾞｼｯｸM-PRO" panose="020F0600000000000000" pitchFamily="50" charset="-128"/>
                <a:ea typeface="HG丸ｺﾞｼｯｸM-PRO" panose="020F0600000000000000" pitchFamily="50" charset="-128"/>
              </a:rPr>
              <a:t>などのマリンスポーツ、有田みかんなどのフルーツ狩り、そして</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高野山の宿坊体験など、豊かな自然と歴史が融合した魅力的なアクティビティが充実。</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地域の自然、歴史、文化、伝統産業など、和歌山でしか体感できない、ほんまもん</a:t>
            </a:r>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（＝ありのまま）体験をしにきませんか！？</a:t>
            </a:r>
            <a:endParaRPr lang="en-US" altLang="ja-JP" dirty="0">
              <a:latin typeface="HG丸ｺﾞｼｯｸM-PRO" panose="020F0600000000000000" pitchFamily="50" charset="-128"/>
              <a:ea typeface="HG丸ｺﾞｼｯｸM-PRO" panose="020F0600000000000000" pitchFamily="50" charset="-128"/>
            </a:endParaRPr>
          </a:p>
          <a:p>
            <a:endParaRPr lang="en-US" altLang="ja-JP" dirty="0">
              <a:latin typeface="HG丸ｺﾞｼｯｸM-PRO" panose="020F0600000000000000" pitchFamily="50" charset="-128"/>
              <a:ea typeface="HG丸ｺﾞｼｯｸM-PRO" panose="020F0600000000000000" pitchFamily="50" charset="-128"/>
            </a:endParaRPr>
          </a:p>
          <a:p>
            <a:r>
              <a:rPr lang="ja-JP" altLang="en-US" dirty="0">
                <a:latin typeface="HG丸ｺﾞｼｯｸM-PRO" panose="020F0600000000000000" pitchFamily="50" charset="-128"/>
                <a:ea typeface="HG丸ｺﾞｼｯｸM-PRO" panose="020F0600000000000000" pitchFamily="50" charset="-128"/>
              </a:rPr>
              <a:t>　　　　　　　　　　　　　</a:t>
            </a:r>
            <a:r>
              <a:rPr lang="en-US" altLang="ja-JP" dirty="0">
                <a:latin typeface="HG丸ｺﾞｼｯｸM-PRO" panose="020F0600000000000000" pitchFamily="50" charset="-128"/>
                <a:ea typeface="HG丸ｺﾞｼｯｸM-PRO" panose="020F0600000000000000" pitchFamily="50" charset="-128"/>
              </a:rPr>
              <a:t>【</a:t>
            </a:r>
            <a:r>
              <a:rPr lang="ja-JP" altLang="en-US" dirty="0">
                <a:latin typeface="HG丸ｺﾞｼｯｸM-PRO" panose="020F0600000000000000" pitchFamily="50" charset="-128"/>
                <a:ea typeface="HG丸ｺﾞｼｯｸM-PRO" panose="020F0600000000000000" pitchFamily="50" charset="-128"/>
              </a:rPr>
              <a:t>ほんまもん体験</a:t>
            </a:r>
            <a:r>
              <a:rPr lang="en-US" altLang="ja-JP" dirty="0">
                <a:latin typeface="HG丸ｺﾞｼｯｸM-PRO" panose="020F0600000000000000" pitchFamily="50" charset="-128"/>
                <a:ea typeface="HG丸ｺﾞｼｯｸM-PRO" panose="020F0600000000000000" pitchFamily="50" charset="-128"/>
              </a:rPr>
              <a:t>HP】</a:t>
            </a:r>
            <a:r>
              <a:rPr lang="ja-JP" altLang="en-US" dirty="0">
                <a:latin typeface="HG丸ｺﾞｼｯｸM-PRO" panose="020F0600000000000000" pitchFamily="50" charset="-128"/>
                <a:ea typeface="HG丸ｺﾞｼｯｸM-PRO" panose="020F0600000000000000" pitchFamily="50" charset="-128"/>
              </a:rPr>
              <a:t>　　　　</a:t>
            </a:r>
            <a:endParaRPr lang="en-US" altLang="ja-JP" dirty="0">
              <a:latin typeface="HG丸ｺﾞｼｯｸM-PRO" panose="020F0600000000000000" pitchFamily="50" charset="-128"/>
              <a:ea typeface="HG丸ｺﾞｼｯｸM-PRO" panose="020F0600000000000000" pitchFamily="50" charset="-128"/>
            </a:endParaRPr>
          </a:p>
        </p:txBody>
      </p:sp>
      <p:pic>
        <p:nvPicPr>
          <p:cNvPr id="3076" name="Picture 4" descr="アウトドア」の写真素材 | 122,059,265件の無料イラスト画像 | Adobe Stock">
            <a:extLst>
              <a:ext uri="{FF2B5EF4-FFF2-40B4-BE49-F238E27FC236}">
                <a16:creationId xmlns:a16="http://schemas.microsoft.com/office/drawing/2014/main" id="{48E8F588-49DC-1D92-846D-B0431D169A2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25369" y="2613136"/>
            <a:ext cx="1900279" cy="13440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082" name="Picture 10" descr="団体30名まで貸し切り 人気者のよんたま駅長と記念撮影もでき…">
            <a:extLst>
              <a:ext uri="{FF2B5EF4-FFF2-40B4-BE49-F238E27FC236}">
                <a16:creationId xmlns:a16="http://schemas.microsoft.com/office/drawing/2014/main" id="{99B87B2E-C2BE-2D18-5315-18C70C751AE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82437" y="4088946"/>
            <a:ext cx="1686208" cy="126465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84" name="Picture 12" descr="ジギングやキャスティングでマグロやカツオ狙い！（チャーター…">
            <a:extLst>
              <a:ext uri="{FF2B5EF4-FFF2-40B4-BE49-F238E27FC236}">
                <a16:creationId xmlns:a16="http://schemas.microsoft.com/office/drawing/2014/main" id="{305C8E21-0B60-F139-A647-58F496443BC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87569" y="4116829"/>
            <a:ext cx="1649788" cy="123897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86" name="Picture 14" descr="和歌の浦観光遊覧船／(有)新和歌観船">
            <a:extLst>
              <a:ext uri="{FF2B5EF4-FFF2-40B4-BE49-F238E27FC236}">
                <a16:creationId xmlns:a16="http://schemas.microsoft.com/office/drawing/2014/main" id="{6FA59863-4CE8-0DAA-30CF-83965E5B596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8842" y="5469374"/>
            <a:ext cx="1727188" cy="114965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88" name="Picture 16" descr="ドルフィンスイム／ドルフィンリゾート">
            <a:extLst>
              <a:ext uri="{FF2B5EF4-FFF2-40B4-BE49-F238E27FC236}">
                <a16:creationId xmlns:a16="http://schemas.microsoft.com/office/drawing/2014/main" id="{220FA394-D323-5A74-18D2-9D0D26E08B5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382437" y="5500858"/>
            <a:ext cx="1727188" cy="11496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90" name="Picture 18" descr="梅酒作り体験／紀州　梅干館">
            <a:extLst>
              <a:ext uri="{FF2B5EF4-FFF2-40B4-BE49-F238E27FC236}">
                <a16:creationId xmlns:a16="http://schemas.microsoft.com/office/drawing/2014/main" id="{19984854-785A-EFC2-73B0-58F0C47612C5}"/>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230895" y="5544160"/>
            <a:ext cx="1614651" cy="107475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92" name="Picture 20" descr="オリジナルニット作り／フュージョンミュージアム">
            <a:extLst>
              <a:ext uri="{FF2B5EF4-FFF2-40B4-BE49-F238E27FC236}">
                <a16:creationId xmlns:a16="http://schemas.microsoft.com/office/drawing/2014/main" id="{C368AFAD-7469-8AD9-026F-6DF1338A5AC3}"/>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937270" y="4137974"/>
            <a:ext cx="1749339" cy="11644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94" name="Picture 22" descr="生まぐろ市場競り（入札方式）ガイドツアー（Japanese guide）…">
            <a:extLst>
              <a:ext uri="{FF2B5EF4-FFF2-40B4-BE49-F238E27FC236}">
                <a16:creationId xmlns:a16="http://schemas.microsoft.com/office/drawing/2014/main" id="{6B4219F6-2E0D-5ADB-74F5-0CA7C0D0CC92}"/>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976064" y="5528101"/>
            <a:ext cx="1653444" cy="11496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96" name="Picture 24" descr="川の参詣道　熊野川舟下り／熊野川川舟センター">
            <a:extLst>
              <a:ext uri="{FF2B5EF4-FFF2-40B4-BE49-F238E27FC236}">
                <a16:creationId xmlns:a16="http://schemas.microsoft.com/office/drawing/2014/main" id="{A7A8F761-DE81-AF65-12FD-2B7EC337EFD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786522" y="4137974"/>
            <a:ext cx="1749339" cy="1164404"/>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098" name="Picture 26" descr="熊野古道・歴史散策コース／熊野本宮語り部の会">
            <a:extLst>
              <a:ext uri="{FF2B5EF4-FFF2-40B4-BE49-F238E27FC236}">
                <a16:creationId xmlns:a16="http://schemas.microsoft.com/office/drawing/2014/main" id="{04E1A889-E2F9-4ADD-2D78-173867CB2BD4}"/>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808672" y="5506529"/>
            <a:ext cx="1727189" cy="114966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74BF0E53-2DA3-1F08-C76D-B2C0C68464CD}"/>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36257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5369516" y="3040563"/>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482471223"/>
              </p:ext>
            </p:extLst>
          </p:nvPr>
        </p:nvGraphicFramePr>
        <p:xfrm>
          <a:off x="236805" y="916412"/>
          <a:ext cx="5477570" cy="5746121"/>
        </p:xfrm>
        <a:graphic>
          <a:graphicData uri="http://schemas.openxmlformats.org/drawingml/2006/table">
            <a:tbl>
              <a:tblPr firstRow="1" bandRow="1">
                <a:tableStyleId>{5C22544A-7EE6-4342-B048-85BDC9FD1C3A}</a:tableStyleId>
              </a:tblPr>
              <a:tblGrid>
                <a:gridCol w="1800892">
                  <a:extLst>
                    <a:ext uri="{9D8B030D-6E8A-4147-A177-3AD203B41FA5}">
                      <a16:colId xmlns:a16="http://schemas.microsoft.com/office/drawing/2014/main" val="2770366239"/>
                    </a:ext>
                  </a:extLst>
                </a:gridCol>
                <a:gridCol w="3676678">
                  <a:extLst>
                    <a:ext uri="{9D8B030D-6E8A-4147-A177-3AD203B41FA5}">
                      <a16:colId xmlns:a16="http://schemas.microsoft.com/office/drawing/2014/main" val="1045076330"/>
                    </a:ext>
                  </a:extLst>
                </a:gridCol>
              </a:tblGrid>
              <a:tr h="44909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r>
                        <a:rPr kumimoji="1" lang="en-US" altLang="ja-JP" sz="1200" b="1" dirty="0">
                          <a:solidFill>
                            <a:schemeClr val="tx1"/>
                          </a:solidFill>
                          <a:latin typeface="メイリオ" panose="020B0604030504040204" pitchFamily="50" charset="-128"/>
                          <a:ea typeface="メイリオ" panose="020B0604030504040204" pitchFamily="50" charset="-128"/>
                        </a:rPr>
                        <a:t>50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116763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latin typeface="メイリオ" panose="020B0604030504040204" pitchFamily="50" charset="-128"/>
                          <a:ea typeface="メイリオ" panose="020B0604030504040204" pitchFamily="50" charset="-128"/>
                        </a:rPr>
                        <a:t>室町時代に起源を持つ紀州漆器の代表的技法「蒔絵（まきえ）」による絵付体験です。伝統工芸士等の親切で丁寧な説明により、初心者の方でも安心して体験できます。できあがった漆器はお土産としてお持ち帰りいただけ、皆さまに大変好評です。</a:t>
                      </a:r>
                      <a:endParaRPr lang="en-US" altLang="ja-JP"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26945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zh-TW" sz="1200" b="1" dirty="0">
                          <a:solidFill>
                            <a:schemeClr val="tx1"/>
                          </a:solidFill>
                          <a:latin typeface="メイリオ" panose="020B0604030504040204" pitchFamily="50" charset="-128"/>
                          <a:ea typeface="メイリオ" panose="020B0604030504040204" pitchFamily="50" charset="-128"/>
                        </a:rPr>
                        <a:t>1</a:t>
                      </a:r>
                      <a:r>
                        <a:rPr kumimoji="1" lang="zh-TW" altLang="en-US" sz="1200" b="1" dirty="0">
                          <a:solidFill>
                            <a:schemeClr val="tx1"/>
                          </a:solidFill>
                          <a:latin typeface="メイリオ" panose="020B0604030504040204" pitchFamily="50" charset="-128"/>
                          <a:ea typeface="メイリオ" panose="020B0604030504040204" pitchFamily="50" charset="-128"/>
                        </a:rPr>
                        <a:t>時間</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4909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50</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80836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個人予約（</a:t>
                      </a: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名未満）：土曜･日曜 </a:t>
                      </a:r>
                      <a:r>
                        <a:rPr kumimoji="1" lang="en-US" altLang="ja-JP" sz="1200" b="1" dirty="0">
                          <a:latin typeface="メイリオ" panose="020B0604030504040204" pitchFamily="50" charset="-128"/>
                          <a:ea typeface="メイリオ" panose="020B0604030504040204" pitchFamily="50" charset="-128"/>
                        </a:rPr>
                        <a:t>13</a:t>
                      </a:r>
                      <a:r>
                        <a:rPr kumimoji="1" lang="ja-JP" altLang="en-US" sz="1200" b="1" dirty="0">
                          <a:latin typeface="メイリオ" panose="020B0604030504040204" pitchFamily="50" charset="-128"/>
                          <a:ea typeface="メイリオ" panose="020B0604030504040204" pitchFamily="50" charset="-128"/>
                        </a:rPr>
                        <a:t>時～</a:t>
                      </a:r>
                      <a:r>
                        <a:rPr kumimoji="1" lang="en-US" altLang="ja-JP" sz="1200" b="1" dirty="0">
                          <a:latin typeface="メイリオ" panose="020B0604030504040204" pitchFamily="50" charset="-128"/>
                          <a:ea typeface="メイリオ" panose="020B0604030504040204" pitchFamily="50" charset="-128"/>
                        </a:rPr>
                        <a:t>16</a:t>
                      </a:r>
                      <a:r>
                        <a:rPr kumimoji="1" lang="ja-JP" altLang="en-US" sz="1200" b="1" dirty="0">
                          <a:latin typeface="メイリオ" panose="020B0604030504040204" pitchFamily="50" charset="-128"/>
                          <a:ea typeface="メイリオ" panose="020B0604030504040204" pitchFamily="50" charset="-128"/>
                        </a:rPr>
                        <a:t>時</a:t>
                      </a:r>
                      <a:endParaRPr kumimoji="1" lang="en-US" altLang="ja-JP" sz="1200" b="1"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団体予約（</a:t>
                      </a: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名以上）：毎日（休館日を除く）</a:t>
                      </a:r>
                      <a:endParaRPr kumimoji="1" lang="en-US" altLang="ja-JP" sz="1200" b="1"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時～</a:t>
                      </a:r>
                      <a:r>
                        <a:rPr kumimoji="1" lang="en-US" altLang="ja-JP" sz="1200" b="1" dirty="0">
                          <a:latin typeface="メイリオ" panose="020B0604030504040204" pitchFamily="50" charset="-128"/>
                          <a:ea typeface="メイリオ" panose="020B0604030504040204" pitchFamily="50" charset="-128"/>
                        </a:rPr>
                        <a:t>16</a:t>
                      </a:r>
                      <a:r>
                        <a:rPr kumimoji="1" lang="ja-JP" altLang="en-US" sz="1200" b="1" dirty="0">
                          <a:latin typeface="メイリオ" panose="020B0604030504040204" pitchFamily="50" charset="-128"/>
                          <a:ea typeface="メイリオ" panose="020B0604030504040204" pitchFamily="50" charset="-128"/>
                        </a:rPr>
                        <a:t>時</a:t>
                      </a:r>
                      <a:endParaRPr kumimoji="1" lang="en-US" altLang="ja-JP"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20222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dirty="0">
                          <a:solidFill>
                            <a:schemeClr val="tx1"/>
                          </a:solidFill>
                          <a:latin typeface="メイリオ" panose="020B0604030504040204" pitchFamily="50" charset="-128"/>
                          <a:ea typeface="メイリオ" panose="020B0604030504040204" pitchFamily="50" charset="-128"/>
                        </a:rPr>
                        <a:t>丸盆 </a:t>
                      </a:r>
                      <a:r>
                        <a:rPr kumimoji="1" lang="en-US" altLang="zh-CN" sz="1200" b="1" dirty="0">
                          <a:solidFill>
                            <a:schemeClr val="tx1"/>
                          </a:solidFill>
                          <a:latin typeface="メイリオ" panose="020B0604030504040204" pitchFamily="50" charset="-128"/>
                          <a:ea typeface="メイリオ" panose="020B0604030504040204" pitchFamily="50" charset="-128"/>
                        </a:rPr>
                        <a:t>2,000</a:t>
                      </a:r>
                      <a:r>
                        <a:rPr kumimoji="1" lang="zh-CN" altLang="en-US" sz="1200" b="1" dirty="0">
                          <a:solidFill>
                            <a:schemeClr val="tx1"/>
                          </a:solidFill>
                          <a:latin typeface="メイリオ" panose="020B0604030504040204" pitchFamily="50" charset="-128"/>
                          <a:ea typeface="メイリオ" panose="020B0604030504040204" pitchFamily="50" charset="-128"/>
                        </a:rPr>
                        <a:t>円</a:t>
                      </a:r>
                      <a:r>
                        <a:rPr kumimoji="1" lang="ja-JP" altLang="en-US" sz="1200" b="1" dirty="0">
                          <a:solidFill>
                            <a:schemeClr val="tx1"/>
                          </a:solidFill>
                          <a:latin typeface="メイリオ" panose="020B0604030504040204" pitchFamily="50" charset="-128"/>
                          <a:ea typeface="メイリオ" panose="020B0604030504040204" pitchFamily="50" charset="-128"/>
                        </a:rPr>
                        <a:t>　</a:t>
                      </a:r>
                      <a:r>
                        <a:rPr kumimoji="1" lang="zh-CN" altLang="en-US" sz="1200" b="1" dirty="0">
                          <a:solidFill>
                            <a:schemeClr val="tx1"/>
                          </a:solidFill>
                          <a:latin typeface="メイリオ" panose="020B0604030504040204" pitchFamily="50" charset="-128"/>
                          <a:ea typeface="メイリオ" panose="020B0604030504040204" pitchFamily="50" charset="-128"/>
                        </a:rPr>
                        <a:t>小判盆 </a:t>
                      </a:r>
                      <a:r>
                        <a:rPr kumimoji="1" lang="en-US" altLang="zh-CN" sz="1200" b="1" dirty="0">
                          <a:solidFill>
                            <a:schemeClr val="tx1"/>
                          </a:solidFill>
                          <a:latin typeface="メイリオ" panose="020B0604030504040204" pitchFamily="50" charset="-128"/>
                          <a:ea typeface="メイリオ" panose="020B0604030504040204" pitchFamily="50" charset="-128"/>
                        </a:rPr>
                        <a:t>2,500</a:t>
                      </a:r>
                      <a:r>
                        <a:rPr kumimoji="1" lang="zh-CN" altLang="en-US" sz="1200" b="1" dirty="0">
                          <a:solidFill>
                            <a:schemeClr val="tx1"/>
                          </a:solidFill>
                          <a:latin typeface="メイリオ" panose="020B0604030504040204" pitchFamily="50" charset="-128"/>
                          <a:ea typeface="メイリオ" panose="020B0604030504040204" pitchFamily="50" charset="-128"/>
                        </a:rPr>
                        <a:t>円</a:t>
                      </a:r>
                      <a:r>
                        <a:rPr kumimoji="1" lang="ja-JP" altLang="en-US" sz="1200" b="1" dirty="0">
                          <a:solidFill>
                            <a:schemeClr val="tx1"/>
                          </a:solidFill>
                          <a:latin typeface="メイリオ" panose="020B0604030504040204" pitchFamily="50" charset="-128"/>
                          <a:ea typeface="メイリオ" panose="020B0604030504040204" pitchFamily="50" charset="-128"/>
                        </a:rPr>
                        <a:t>　</a:t>
                      </a:r>
                      <a:endParaRPr kumimoji="1" lang="zh-CN" altLang="en-US" sz="1200" b="1" dirty="0">
                        <a:solidFill>
                          <a:schemeClr val="tx1"/>
                        </a:solidFill>
                        <a:latin typeface="メイリオ" panose="020B0604030504040204" pitchFamily="50" charset="-128"/>
                        <a:ea typeface="メイリオ" panose="020B0604030504040204" pitchFamily="50" charset="-128"/>
                      </a:endParaRPr>
                    </a:p>
                    <a:p>
                      <a:r>
                        <a:rPr kumimoji="1" lang="zh-CN" altLang="en-US" sz="1200" b="1" dirty="0">
                          <a:solidFill>
                            <a:schemeClr val="tx1"/>
                          </a:solidFill>
                          <a:latin typeface="メイリオ" panose="020B0604030504040204" pitchFamily="50" charset="-128"/>
                          <a:ea typeface="メイリオ" panose="020B0604030504040204" pitchFamily="50" charset="-128"/>
                        </a:rPr>
                        <a:t>弁当箱 </a:t>
                      </a:r>
                      <a:r>
                        <a:rPr kumimoji="1" lang="en-US" altLang="zh-CN" sz="1200" b="1" dirty="0">
                          <a:solidFill>
                            <a:schemeClr val="tx1"/>
                          </a:solidFill>
                          <a:latin typeface="メイリオ" panose="020B0604030504040204" pitchFamily="50" charset="-128"/>
                          <a:ea typeface="メイリオ" panose="020B0604030504040204" pitchFamily="50" charset="-128"/>
                        </a:rPr>
                        <a:t>3,000</a:t>
                      </a:r>
                      <a:r>
                        <a:rPr kumimoji="1" lang="zh-CN"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26945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62872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体験をご希望の方は、事前に電話でお申し込みください。</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名以上の団体様は</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ヶ月前までにお願いします。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26945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体験会場は</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階です。エレベーターはございません。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62872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紀州漆器協同組合</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TEL:073-482-0322</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FAX:073-483-2341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454747"/>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蒔絵体験</a:t>
            </a:r>
          </a:p>
        </p:txBody>
      </p:sp>
      <p:sp>
        <p:nvSpPr>
          <p:cNvPr id="20" name="右矢印 19"/>
          <p:cNvSpPr/>
          <p:nvPr/>
        </p:nvSpPr>
        <p:spPr>
          <a:xfrm>
            <a:off x="0" y="-95639"/>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海南市</a:t>
            </a:r>
          </a:p>
        </p:txBody>
      </p:sp>
      <p:pic>
        <p:nvPicPr>
          <p:cNvPr id="7" name="図 6">
            <a:extLst>
              <a:ext uri="{FF2B5EF4-FFF2-40B4-BE49-F238E27FC236}">
                <a16:creationId xmlns:a16="http://schemas.microsoft.com/office/drawing/2014/main" id="{1F3FC83C-6B2B-41CB-8B6C-70AA180B3C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3431" y="1947317"/>
            <a:ext cx="2452552" cy="1846599"/>
          </a:xfrm>
          <a:prstGeom prst="rect">
            <a:avLst/>
          </a:prstGeom>
        </p:spPr>
      </p:pic>
      <p:pic>
        <p:nvPicPr>
          <p:cNvPr id="9" name="図 8">
            <a:extLst>
              <a:ext uri="{FF2B5EF4-FFF2-40B4-BE49-F238E27FC236}">
                <a16:creationId xmlns:a16="http://schemas.microsoft.com/office/drawing/2014/main" id="{F17399E3-06F9-4AD9-8EB6-0739182827DA}"/>
              </a:ext>
            </a:extLst>
          </p:cNvPr>
          <p:cNvPicPr>
            <a:picLocks noChangeAspect="1"/>
          </p:cNvPicPr>
          <p:nvPr/>
        </p:nvPicPr>
        <p:blipFill>
          <a:blip r:embed="rId5"/>
          <a:stretch>
            <a:fillRect/>
          </a:stretch>
        </p:blipFill>
        <p:spPr>
          <a:xfrm>
            <a:off x="6573307" y="4100870"/>
            <a:ext cx="2703949" cy="1846599"/>
          </a:xfrm>
          <a:prstGeom prst="rect">
            <a:avLst/>
          </a:prstGeom>
        </p:spPr>
      </p:pic>
      <p:sp>
        <p:nvSpPr>
          <p:cNvPr id="15" name="テキスト ボックス 14">
            <a:extLst>
              <a:ext uri="{FF2B5EF4-FFF2-40B4-BE49-F238E27FC236}">
                <a16:creationId xmlns:a16="http://schemas.microsoft.com/office/drawing/2014/main" id="{DBB28CD9-4CE2-4D92-A5E2-1FF6E7CF2D50}"/>
              </a:ext>
            </a:extLst>
          </p:cNvPr>
          <p:cNvSpPr txBox="1"/>
          <p:nvPr/>
        </p:nvSpPr>
        <p:spPr>
          <a:xfrm>
            <a:off x="5695760" y="1153967"/>
            <a:ext cx="4079611" cy="646331"/>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講師が丁寧に手順を説明してくれます。日付、サイン等を入れることもできます。楽しい旅の思い出にいかがでしょうか。</a:t>
            </a:r>
          </a:p>
        </p:txBody>
      </p:sp>
      <p:sp>
        <p:nvSpPr>
          <p:cNvPr id="5" name="テキスト ボックス 4">
            <a:extLst>
              <a:ext uri="{FF2B5EF4-FFF2-40B4-BE49-F238E27FC236}">
                <a16:creationId xmlns:a16="http://schemas.microsoft.com/office/drawing/2014/main" id="{AAA1A2CA-A85D-2AC3-CC54-2400BE7382BB}"/>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041352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571492" y="3254548"/>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2382557938"/>
              </p:ext>
            </p:extLst>
          </p:nvPr>
        </p:nvGraphicFramePr>
        <p:xfrm>
          <a:off x="464867" y="1469843"/>
          <a:ext cx="5323684" cy="490896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有田鉄道等で活躍した往年の列車に乗車いただける体験です。車両に乗り込めば、そこは鉄道ノスタルジーの世界。走行距離</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700</a:t>
                      </a:r>
                      <a:r>
                        <a:rPr kumimoji="1" lang="ja-JP" altLang="en-US" sz="1200" b="1" i="0" kern="1200" dirty="0" err="1">
                          <a:solidFill>
                            <a:schemeClr val="dk1"/>
                          </a:solidFill>
                          <a:effectLst/>
                          <a:latin typeface="メイリオ" panose="020B0604030504040204" pitchFamily="50" charset="-128"/>
                          <a:ea typeface="メイリオ" panose="020B0604030504040204" pitchFamily="50" charset="-128"/>
                          <a:cs typeface="+mn-cs"/>
                        </a:rPr>
                        <a:t>ｍ</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の鉄道の旅へとご案内いたします。</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分程度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50</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200" b="1" dirty="0">
                          <a:latin typeface="メイリオ" panose="020B0604030504040204" pitchFamily="50" charset="-128"/>
                          <a:ea typeface="メイリオ" panose="020B0604030504040204" pitchFamily="50" charset="-128"/>
                        </a:rPr>
                        <a:t>定時運行：土日祝</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zh-TW" altLang="en-US" sz="1200" b="1" dirty="0">
                          <a:latin typeface="メイリオ" panose="020B0604030504040204" pitchFamily="50" charset="-128"/>
                          <a:ea typeface="メイリオ" panose="020B0604030504040204" pitchFamily="50" charset="-128"/>
                        </a:rPr>
                        <a:t>臨時運行：応相談（</a:t>
                      </a:r>
                      <a:r>
                        <a:rPr kumimoji="1" lang="en-US" altLang="zh-TW" sz="1200" b="1" dirty="0">
                          <a:latin typeface="メイリオ" panose="020B0604030504040204" pitchFamily="50" charset="-128"/>
                          <a:ea typeface="メイリオ" panose="020B0604030504040204" pitchFamily="50" charset="-128"/>
                        </a:rPr>
                        <a:t>20</a:t>
                      </a:r>
                      <a:r>
                        <a:rPr kumimoji="1" lang="zh-TW" altLang="en-US" sz="1200" b="1" dirty="0">
                          <a:latin typeface="メイリオ" panose="020B0604030504040204" pitchFamily="50" charset="-128"/>
                          <a:ea typeface="メイリオ" panose="020B0604030504040204" pitchFamily="50" charset="-128"/>
                        </a:rPr>
                        <a:t>人以上）</a:t>
                      </a:r>
                      <a:endParaRPr kumimoji="1" lang="ja-JP" altLang="en-US"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高校生以上</a:t>
                      </a:r>
                      <a:r>
                        <a:rPr kumimoji="1" lang="en-US" altLang="ja-JP" sz="1200" b="1" dirty="0">
                          <a:solidFill>
                            <a:schemeClr val="tx1"/>
                          </a:solidFill>
                          <a:latin typeface="メイリオ" panose="020B0604030504040204" pitchFamily="50" charset="-128"/>
                          <a:ea typeface="メイリオ" panose="020B0604030504040204" pitchFamily="50" charset="-128"/>
                        </a:rPr>
                        <a:t>200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定時運行：なし</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臨時運行：</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か月前まで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集合場所：</a:t>
                      </a:r>
                      <a:r>
                        <a:rPr kumimoji="1" lang="zh-TW" altLang="en-US" sz="1200" b="1" dirty="0">
                          <a:latin typeface="メイリオ" panose="020B0604030504040204" pitchFamily="50" charset="-128"/>
                          <a:ea typeface="メイリオ" panose="020B0604030504040204" pitchFamily="50" charset="-128"/>
                        </a:rPr>
                        <a:t>有田川町鉄道交流館前</a:t>
                      </a:r>
                      <a:endParaRPr kumimoji="1" lang="ja-JP" altLang="en-US"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有田川町鉄道交流館</a:t>
                      </a:r>
                      <a:r>
                        <a:rPr kumimoji="1" lang="zh-TW" altLang="en-US" sz="1200" b="1" i="0" kern="1200" dirty="0">
                          <a:solidFill>
                            <a:schemeClr val="tx1"/>
                          </a:solidFill>
                          <a:effectLst/>
                          <a:latin typeface="メイリオ" panose="020B0604030504040204" pitchFamily="50" charset="-128"/>
                          <a:ea typeface="メイリオ" panose="020B0604030504040204" pitchFamily="50" charset="-128"/>
                          <a:cs typeface="+mn-cs"/>
                        </a:rPr>
                        <a:t>　</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0737-52-8710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77672" y="773399"/>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動態保存車両　乗車体験</a:t>
            </a:r>
          </a:p>
        </p:txBody>
      </p:sp>
      <p:sp>
        <p:nvSpPr>
          <p:cNvPr id="6" name="テキスト ボックス 5"/>
          <p:cNvSpPr txBox="1"/>
          <p:nvPr/>
        </p:nvSpPr>
        <p:spPr>
          <a:xfrm>
            <a:off x="7324379" y="5975743"/>
            <a:ext cx="2554500" cy="261610"/>
          </a:xfrm>
          <a:prstGeom prst="rect">
            <a:avLst/>
          </a:prstGeom>
          <a:noFill/>
        </p:spPr>
        <p:txBody>
          <a:bodyPr wrap="square" rtlCol="0">
            <a:spAutoFit/>
          </a:bodyPr>
          <a:lstStyle/>
          <a:p>
            <a:pPr algn="r"/>
            <a:r>
              <a:rPr kumimoji="1" lang="ja-JP" altLang="en-US" sz="1100" dirty="0">
                <a:latin typeface="メイリオ" panose="020B0604030504040204" pitchFamily="50" charset="-128"/>
                <a:ea typeface="メイリオ" panose="020B0604030504040204" pitchFamily="50" charset="-128"/>
              </a:rPr>
              <a:t>不定期に体験運転も実施しています</a:t>
            </a:r>
            <a:endParaRPr kumimoji="1" lang="en-US" altLang="ja-JP" sz="11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5836217" y="1462189"/>
            <a:ext cx="3854967" cy="1200329"/>
          </a:xfrm>
          <a:prstGeom prst="rect">
            <a:avLst/>
          </a:prstGeom>
          <a:noFill/>
        </p:spPr>
        <p:txBody>
          <a:bodyPr wrap="square" rtlCol="0">
            <a:spAutoFit/>
          </a:bodyPr>
          <a:lstStyle/>
          <a:p>
            <a:r>
              <a:rPr kumimoji="1" lang="ja-JP" altLang="en-US" sz="1200" b="1">
                <a:latin typeface="メイリオ" panose="020B0604030504040204" pitchFamily="50" charset="-128"/>
                <a:ea typeface="メイリオ" panose="020B0604030504040204" pitchFamily="50" charset="-128"/>
              </a:rPr>
              <a:t>有田川</a:t>
            </a:r>
            <a:r>
              <a:rPr kumimoji="1" lang="ja-JP" altLang="en-US" sz="1200" b="1" dirty="0">
                <a:latin typeface="メイリオ" panose="020B0604030504040204" pitchFamily="50" charset="-128"/>
                <a:ea typeface="メイリオ" panose="020B0604030504040204" pitchFamily="50" charset="-128"/>
              </a:rPr>
              <a:t>鉄道公園・有田川町鉄道交流館</a:t>
            </a:r>
            <a:endParaRPr kumimoji="1" lang="en-US" altLang="ja-JP" sz="1200" b="1"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公園内の鉄道交流館では有田川町の風景を再現したジオラマが人気。</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また、東西に延びる約</a:t>
            </a:r>
            <a:r>
              <a:rPr lang="en-US" altLang="ja-JP" sz="1200" dirty="0">
                <a:latin typeface="メイリオ" panose="020B0604030504040204" pitchFamily="50" charset="-128"/>
                <a:ea typeface="メイリオ" panose="020B0604030504040204" pitchFamily="50" charset="-128"/>
              </a:rPr>
              <a:t>400m</a:t>
            </a:r>
            <a:r>
              <a:rPr lang="ja-JP" altLang="en-US" sz="1200" dirty="0">
                <a:latin typeface="メイリオ" panose="020B0604030504040204" pitchFamily="50" charset="-128"/>
                <a:ea typeface="メイリオ" panose="020B0604030504040204" pitchFamily="50" charset="-128"/>
              </a:rPr>
              <a:t>の線路上では、往年の車両「キハ</a:t>
            </a:r>
            <a:r>
              <a:rPr lang="en-US" altLang="ja-JP" sz="1200" dirty="0">
                <a:latin typeface="メイリオ" panose="020B0604030504040204" pitchFamily="50" charset="-128"/>
                <a:ea typeface="メイリオ" panose="020B0604030504040204" pitchFamily="50" charset="-128"/>
              </a:rPr>
              <a:t>58003</a:t>
            </a:r>
            <a:r>
              <a:rPr lang="ja-JP" altLang="en-US" sz="1200" dirty="0">
                <a:latin typeface="メイリオ" panose="020B0604030504040204" pitchFamily="50" charset="-128"/>
                <a:ea typeface="メイリオ" panose="020B0604030504040204" pitchFamily="50" charset="-128"/>
              </a:rPr>
              <a:t>」「ハイモ</a:t>
            </a:r>
            <a:r>
              <a:rPr lang="en-US" altLang="ja-JP" sz="1200" dirty="0">
                <a:latin typeface="メイリオ" panose="020B0604030504040204" pitchFamily="50" charset="-128"/>
                <a:ea typeface="メイリオ" panose="020B0604030504040204" pitchFamily="50" charset="-128"/>
              </a:rPr>
              <a:t>180-101</a:t>
            </a:r>
            <a:r>
              <a:rPr lang="ja-JP" altLang="en-US" sz="1200" dirty="0">
                <a:latin typeface="メイリオ" panose="020B0604030504040204" pitchFamily="50" charset="-128"/>
                <a:ea typeface="メイリオ" panose="020B0604030504040204" pitchFamily="50" charset="-128"/>
              </a:rPr>
              <a:t>」「フラワ</a:t>
            </a:r>
            <a:r>
              <a:rPr lang="en-US" altLang="ja-JP" sz="1200" dirty="0">
                <a:latin typeface="メイリオ" panose="020B0604030504040204" pitchFamily="50" charset="-128"/>
                <a:ea typeface="メイリオ" panose="020B0604030504040204" pitchFamily="50" charset="-128"/>
              </a:rPr>
              <a:t>1985</a:t>
            </a:r>
            <a:r>
              <a:rPr lang="ja-JP" altLang="en-US" sz="1200" dirty="0">
                <a:latin typeface="メイリオ" panose="020B0604030504040204" pitchFamily="50" charset="-128"/>
                <a:ea typeface="メイリオ" panose="020B0604030504040204" pitchFamily="50" charset="-128"/>
              </a:rPr>
              <a:t>」が皆様のお越しをお待ちしております。</a:t>
            </a:r>
            <a:endParaRPr kumimoji="1" lang="en-US" altLang="ja-JP" sz="1200" b="1" dirty="0">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有田川町</a:t>
            </a:r>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8368" y="4489486"/>
            <a:ext cx="1977515" cy="1483136"/>
          </a:xfrm>
          <a:prstGeom prst="rect">
            <a:avLst/>
          </a:prstGeom>
        </p:spPr>
      </p:pic>
      <p:pic>
        <p:nvPicPr>
          <p:cNvPr id="7" name="図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5601" y="3000108"/>
            <a:ext cx="2229386" cy="1486257"/>
          </a:xfrm>
          <a:prstGeom prst="rect">
            <a:avLst/>
          </a:prstGeom>
        </p:spPr>
      </p:pic>
      <p:sp>
        <p:nvSpPr>
          <p:cNvPr id="9" name="テキスト ボックス 8">
            <a:extLst>
              <a:ext uri="{FF2B5EF4-FFF2-40B4-BE49-F238E27FC236}">
                <a16:creationId xmlns:a16="http://schemas.microsoft.com/office/drawing/2014/main" id="{B28143B2-FD82-1149-A931-011458D9CC91}"/>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25512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571492" y="3254548"/>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792938834"/>
              </p:ext>
            </p:extLst>
          </p:nvPr>
        </p:nvGraphicFramePr>
        <p:xfrm>
          <a:off x="464867" y="1469843"/>
          <a:ext cx="5323684" cy="528624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生石保存会による登山ガイドツアー</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風光明媚な生石高原を麓から登山するツアー</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生石保存会による山頂ガイドツアー</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　</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生石高原の自然を解説するツアー</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solidFill>
                            <a:schemeClr val="tx1"/>
                          </a:solidFill>
                          <a:latin typeface="メイリオ" panose="020B0604030504040204" pitchFamily="50" charset="-128"/>
                          <a:ea typeface="メイリオ" panose="020B0604030504040204" pitchFamily="50" charset="-128"/>
                        </a:rPr>
                        <a:t>登山</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zh-TW" altLang="en-US" sz="1200" b="1" dirty="0">
                          <a:solidFill>
                            <a:schemeClr val="tx1"/>
                          </a:solidFill>
                          <a:latin typeface="メイリオ" panose="020B0604030504040204" pitchFamily="50" charset="-128"/>
                          <a:ea typeface="メイリオ" panose="020B0604030504040204" pitchFamily="50" charset="-128"/>
                        </a:rPr>
                        <a:t>約３時間</a:t>
                      </a:r>
                    </a:p>
                    <a:p>
                      <a:r>
                        <a:rPr kumimoji="1" lang="zh-TW" altLang="en-US" sz="1200" b="1" dirty="0">
                          <a:solidFill>
                            <a:schemeClr val="tx1"/>
                          </a:solidFill>
                          <a:latin typeface="メイリオ" panose="020B0604030504040204" pitchFamily="50" charset="-128"/>
                          <a:ea typeface="メイリオ" panose="020B0604030504040204" pitchFamily="50" charset="-128"/>
                        </a:rPr>
                        <a:t>山頂</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zh-TW" altLang="en-US" sz="1200" b="1" dirty="0">
                          <a:solidFill>
                            <a:schemeClr val="tx1"/>
                          </a:solidFill>
                          <a:latin typeface="メイリオ" panose="020B0604030504040204" pitchFamily="50" charset="-128"/>
                          <a:ea typeface="メイリオ" panose="020B0604030504040204" pitchFamily="50" charset="-128"/>
                        </a:rPr>
                        <a:t>約１時間</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通年（ススキの穂が輝く</a:t>
                      </a: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月がおすすめ）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登山：</a:t>
                      </a:r>
                      <a:r>
                        <a:rPr kumimoji="1" lang="en-US" altLang="ja-JP" sz="1200" b="1" dirty="0">
                          <a:solidFill>
                            <a:schemeClr val="tx1"/>
                          </a:solidFill>
                          <a:latin typeface="メイリオ" panose="020B0604030504040204" pitchFamily="50" charset="-128"/>
                          <a:ea typeface="メイリオ" panose="020B0604030504040204" pitchFamily="50" charset="-128"/>
                        </a:rPr>
                        <a:t>10,000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グループあたり）</a:t>
                      </a:r>
                    </a:p>
                    <a:p>
                      <a:r>
                        <a:rPr kumimoji="1" lang="ja-JP" altLang="en-US" sz="1200" b="1" dirty="0">
                          <a:solidFill>
                            <a:schemeClr val="tx1"/>
                          </a:solidFill>
                          <a:latin typeface="メイリオ" panose="020B0604030504040204" pitchFamily="50" charset="-128"/>
                          <a:ea typeface="メイリオ" panose="020B0604030504040204" pitchFamily="50" charset="-128"/>
                        </a:rPr>
                        <a:t>山頂：</a:t>
                      </a:r>
                      <a:r>
                        <a:rPr kumimoji="1" lang="en-US" altLang="ja-JP" sz="1200" b="1" dirty="0">
                          <a:solidFill>
                            <a:schemeClr val="tx1"/>
                          </a:solidFill>
                          <a:latin typeface="メイリオ" panose="020B0604030504040204" pitchFamily="50" charset="-128"/>
                          <a:ea typeface="メイリオ" panose="020B0604030504040204" pitchFamily="50" charset="-128"/>
                        </a:rPr>
                        <a:t>3,000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グループあたり）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7</a:t>
                      </a:r>
                      <a:r>
                        <a:rPr kumimoji="1" lang="ja-JP" altLang="en-US" sz="1200" b="1" dirty="0">
                          <a:solidFill>
                            <a:schemeClr val="tx1"/>
                          </a:solidFill>
                          <a:latin typeface="メイリオ" panose="020B0604030504040204" pitchFamily="50" charset="-128"/>
                          <a:ea typeface="メイリオ" panose="020B0604030504040204" pitchFamily="50" charset="-128"/>
                        </a:rPr>
                        <a:t>日前まで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有（紀美野町方面よりマイクロバス可、有田川町方面より大型バス可）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スタート地点</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登山：小川の郷登山者駐車場</a:t>
                      </a:r>
                    </a:p>
                    <a:p>
                      <a:r>
                        <a:rPr kumimoji="1" lang="ja-JP" altLang="en-US" sz="1200" b="1" dirty="0">
                          <a:latin typeface="メイリオ" panose="020B0604030504040204" pitchFamily="50" charset="-128"/>
                          <a:ea typeface="メイリオ" panose="020B0604030504040204" pitchFamily="50" charset="-128"/>
                        </a:rPr>
                        <a:t>山頂：生石高原山頂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紀美野町産業課</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電話（代表）：</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073-489-5901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77672" y="773399"/>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生石高原ガイドツアー</a:t>
            </a:r>
          </a:p>
        </p:txBody>
      </p:sp>
      <p:sp>
        <p:nvSpPr>
          <p:cNvPr id="6" name="テキスト ボックス 5"/>
          <p:cNvSpPr txBox="1"/>
          <p:nvPr/>
        </p:nvSpPr>
        <p:spPr>
          <a:xfrm>
            <a:off x="5967667" y="6303139"/>
            <a:ext cx="2016043" cy="261610"/>
          </a:xfrm>
          <a:prstGeom prst="rect">
            <a:avLst/>
          </a:prstGeom>
          <a:noFill/>
        </p:spPr>
        <p:txBody>
          <a:bodyPr wrap="square" rtlCol="0">
            <a:spAutoFit/>
          </a:bodyPr>
          <a:lstStyle/>
          <a:p>
            <a:pPr algn="r"/>
            <a:r>
              <a:rPr kumimoji="1" lang="ja-JP" altLang="en-US" sz="1100" dirty="0">
                <a:latin typeface="メイリオ" panose="020B0604030504040204" pitchFamily="50" charset="-128"/>
                <a:ea typeface="メイリオ" panose="020B0604030504040204" pitchFamily="50" charset="-128"/>
              </a:rPr>
              <a:t>話題の写真映えスポットも！</a:t>
            </a:r>
            <a:endParaRPr kumimoji="1" lang="en-US" altLang="ja-JP" sz="11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5836217" y="1462189"/>
            <a:ext cx="3854967" cy="1384995"/>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生石高原</a:t>
            </a:r>
            <a:endParaRPr kumimoji="1" lang="en-US" altLang="ja-JP" sz="1200" b="1"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紀美野町と有田川町にまたがる高原。関西随一と言われるほどのススキ野原が有名。標高</a:t>
            </a:r>
            <a:r>
              <a:rPr lang="en-US" altLang="ja-JP" sz="1200" dirty="0">
                <a:latin typeface="メイリオ" panose="020B0604030504040204" pitchFamily="50" charset="-128"/>
                <a:ea typeface="メイリオ" panose="020B0604030504040204" pitchFamily="50" charset="-128"/>
              </a:rPr>
              <a:t>870</a:t>
            </a:r>
            <a:r>
              <a:rPr lang="ja-JP" altLang="en-US" sz="1200" dirty="0" err="1">
                <a:latin typeface="メイリオ" panose="020B0604030504040204" pitchFamily="50" charset="-128"/>
                <a:ea typeface="メイリオ" panose="020B0604030504040204" pitchFamily="50" charset="-128"/>
              </a:rPr>
              <a:t>ｍ</a:t>
            </a:r>
            <a:r>
              <a:rPr lang="ja-JP" altLang="en-US" sz="1200" dirty="0">
                <a:latin typeface="メイリオ" panose="020B0604030504040204" pitchFamily="50" charset="-128"/>
                <a:ea typeface="メイリオ" panose="020B0604030504040204" pitchFamily="50" charset="-128"/>
              </a:rPr>
              <a:t>のなだらかな山上に草原が広がります。</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秋には陽光に照らされた草原が黄金色の大海原のように見るものをウットリさせます。山上からは</a:t>
            </a:r>
            <a:r>
              <a:rPr lang="en-US" altLang="ja-JP" sz="1200" dirty="0">
                <a:latin typeface="メイリオ" panose="020B0604030504040204" pitchFamily="50" charset="-128"/>
                <a:ea typeface="メイリオ" panose="020B0604030504040204" pitchFamily="50" charset="-128"/>
              </a:rPr>
              <a:t>360</a:t>
            </a:r>
            <a:r>
              <a:rPr lang="ja-JP" altLang="en-US" sz="1200" dirty="0">
                <a:latin typeface="メイリオ" panose="020B0604030504040204" pitchFamily="50" charset="-128"/>
                <a:ea typeface="メイリオ" panose="020B0604030504040204" pitchFamily="50" charset="-128"/>
              </a:rPr>
              <a:t>度の大パノラマ六甲や淡路、四国まで見渡せます。</a:t>
            </a:r>
            <a:endParaRPr kumimoji="1" lang="en-US" altLang="ja-JP" sz="1200" b="1" dirty="0">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紀美野町</a:t>
            </a:r>
          </a:p>
        </p:txBody>
      </p:sp>
      <p:pic>
        <p:nvPicPr>
          <p:cNvPr id="11" name="図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0076" y="4291147"/>
            <a:ext cx="1539240" cy="1924050"/>
          </a:xfrm>
          <a:prstGeom prst="rect">
            <a:avLst/>
          </a:prstGeom>
        </p:spPr>
      </p:pic>
      <p:pic>
        <p:nvPicPr>
          <p:cNvPr id="14" name="図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09316" y="4029537"/>
            <a:ext cx="2147499" cy="1431666"/>
          </a:xfrm>
          <a:prstGeom prst="rect">
            <a:avLst/>
          </a:prstGeom>
        </p:spPr>
      </p:pic>
      <p:pic>
        <p:nvPicPr>
          <p:cNvPr id="5" name="図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9299" y="3066404"/>
            <a:ext cx="2033981" cy="1142331"/>
          </a:xfrm>
          <a:prstGeom prst="rect">
            <a:avLst/>
          </a:prstGeom>
        </p:spPr>
      </p:pic>
      <p:sp>
        <p:nvSpPr>
          <p:cNvPr id="17" name="テキスト ボックス 16"/>
          <p:cNvSpPr txBox="1"/>
          <p:nvPr/>
        </p:nvSpPr>
        <p:spPr>
          <a:xfrm>
            <a:off x="7763700" y="5514518"/>
            <a:ext cx="2016043" cy="261610"/>
          </a:xfrm>
          <a:prstGeom prst="rect">
            <a:avLst/>
          </a:prstGeom>
          <a:noFill/>
        </p:spPr>
        <p:txBody>
          <a:bodyPr wrap="square" rtlCol="0">
            <a:spAutoFit/>
          </a:bodyPr>
          <a:lstStyle/>
          <a:p>
            <a:pPr algn="r"/>
            <a:r>
              <a:rPr kumimoji="1" lang="ja-JP" altLang="en-US" sz="1100" dirty="0">
                <a:latin typeface="メイリオ" panose="020B0604030504040204" pitchFamily="50" charset="-128"/>
                <a:ea typeface="メイリオ" panose="020B0604030504040204" pitchFamily="50" charset="-128"/>
              </a:rPr>
              <a:t>秋のススキは絶景！</a:t>
            </a:r>
            <a:endParaRPr kumimoji="1" lang="en-US" altLang="ja-JP" sz="1100"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314A7C2B-AE3D-B093-70E4-F36923E83500}"/>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778062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571492" y="3254548"/>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3" name="テキスト ボックス 12"/>
          <p:cNvSpPr txBox="1"/>
          <p:nvPr/>
        </p:nvSpPr>
        <p:spPr>
          <a:xfrm>
            <a:off x="862418" y="761908"/>
            <a:ext cx="7820025"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そば打ち体験</a:t>
            </a:r>
          </a:p>
        </p:txBody>
      </p:sp>
      <p:sp>
        <p:nvSpPr>
          <p:cNvPr id="10" name="テキスト ボックス 9"/>
          <p:cNvSpPr txBox="1"/>
          <p:nvPr/>
        </p:nvSpPr>
        <p:spPr>
          <a:xfrm>
            <a:off x="5836217" y="1462189"/>
            <a:ext cx="3854967" cy="1569660"/>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広川町　ほたるとさくら</a:t>
            </a:r>
          </a:p>
          <a:p>
            <a:r>
              <a:rPr kumimoji="1" lang="ja-JP" altLang="en-US" sz="1200" dirty="0">
                <a:latin typeface="メイリオ" panose="020B0604030504040204" pitchFamily="50" charset="-128"/>
                <a:ea typeface="メイリオ" panose="020B0604030504040204" pitchFamily="50" charset="-128"/>
              </a:rPr>
              <a:t>広川ダムのふもとにある農家民泊のお宿「滝原の宿　ほたるとさくら」で、そば打ち体験をすることができます。先生が丁寧に教えてくれるので、初心者でも大歓迎。</a:t>
            </a:r>
          </a:p>
          <a:p>
            <a:r>
              <a:rPr kumimoji="1" lang="ja-JP" altLang="en-US" sz="1200" dirty="0">
                <a:latin typeface="メイリオ" panose="020B0604030504040204" pitchFamily="50" charset="-128"/>
                <a:ea typeface="メイリオ" panose="020B0604030504040204" pitchFamily="50" charset="-128"/>
              </a:rPr>
              <a:t>春は満開の桜、初夏にはほたるが舞うこの場所で、楽しくお話を交えながらそば打ち体験とお食事を楽しみませんか。</a:t>
            </a: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広川町</a:t>
            </a:r>
          </a:p>
        </p:txBody>
      </p:sp>
      <p:graphicFrame>
        <p:nvGraphicFramePr>
          <p:cNvPr id="16" name="表 15"/>
          <p:cNvGraphicFramePr>
            <a:graphicFrameLocks noGrp="1"/>
          </p:cNvGraphicFramePr>
          <p:nvPr>
            <p:extLst>
              <p:ext uri="{D42A27DB-BD31-4B8C-83A1-F6EECF244321}">
                <p14:modId xmlns:p14="http://schemas.microsoft.com/office/powerpoint/2010/main" val="2649686772"/>
              </p:ext>
            </p:extLst>
          </p:nvPr>
        </p:nvGraphicFramePr>
        <p:xfrm>
          <a:off x="468283" y="1600648"/>
          <a:ext cx="5323684" cy="4916595"/>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47485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79142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100" b="1" i="0" kern="1200" dirty="0">
                          <a:solidFill>
                            <a:schemeClr val="dk1"/>
                          </a:solidFill>
                          <a:effectLst/>
                          <a:latin typeface="メイリオ" panose="020B0604030504040204" pitchFamily="50" charset="-128"/>
                          <a:ea typeface="メイリオ" panose="020B0604030504040204" pitchFamily="50" charset="-128"/>
                          <a:cs typeface="+mn-cs"/>
                        </a:rPr>
                        <a:t>広川町の古民家でそば打ち体験（</a:t>
                      </a:r>
                      <a:r>
                        <a:rPr kumimoji="1" lang="en-US" altLang="ja-JP" sz="1100" b="1" i="0" kern="1200" dirty="0">
                          <a:solidFill>
                            <a:schemeClr val="dk1"/>
                          </a:solidFill>
                          <a:effectLst/>
                          <a:latin typeface="メイリオ" panose="020B0604030504040204" pitchFamily="50" charset="-128"/>
                          <a:ea typeface="メイリオ" panose="020B0604030504040204" pitchFamily="50" charset="-128"/>
                          <a:cs typeface="+mn-cs"/>
                        </a:rPr>
                        <a:t>3</a:t>
                      </a:r>
                      <a:r>
                        <a:rPr kumimoji="1" lang="ja-JP" altLang="en-US" sz="1100" b="1" i="0" kern="1200" dirty="0">
                          <a:solidFill>
                            <a:schemeClr val="dk1"/>
                          </a:solidFill>
                          <a:effectLst/>
                          <a:latin typeface="メイリオ" panose="020B0604030504040204" pitchFamily="50" charset="-128"/>
                          <a:ea typeface="メイリオ" panose="020B0604030504040204" pitchFamily="50" charset="-128"/>
                          <a:cs typeface="+mn-cs"/>
                        </a:rPr>
                        <a:t>人前）ができます。体験後は、打ちたてのそばを定食風にして食べていただき、残りは持ち帰りできます。</a:t>
                      </a:r>
                      <a:endParaRPr kumimoji="1" lang="en-US" altLang="ja-JP" sz="11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100" b="1" i="0" kern="1200" dirty="0">
                          <a:solidFill>
                            <a:schemeClr val="dk1"/>
                          </a:solidFill>
                          <a:effectLst/>
                          <a:latin typeface="メイリオ" panose="020B0604030504040204" pitchFamily="50" charset="-128"/>
                          <a:ea typeface="メイリオ" panose="020B0604030504040204" pitchFamily="50" charset="-128"/>
                          <a:cs typeface="+mn-cs"/>
                        </a:rPr>
                        <a:t>地域ならではの温泉水を使用。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7390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7485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11</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7390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7390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3,100</a:t>
                      </a:r>
                      <a:r>
                        <a:rPr kumimoji="1" lang="ja-JP" altLang="en-US" sz="1200" b="1" dirty="0">
                          <a:solidFill>
                            <a:schemeClr val="tx1"/>
                          </a:solidFill>
                          <a:latin typeface="メイリオ" panose="020B0604030504040204" pitchFamily="50" charset="-128"/>
                          <a:ea typeface="メイリオ" panose="020B0604030504040204" pitchFamily="50" charset="-128"/>
                        </a:rPr>
                        <a:t>円（天ぷら付きは</a:t>
                      </a:r>
                      <a:r>
                        <a:rPr kumimoji="1" lang="en-US" altLang="ja-JP" sz="1200" b="1" dirty="0">
                          <a:solidFill>
                            <a:schemeClr val="tx1"/>
                          </a:solidFill>
                          <a:latin typeface="メイリオ" panose="020B0604030504040204" pitchFamily="50" charset="-128"/>
                          <a:ea typeface="メイリオ" panose="020B0604030504040204" pitchFamily="50" charset="-128"/>
                        </a:rPr>
                        <a:t>3,900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7390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7390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前日のお昼までに要予約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7390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直接電話にてお尋ねください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7390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12</a:t>
                      </a:r>
                      <a:r>
                        <a:rPr kumimoji="1" lang="ja-JP" altLang="en-US" sz="1200" b="1" dirty="0">
                          <a:solidFill>
                            <a:schemeClr val="tx1"/>
                          </a:solidFill>
                          <a:latin typeface="メイリオ" panose="020B0604030504040204" pitchFamily="50" charset="-128"/>
                          <a:ea typeface="メイリオ" panose="020B0604030504040204" pitchFamily="50" charset="-128"/>
                        </a:rPr>
                        <a:t>名以上でのお申込みは直接電話にてお問合せ</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47485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ほたるとさくら（宮本様）</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090-9624-9530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19" name="図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4773" y="2924982"/>
            <a:ext cx="2052954" cy="1372024"/>
          </a:xfrm>
          <a:prstGeom prst="rect">
            <a:avLst/>
          </a:prstGeom>
        </p:spPr>
      </p:pic>
      <p:pic>
        <p:nvPicPr>
          <p:cNvPr id="18" name="図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22414" y="4156340"/>
            <a:ext cx="2399250" cy="1603459"/>
          </a:xfrm>
          <a:prstGeom prst="rect">
            <a:avLst/>
          </a:prstGeom>
        </p:spPr>
      </p:pic>
      <p:pic>
        <p:nvPicPr>
          <p:cNvPr id="21" name="図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20236" y="5198798"/>
            <a:ext cx="2017481" cy="1348317"/>
          </a:xfrm>
          <a:prstGeom prst="rect">
            <a:avLst/>
          </a:prstGeom>
        </p:spPr>
      </p:pic>
      <p:sp>
        <p:nvSpPr>
          <p:cNvPr id="3" name="テキスト ボックス 2">
            <a:extLst>
              <a:ext uri="{FF2B5EF4-FFF2-40B4-BE49-F238E27FC236}">
                <a16:creationId xmlns:a16="http://schemas.microsoft.com/office/drawing/2014/main" id="{B1439E77-97F1-A832-41C2-D6E684EE101D}"/>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85702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5310498" y="3645343"/>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695464631"/>
              </p:ext>
            </p:extLst>
          </p:nvPr>
        </p:nvGraphicFramePr>
        <p:xfrm>
          <a:off x="464867" y="1469843"/>
          <a:ext cx="5323684" cy="481176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b="1" dirty="0">
                          <a:solidFill>
                            <a:schemeClr val="tx1"/>
                          </a:solidFill>
                          <a:latin typeface="メイリオ" panose="020B0604030504040204" pitchFamily="50" charset="-128"/>
                          <a:ea typeface="メイリオ" panose="020B0604030504040204" pitchFamily="50" charset="-128"/>
                        </a:rPr>
                        <a:t>パドルとボードで和歌山の海に漕ぎ出しましょう。最初はバランスをとるのが難しいですが、インストラクターがしっかりと教えます。</a:t>
                      </a:r>
                      <a:endParaRPr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zh-TW" sz="1200" b="1" dirty="0">
                          <a:solidFill>
                            <a:schemeClr val="tx1"/>
                          </a:solidFill>
                          <a:latin typeface="メイリオ" panose="020B0604030504040204" pitchFamily="50" charset="-128"/>
                          <a:ea typeface="メイリオ" panose="020B0604030504040204" pitchFamily="50" charset="-128"/>
                        </a:rPr>
                        <a:t>2</a:t>
                      </a:r>
                      <a:r>
                        <a:rPr kumimoji="1" lang="zh-TW" altLang="en-US" sz="1200" b="1" dirty="0">
                          <a:solidFill>
                            <a:schemeClr val="tx1"/>
                          </a:solidFill>
                          <a:latin typeface="メイリオ" panose="020B0604030504040204" pitchFamily="50" charset="-128"/>
                          <a:ea typeface="メイリオ" panose="020B0604030504040204" pitchFamily="50" charset="-128"/>
                        </a:rPr>
                        <a:t>時間</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月上旬　</a:t>
                      </a:r>
                      <a:r>
                        <a:rPr kumimoji="1" lang="zh-TW" altLang="en-US" sz="1200" b="1" dirty="0">
                          <a:solidFill>
                            <a:schemeClr val="tx1"/>
                          </a:solidFill>
                          <a:latin typeface="メイリオ" panose="020B0604030504040204" pitchFamily="50" charset="-128"/>
                          <a:ea typeface="メイリオ" panose="020B0604030504040204" pitchFamily="50" charset="-128"/>
                        </a:rPr>
                        <a:t>①</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zh-TW" altLang="en-US" sz="1200" b="1" dirty="0">
                          <a:solidFill>
                            <a:schemeClr val="tx1"/>
                          </a:solidFill>
                          <a:latin typeface="メイリオ" panose="020B0604030504040204" pitchFamily="50" charset="-128"/>
                          <a:ea typeface="メイリオ" panose="020B0604030504040204" pitchFamily="50" charset="-128"/>
                        </a:rPr>
                        <a:t>時～</a:t>
                      </a:r>
                      <a:r>
                        <a:rPr kumimoji="1" lang="en-US" altLang="ja-JP" sz="1200" b="1" dirty="0">
                          <a:solidFill>
                            <a:schemeClr val="tx1"/>
                          </a:solidFill>
                          <a:latin typeface="メイリオ" panose="020B0604030504040204" pitchFamily="50" charset="-128"/>
                          <a:ea typeface="メイリオ" panose="020B0604030504040204" pitchFamily="50" charset="-128"/>
                        </a:rPr>
                        <a:t>12</a:t>
                      </a:r>
                      <a:r>
                        <a:rPr kumimoji="1" lang="zh-TW" altLang="en-US" sz="1200" b="1" dirty="0">
                          <a:solidFill>
                            <a:schemeClr val="tx1"/>
                          </a:solidFill>
                          <a:latin typeface="メイリオ" panose="020B0604030504040204" pitchFamily="50" charset="-128"/>
                          <a:ea typeface="メイリオ" panose="020B0604030504040204" pitchFamily="50" charset="-128"/>
                        </a:rPr>
                        <a:t>時</a:t>
                      </a:r>
                      <a:r>
                        <a:rPr kumimoji="1" lang="ja-JP" altLang="en-US" sz="1200" b="1" dirty="0">
                          <a:solidFill>
                            <a:schemeClr val="tx1"/>
                          </a:solidFill>
                          <a:latin typeface="メイリオ" panose="020B0604030504040204" pitchFamily="50" charset="-128"/>
                          <a:ea typeface="メイリオ" panose="020B0604030504040204" pitchFamily="50" charset="-128"/>
                        </a:rPr>
                        <a:t>　</a:t>
                      </a:r>
                      <a:r>
                        <a:rPr kumimoji="1" lang="zh-TW" altLang="en-US" sz="1200" b="1" dirty="0">
                          <a:solidFill>
                            <a:schemeClr val="tx1"/>
                          </a:solidFill>
                          <a:latin typeface="メイリオ" panose="020B0604030504040204" pitchFamily="50" charset="-128"/>
                          <a:ea typeface="メイリオ" panose="020B0604030504040204" pitchFamily="50" charset="-128"/>
                        </a:rPr>
                        <a:t>②</a:t>
                      </a:r>
                      <a:r>
                        <a:rPr kumimoji="1" lang="en-US" altLang="ja-JP" sz="1200" b="1" dirty="0">
                          <a:solidFill>
                            <a:schemeClr val="tx1"/>
                          </a:solidFill>
                          <a:latin typeface="メイリオ" panose="020B0604030504040204" pitchFamily="50" charset="-128"/>
                          <a:ea typeface="メイリオ" panose="020B0604030504040204" pitchFamily="50" charset="-128"/>
                        </a:rPr>
                        <a:t>14</a:t>
                      </a:r>
                      <a:r>
                        <a:rPr kumimoji="1" lang="zh-TW" altLang="en-US" sz="1200" b="1" dirty="0">
                          <a:solidFill>
                            <a:schemeClr val="tx1"/>
                          </a:solidFill>
                          <a:latin typeface="メイリオ" panose="020B0604030504040204" pitchFamily="50" charset="-128"/>
                          <a:ea typeface="メイリオ" panose="020B0604030504040204" pitchFamily="50" charset="-128"/>
                        </a:rPr>
                        <a:t>時～</a:t>
                      </a:r>
                      <a:r>
                        <a:rPr kumimoji="1" lang="en-US" altLang="ja-JP" sz="1200" b="1" dirty="0">
                          <a:solidFill>
                            <a:schemeClr val="tx1"/>
                          </a:solidFill>
                          <a:latin typeface="メイリオ" panose="020B0604030504040204" pitchFamily="50" charset="-128"/>
                          <a:ea typeface="メイリオ" panose="020B0604030504040204" pitchFamily="50" charset="-128"/>
                        </a:rPr>
                        <a:t>16</a:t>
                      </a:r>
                      <a:r>
                        <a:rPr kumimoji="1" lang="zh-TW" altLang="en-US" sz="1200" b="1" dirty="0">
                          <a:solidFill>
                            <a:schemeClr val="tx1"/>
                          </a:solidFill>
                          <a:latin typeface="メイリオ" panose="020B0604030504040204" pitchFamily="50" charset="-128"/>
                          <a:ea typeface="メイリオ" panose="020B0604030504040204" pitchFamily="50" charset="-128"/>
                        </a:rPr>
                        <a:t>時</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6,000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産湯海水浴場（日高町）のみ有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・実施場所：</a:t>
                      </a:r>
                      <a:r>
                        <a:rPr kumimoji="1" lang="zh-CN" altLang="en-US" sz="1200" b="1" dirty="0">
                          <a:solidFill>
                            <a:schemeClr val="tx1"/>
                          </a:solidFill>
                          <a:latin typeface="メイリオ" panose="020B0604030504040204" pitchFamily="50" charset="-128"/>
                          <a:ea typeface="メイリオ" panose="020B0604030504040204" pitchFamily="50" charset="-128"/>
                        </a:rPr>
                        <a:t>逢母海岸</a:t>
                      </a:r>
                      <a:r>
                        <a:rPr kumimoji="1" lang="ja-JP" altLang="en-US" sz="1200" b="1" dirty="0">
                          <a:solidFill>
                            <a:schemeClr val="tx1"/>
                          </a:solidFill>
                          <a:latin typeface="メイリオ" panose="020B0604030504040204" pitchFamily="50" charset="-128"/>
                          <a:ea typeface="メイリオ" panose="020B0604030504040204" pitchFamily="50" charset="-128"/>
                        </a:rPr>
                        <a:t>（美浜町）</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　　　　　　</a:t>
                      </a:r>
                      <a:r>
                        <a:rPr kumimoji="1" lang="zh-TW" altLang="en-US" sz="1200" b="1" dirty="0">
                          <a:solidFill>
                            <a:schemeClr val="tx1"/>
                          </a:solidFill>
                          <a:latin typeface="メイリオ" panose="020B0604030504040204" pitchFamily="50" charset="-128"/>
                          <a:ea typeface="メイリオ" panose="020B0604030504040204" pitchFamily="50" charset="-128"/>
                        </a:rPr>
                        <a:t>産湯海水浴場（日高町）</a:t>
                      </a:r>
                      <a:endParaRPr kumimoji="1" lang="en-US" altLang="zh-TW"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・大雨、雷、海上が荒天の場合は中止</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WASSUP -WAKAYAMA SUP the SPACE-</a:t>
                      </a:r>
                      <a:br>
                        <a:rPr lang="ja-JP" altLang="en-US" sz="1200" b="1" dirty="0">
                          <a:solidFill>
                            <a:schemeClr val="tx1"/>
                          </a:solidFill>
                          <a:latin typeface="メイリオ" panose="020B0604030504040204" pitchFamily="50" charset="-128"/>
                          <a:ea typeface="メイリオ" panose="020B0604030504040204" pitchFamily="50" charset="-128"/>
                        </a:rPr>
                      </a:br>
                      <a:r>
                        <a:rPr lang="en-US" altLang="ja-JP" sz="1200" b="1" dirty="0">
                          <a:solidFill>
                            <a:schemeClr val="tx1"/>
                          </a:solidFill>
                          <a:latin typeface="メイリオ" panose="020B0604030504040204" pitchFamily="50" charset="-128"/>
                          <a:ea typeface="メイリオ" panose="020B0604030504040204" pitchFamily="50" charset="-128"/>
                        </a:rPr>
                        <a:t>E-mail</a:t>
                      </a:r>
                      <a:r>
                        <a:rPr lang="ja-JP" altLang="en-US" sz="1200" b="1" dirty="0">
                          <a:solidFill>
                            <a:schemeClr val="tx1"/>
                          </a:solidFill>
                          <a:latin typeface="メイリオ" panose="020B0604030504040204" pitchFamily="50" charset="-128"/>
                          <a:ea typeface="メイリオ" panose="020B0604030504040204" pitchFamily="50" charset="-128"/>
                        </a:rPr>
                        <a:t>：</a:t>
                      </a:r>
                      <a:r>
                        <a:rPr lang="en-US" altLang="ja-JP" sz="1200" b="1" u="none" dirty="0">
                          <a:solidFill>
                            <a:schemeClr val="tx1"/>
                          </a:solidFill>
                          <a:latin typeface="メイリオ" panose="020B0604030504040204" pitchFamily="50" charset="-128"/>
                          <a:ea typeface="メイリオ" panose="020B0604030504040204" pitchFamily="50" charset="-128"/>
                          <a:hlinkClick r:id="rId4">
                            <a:extLst>
                              <a:ext uri="{A12FA001-AC4F-418D-AE19-62706E023703}">
                                <ahyp:hlinkClr xmlns:ahyp="http://schemas.microsoft.com/office/drawing/2018/hyperlinkcolor" val="tx"/>
                              </a:ext>
                            </a:extLst>
                          </a:hlinkClick>
                        </a:rPr>
                        <a:t>wassupwkym@gmail.com</a:t>
                      </a:r>
                      <a:endParaRPr kumimoji="1" lang="en-US" altLang="ja-JP" sz="1200" b="1" i="0" u="none"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和歌山の穴場エリアで</a:t>
            </a:r>
            <a:r>
              <a:rPr kumimoji="1" lang="en-US" altLang="ja-JP" sz="2400" b="1" dirty="0">
                <a:latin typeface="ＤＦ平成明朝体W3" panose="02020309000000000000" pitchFamily="17" charset="-128"/>
                <a:ea typeface="ＤＦ平成明朝体W3" panose="02020309000000000000" pitchFamily="17" charset="-128"/>
              </a:rPr>
              <a:t>SUP</a:t>
            </a:r>
            <a:r>
              <a:rPr kumimoji="1" lang="ja-JP" altLang="en-US" sz="2400" b="1" dirty="0">
                <a:latin typeface="ＤＦ平成明朝体W3" panose="02020309000000000000" pitchFamily="17" charset="-128"/>
                <a:ea typeface="ＤＦ平成明朝体W3" panose="02020309000000000000" pitchFamily="17" charset="-128"/>
              </a:rPr>
              <a:t>体験　</a:t>
            </a:r>
            <a:endParaRPr kumimoji="1" lang="en-US" altLang="ja-JP" sz="2400" b="1" dirty="0">
              <a:latin typeface="ＤＦ平成明朝体W3" panose="02020309000000000000" pitchFamily="17" charset="-128"/>
              <a:ea typeface="ＤＦ平成明朝体W3" panose="02020309000000000000" pitchFamily="17" charset="-128"/>
            </a:endParaRPr>
          </a:p>
        </p:txBody>
      </p:sp>
      <p:sp>
        <p:nvSpPr>
          <p:cNvPr id="10" name="テキスト ボックス 9"/>
          <p:cNvSpPr txBox="1"/>
          <p:nvPr/>
        </p:nvSpPr>
        <p:spPr>
          <a:xfrm>
            <a:off x="5788551" y="1491113"/>
            <a:ext cx="3854967" cy="1015663"/>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体験内容</a:t>
            </a:r>
            <a:endParaRPr kumimoji="1" lang="en-US" altLang="ja-JP" sz="1200" b="1"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初心者の方にも安全な場所で実施するので水上を散歩する感覚で楽しむことができます。時々バランスを崩して水に飛び込んで、笑い合うことも良い思い出になります。</a:t>
            </a:r>
            <a:endParaRPr lang="en-US" altLang="ja-JP" sz="1200" dirty="0">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美浜町＆日高町</a:t>
            </a:r>
          </a:p>
        </p:txBody>
      </p:sp>
      <p:sp>
        <p:nvSpPr>
          <p:cNvPr id="17" name="テキスト ボックス 16"/>
          <p:cNvSpPr txBox="1"/>
          <p:nvPr/>
        </p:nvSpPr>
        <p:spPr>
          <a:xfrm>
            <a:off x="2615739" y="6528354"/>
            <a:ext cx="7096298" cy="276999"/>
          </a:xfrm>
          <a:prstGeom prst="rect">
            <a:avLst/>
          </a:prstGeom>
          <a:noFill/>
        </p:spPr>
        <p:txBody>
          <a:bodyPr wrap="square" rtlCol="0">
            <a:spAutoFit/>
          </a:bodyPr>
          <a:lstStyle/>
          <a:p>
            <a:pPr algn="r"/>
            <a:r>
              <a:rPr kumimoji="1" lang="ja-JP" altLang="en-US" sz="1200" dirty="0">
                <a:latin typeface="メイリオ" panose="020B0604030504040204" pitchFamily="50" charset="-128"/>
                <a:ea typeface="メイリオ" panose="020B0604030504040204" pitchFamily="50" charset="-128"/>
              </a:rPr>
              <a:t>和歌山県内ではその他、串本町・那智勝浦町・有田市・湯浅町・北山村等でも</a:t>
            </a:r>
            <a:r>
              <a:rPr kumimoji="1" lang="en-US" altLang="ja-JP" sz="1200" dirty="0">
                <a:latin typeface="メイリオ" panose="020B0604030504040204" pitchFamily="50" charset="-128"/>
                <a:ea typeface="メイリオ" panose="020B0604030504040204" pitchFamily="50" charset="-128"/>
              </a:rPr>
              <a:t>SUP</a:t>
            </a:r>
            <a:r>
              <a:rPr kumimoji="1" lang="ja-JP" altLang="en-US" sz="1200" dirty="0">
                <a:latin typeface="メイリオ" panose="020B0604030504040204" pitchFamily="50" charset="-128"/>
                <a:ea typeface="メイリオ" panose="020B0604030504040204" pitchFamily="50" charset="-128"/>
              </a:rPr>
              <a:t>体験が可能です。</a:t>
            </a:r>
            <a:endParaRPr kumimoji="1" lang="en-US" altLang="ja-JP" sz="1200" dirty="0">
              <a:latin typeface="メイリオ" panose="020B0604030504040204" pitchFamily="50" charset="-128"/>
              <a:ea typeface="メイリオ" panose="020B0604030504040204" pitchFamily="50" charset="-128"/>
            </a:endParaRPr>
          </a:p>
        </p:txBody>
      </p:sp>
      <p:pic>
        <p:nvPicPr>
          <p:cNvPr id="5" name="図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4529" y="3451375"/>
            <a:ext cx="2248989" cy="1686742"/>
          </a:xfrm>
          <a:prstGeom prst="rect">
            <a:avLst/>
          </a:prstGeom>
        </p:spPr>
      </p:pic>
      <p:pic>
        <p:nvPicPr>
          <p:cNvPr id="6" name="図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90471" y="4702351"/>
            <a:ext cx="1942012" cy="1456509"/>
          </a:xfrm>
          <a:prstGeom prst="rect">
            <a:avLst/>
          </a:prstGeom>
        </p:spPr>
      </p:pic>
      <p:sp>
        <p:nvSpPr>
          <p:cNvPr id="7" name="テキスト ボックス 6">
            <a:extLst>
              <a:ext uri="{FF2B5EF4-FFF2-40B4-BE49-F238E27FC236}">
                <a16:creationId xmlns:a16="http://schemas.microsoft.com/office/drawing/2014/main" id="{5C08CE65-D08A-CF34-8F0F-93F2C72E50CF}"/>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40763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5310498" y="3645343"/>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436305508"/>
              </p:ext>
            </p:extLst>
          </p:nvPr>
        </p:nvGraphicFramePr>
        <p:xfrm>
          <a:off x="464867" y="1073227"/>
          <a:ext cx="5323684" cy="515466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由良の海岸を歩き、シーグラスや貝殻、海洋プラスチックゴミなどを拾うビーチコーミングをします。その後、自分で集めたシーグラスやプラゴミ、貝殻を使ってきれいなボールペンを作成します。</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ja-JP" altLang="en-US" sz="1050" b="1" i="0" kern="1200" dirty="0">
                          <a:solidFill>
                            <a:schemeClr val="tx1"/>
                          </a:solidFill>
                          <a:effectLst/>
                          <a:latin typeface="メイリオ" panose="020B0604030504040204" pitchFamily="50" charset="-128"/>
                          <a:ea typeface="メイリオ" panose="020B0604030504040204" pitchFamily="50" charset="-128"/>
                          <a:cs typeface="+mn-cs"/>
                        </a:rPr>
                        <a:t>（拾えなかった場合はヘルプパーツがございます。）</a:t>
                      </a:r>
                      <a:endParaRPr kumimoji="1" lang="ja-JP" altLang="en-US" sz="8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strike="noStrike" dirty="0">
                          <a:solidFill>
                            <a:schemeClr val="tx1"/>
                          </a:solidFill>
                          <a:latin typeface="メイリオ" panose="020B0604030504040204" pitchFamily="50" charset="-128"/>
                          <a:ea typeface="メイリオ" panose="020B0604030504040204" pitchFamily="50" charset="-128"/>
                        </a:rPr>
                        <a:t>1</a:t>
                      </a:r>
                      <a:r>
                        <a:rPr kumimoji="1" lang="zh-TW" altLang="en-US" sz="1200" b="1" strike="noStrike" dirty="0">
                          <a:solidFill>
                            <a:schemeClr val="tx1"/>
                          </a:solidFill>
                          <a:latin typeface="メイリオ" panose="020B0604030504040204" pitchFamily="50" charset="-128"/>
                          <a:ea typeface="メイリオ" panose="020B0604030504040204" pitchFamily="50" charset="-128"/>
                        </a:rPr>
                        <a:t>時間</a:t>
                      </a:r>
                      <a:r>
                        <a:rPr kumimoji="1" lang="en-US" altLang="zh-TW" sz="1200" b="1" dirty="0">
                          <a:solidFill>
                            <a:schemeClr val="tx1"/>
                          </a:solidFill>
                          <a:latin typeface="メイリオ" panose="020B0604030504040204" pitchFamily="50" charset="-128"/>
                          <a:ea typeface="メイリオ" panose="020B0604030504040204" pitchFamily="50" charset="-128"/>
                        </a:rPr>
                        <a:t>30</a:t>
                      </a:r>
                      <a:r>
                        <a:rPr kumimoji="1" lang="zh-TW" altLang="en-US" sz="1200" b="1" dirty="0">
                          <a:solidFill>
                            <a:schemeClr val="tx1"/>
                          </a:solidFill>
                          <a:latin typeface="メイリオ" panose="020B0604030504040204" pitchFamily="50" charset="-128"/>
                          <a:ea typeface="メイリオ" panose="020B0604030504040204" pitchFamily="50" charset="-128"/>
                        </a:rPr>
                        <a:t>分～</a:t>
                      </a:r>
                      <a:r>
                        <a:rPr kumimoji="1" lang="en-US" altLang="zh-TW" sz="1200" b="1" dirty="0">
                          <a:solidFill>
                            <a:schemeClr val="tx1"/>
                          </a:solidFill>
                          <a:latin typeface="メイリオ" panose="020B0604030504040204" pitchFamily="50" charset="-128"/>
                          <a:ea typeface="メイリオ" panose="020B0604030504040204" pitchFamily="50" charset="-128"/>
                        </a:rPr>
                        <a:t>3</a:t>
                      </a:r>
                      <a:r>
                        <a:rPr kumimoji="1" lang="zh-TW" altLang="en-US" sz="1200" b="1" dirty="0">
                          <a:solidFill>
                            <a:schemeClr val="tx1"/>
                          </a:solidFill>
                          <a:latin typeface="メイリオ" panose="020B0604030504040204" pitchFamily="50" charset="-128"/>
                          <a:ea typeface="メイリオ" panose="020B0604030504040204" pitchFamily="50" charset="-128"/>
                        </a:rPr>
                        <a:t>時間</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strike="noStrike" dirty="0">
                          <a:solidFill>
                            <a:schemeClr val="tx1"/>
                          </a:solidFill>
                          <a:latin typeface="メイリオ" panose="020B0604030504040204" pitchFamily="50" charset="-128"/>
                          <a:ea typeface="メイリオ" panose="020B0604030504040204" pitchFamily="50" charset="-128"/>
                        </a:rPr>
                        <a:t>①ビーチコーミング＋海の教室＋シーグラスボールペン製作　</a:t>
                      </a:r>
                      <a:r>
                        <a:rPr kumimoji="1" lang="en-US" altLang="ja-JP" sz="1200" b="1" strike="noStrike" dirty="0">
                          <a:solidFill>
                            <a:schemeClr val="tx1"/>
                          </a:solidFill>
                          <a:latin typeface="メイリオ" panose="020B0604030504040204" pitchFamily="50" charset="-128"/>
                          <a:ea typeface="メイリオ" panose="020B0604030504040204" pitchFamily="50" charset="-128"/>
                        </a:rPr>
                        <a:t>1</a:t>
                      </a:r>
                      <a:r>
                        <a:rPr kumimoji="1" lang="ja-JP" altLang="en-US" sz="1200" b="1" strike="noStrike" dirty="0">
                          <a:solidFill>
                            <a:schemeClr val="tx1"/>
                          </a:solidFill>
                          <a:latin typeface="メイリオ" panose="020B0604030504040204" pitchFamily="50" charset="-128"/>
                          <a:ea typeface="メイリオ" panose="020B0604030504040204" pitchFamily="50" charset="-128"/>
                        </a:rPr>
                        <a:t>名</a:t>
                      </a:r>
                      <a:r>
                        <a:rPr kumimoji="1" lang="en-US" altLang="ja-JP" sz="1200" b="1" strike="noStrike" dirty="0">
                          <a:solidFill>
                            <a:schemeClr val="tx1"/>
                          </a:solidFill>
                          <a:latin typeface="メイリオ" panose="020B0604030504040204" pitchFamily="50" charset="-128"/>
                          <a:ea typeface="メイリオ" panose="020B0604030504040204" pitchFamily="50" charset="-128"/>
                        </a:rPr>
                        <a:t>3,520</a:t>
                      </a:r>
                      <a:r>
                        <a:rPr kumimoji="1" lang="ja-JP" altLang="en-US" sz="1200" b="1" strike="noStrike" dirty="0">
                          <a:solidFill>
                            <a:schemeClr val="tx1"/>
                          </a:solidFill>
                          <a:latin typeface="メイリオ" panose="020B0604030504040204" pitchFamily="50" charset="-128"/>
                          <a:ea typeface="メイリオ" panose="020B0604030504040204" pitchFamily="50" charset="-128"/>
                        </a:rPr>
                        <a:t>円</a:t>
                      </a:r>
                      <a:endParaRPr kumimoji="1" lang="en-US" altLang="ja-JP" sz="1200" b="1" strike="sngStrike"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strike="noStrike" dirty="0">
                          <a:solidFill>
                            <a:schemeClr val="tx1"/>
                          </a:solidFill>
                          <a:latin typeface="メイリオ" panose="020B0604030504040204" pitchFamily="50" charset="-128"/>
                          <a:ea typeface="メイリオ" panose="020B0604030504040204" pitchFamily="50" charset="-128"/>
                        </a:rPr>
                        <a:t>②シーグラスボールペン製作　</a:t>
                      </a:r>
                      <a:r>
                        <a:rPr kumimoji="1" lang="en-US" altLang="ja-JP" sz="1200" b="1" strike="noStrike" dirty="0">
                          <a:solidFill>
                            <a:schemeClr val="tx1"/>
                          </a:solidFill>
                          <a:latin typeface="メイリオ" panose="020B0604030504040204" pitchFamily="50" charset="-128"/>
                          <a:ea typeface="メイリオ" panose="020B0604030504040204" pitchFamily="50" charset="-128"/>
                        </a:rPr>
                        <a:t>1</a:t>
                      </a:r>
                      <a:r>
                        <a:rPr kumimoji="1" lang="ja-JP" altLang="en-US" sz="1200" b="1" strike="noStrike" dirty="0">
                          <a:solidFill>
                            <a:schemeClr val="tx1"/>
                          </a:solidFill>
                          <a:latin typeface="メイリオ" panose="020B0604030504040204" pitchFamily="50" charset="-128"/>
                          <a:ea typeface="メイリオ" panose="020B0604030504040204" pitchFamily="50" charset="-128"/>
                        </a:rPr>
                        <a:t>名</a:t>
                      </a:r>
                      <a:r>
                        <a:rPr kumimoji="1" lang="en-US" altLang="ja-JP" sz="1200" b="1" strike="noStrike" dirty="0">
                          <a:solidFill>
                            <a:schemeClr val="tx1"/>
                          </a:solidFill>
                          <a:latin typeface="メイリオ" panose="020B0604030504040204" pitchFamily="50" charset="-128"/>
                          <a:ea typeface="メイリオ" panose="020B0604030504040204" pitchFamily="50" charset="-128"/>
                        </a:rPr>
                        <a:t>2,390</a:t>
                      </a:r>
                      <a:r>
                        <a:rPr kumimoji="1" lang="ja-JP" altLang="en-US" sz="1200" b="1" strike="noStrike" dirty="0">
                          <a:solidFill>
                            <a:schemeClr val="tx1"/>
                          </a:solidFill>
                          <a:latin typeface="メイリオ" panose="020B0604030504040204" pitchFamily="50" charset="-128"/>
                          <a:ea typeface="メイリオ" panose="020B0604030504040204" pitchFamily="50" charset="-128"/>
                        </a:rPr>
                        <a:t>円</a:t>
                      </a:r>
                      <a:endParaRPr kumimoji="1" lang="en-US" altLang="ja-JP" sz="1200" b="1" strike="noStrike"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週間前まで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無（近隣に大型バス待機可能場所あり）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実施場所：大引浜・しらしょう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紀州体験交流ゆめ俱楽部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0738-70-4333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611562"/>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ビーチコーミング／シーグラスボールペン製作</a:t>
            </a:r>
          </a:p>
        </p:txBody>
      </p:sp>
      <p:sp>
        <p:nvSpPr>
          <p:cNvPr id="10" name="テキスト ボックス 9"/>
          <p:cNvSpPr txBox="1"/>
          <p:nvPr/>
        </p:nvSpPr>
        <p:spPr>
          <a:xfrm>
            <a:off x="5788551" y="1491113"/>
            <a:ext cx="3854967" cy="1569660"/>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体験内容</a:t>
            </a:r>
            <a:endParaRPr kumimoji="1" lang="en-US" altLang="ja-JP" sz="1200" b="1"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由良の海岸を歩き、潮風や波の音を体感しながらシーグラスや貝殻、海洋プラスチックゴミなどを拾うビーチコーミングをします。</a:t>
            </a:r>
          </a:p>
          <a:p>
            <a:r>
              <a:rPr lang="ja-JP" altLang="en-US" sz="1200" dirty="0">
                <a:latin typeface="メイリオ" panose="020B0604030504040204" pitchFamily="50" charset="-128"/>
                <a:ea typeface="メイリオ" panose="020B0604030504040204" pitchFamily="50" charset="-128"/>
              </a:rPr>
              <a:t>自分で集めたシーグラスやプラゴミ、貝殻を使ってきれいなボールペンを作成します。</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海の漂着物を閉じ込めて美しいボールペンに変える、そのプロセスを学びながら楽しんでください。</a:t>
            </a:r>
            <a:endParaRPr lang="en-US" altLang="ja-JP" sz="1200" dirty="0">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由良町</a:t>
            </a:r>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8515" y="4687898"/>
            <a:ext cx="2455092" cy="1636728"/>
          </a:xfrm>
          <a:prstGeom prst="rect">
            <a:avLst/>
          </a:prstGeom>
        </p:spPr>
      </p:pic>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6061" y="3307836"/>
            <a:ext cx="2682274" cy="1786436"/>
          </a:xfrm>
          <a:prstGeom prst="rect">
            <a:avLst/>
          </a:prstGeom>
        </p:spPr>
      </p:pic>
      <p:sp>
        <p:nvSpPr>
          <p:cNvPr id="17" name="テキスト ボックス 16"/>
          <p:cNvSpPr txBox="1"/>
          <p:nvPr/>
        </p:nvSpPr>
        <p:spPr>
          <a:xfrm>
            <a:off x="7355585" y="6174252"/>
            <a:ext cx="2016043" cy="600164"/>
          </a:xfrm>
          <a:prstGeom prst="rect">
            <a:avLst/>
          </a:prstGeom>
          <a:solidFill>
            <a:schemeClr val="bg1"/>
          </a:solidFill>
        </p:spPr>
        <p:txBody>
          <a:bodyPr wrap="square" rtlCol="0">
            <a:spAutoFit/>
          </a:bodyPr>
          <a:lstStyle/>
          <a:p>
            <a:pPr algn="r"/>
            <a:r>
              <a:rPr kumimoji="1" lang="ja-JP" altLang="en-US" sz="1100" dirty="0">
                <a:latin typeface="メイリオ" panose="020B0604030504040204" pitchFamily="50" charset="-128"/>
                <a:ea typeface="メイリオ" panose="020B0604030504040204" pitchFamily="50" charset="-128"/>
              </a:rPr>
              <a:t>「うみの教室」で海洋プラスチックゴミがもたらす海の環境問題について考える講義も。</a:t>
            </a:r>
            <a:endParaRPr kumimoji="1" lang="en-US" altLang="ja-JP" sz="1100"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C1B2E2DF-B2BE-4D5E-F482-EB5A2B10DB1C}"/>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00118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914003" y="2869131"/>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239735"/>
              </p:ext>
            </p:extLst>
          </p:nvPr>
        </p:nvGraphicFramePr>
        <p:xfrm>
          <a:off x="464867" y="1469843"/>
          <a:ext cx="5323684" cy="481176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地元漁師が解説する白崎海岸の観察や、春から夏にかけてのウミネコへの餌やり体験が魅力です。</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万葉集にも詠まれた美しい白崎海岸を海から観察できるのは白崎クルーズだけの体験です。</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分コース／</a:t>
                      </a:r>
                      <a:r>
                        <a:rPr kumimoji="1" lang="en-US" altLang="ja-JP" sz="1200" b="1" dirty="0">
                          <a:solidFill>
                            <a:schemeClr val="tx1"/>
                          </a:solidFill>
                          <a:latin typeface="メイリオ" panose="020B0604030504040204" pitchFamily="50" charset="-128"/>
                          <a:ea typeface="メイリオ" panose="020B0604030504040204" pitchFamily="50" charset="-128"/>
                        </a:rPr>
                        <a:t>60</a:t>
                      </a:r>
                      <a:r>
                        <a:rPr kumimoji="1" lang="ja-JP" altLang="en-US" sz="1200" b="1" dirty="0">
                          <a:solidFill>
                            <a:schemeClr val="tx1"/>
                          </a:solidFill>
                          <a:latin typeface="メイリオ" panose="020B0604030504040204" pitchFamily="50" charset="-128"/>
                          <a:ea typeface="メイリオ" panose="020B0604030504040204" pitchFamily="50" charset="-128"/>
                        </a:rPr>
                        <a:t>分コース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72</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分コース：小学生以下</a:t>
                      </a:r>
                      <a:r>
                        <a:rPr kumimoji="1" lang="en-US" altLang="ja-JP" sz="1200" b="1" dirty="0">
                          <a:solidFill>
                            <a:schemeClr val="tx1"/>
                          </a:solidFill>
                          <a:latin typeface="メイリオ" panose="020B0604030504040204" pitchFamily="50" charset="-128"/>
                          <a:ea typeface="メイリオ" panose="020B0604030504040204" pitchFamily="50" charset="-128"/>
                        </a:rPr>
                        <a:t>2,000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ja-JP" altLang="en-US" sz="1200" b="1" baseline="0" dirty="0">
                          <a:solidFill>
                            <a:schemeClr val="tx1"/>
                          </a:solidFill>
                          <a:latin typeface="メイリオ" panose="020B0604030504040204" pitchFamily="50" charset="-128"/>
                          <a:ea typeface="メイリオ" panose="020B0604030504040204" pitchFamily="50" charset="-128"/>
                        </a:rPr>
                        <a:t> </a:t>
                      </a:r>
                      <a:r>
                        <a:rPr kumimoji="1" lang="ja-JP"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2,500</a:t>
                      </a:r>
                      <a:r>
                        <a:rPr kumimoji="1" lang="ja-JP" altLang="en-US" sz="1200" b="1" dirty="0">
                          <a:solidFill>
                            <a:schemeClr val="tx1"/>
                          </a:solidFill>
                          <a:latin typeface="メイリオ" panose="020B0604030504040204" pitchFamily="50" charset="-128"/>
                          <a:ea typeface="メイリオ" panose="020B0604030504040204" pitchFamily="50" charset="-128"/>
                        </a:rPr>
                        <a:t>円　</a:t>
                      </a:r>
                    </a:p>
                    <a:p>
                      <a:r>
                        <a:rPr kumimoji="1" lang="en-US" altLang="ja-JP" sz="1200" b="1" dirty="0">
                          <a:solidFill>
                            <a:schemeClr val="tx1"/>
                          </a:solidFill>
                          <a:latin typeface="メイリオ" panose="020B0604030504040204" pitchFamily="50" charset="-128"/>
                          <a:ea typeface="メイリオ" panose="020B0604030504040204" pitchFamily="50" charset="-128"/>
                        </a:rPr>
                        <a:t>60</a:t>
                      </a:r>
                      <a:r>
                        <a:rPr kumimoji="1" lang="ja-JP" altLang="en-US" sz="1200" b="1" dirty="0">
                          <a:solidFill>
                            <a:schemeClr val="tx1"/>
                          </a:solidFill>
                          <a:latin typeface="メイリオ" panose="020B0604030504040204" pitchFamily="50" charset="-128"/>
                          <a:ea typeface="メイリオ" panose="020B0604030504040204" pitchFamily="50" charset="-128"/>
                        </a:rPr>
                        <a:t>分コース：小学生以下</a:t>
                      </a:r>
                      <a:r>
                        <a:rPr kumimoji="1" lang="en-US" altLang="ja-JP" sz="1200" b="1" dirty="0">
                          <a:solidFill>
                            <a:schemeClr val="tx1"/>
                          </a:solidFill>
                          <a:latin typeface="メイリオ" panose="020B0604030504040204" pitchFamily="50" charset="-128"/>
                          <a:ea typeface="メイリオ" panose="020B0604030504040204" pitchFamily="50" charset="-128"/>
                        </a:rPr>
                        <a:t>2,000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ja-JP" altLang="en-US" sz="1200" b="1" baseline="0" dirty="0">
                          <a:solidFill>
                            <a:schemeClr val="tx1"/>
                          </a:solidFill>
                          <a:latin typeface="メイリオ" panose="020B0604030504040204" pitchFamily="50" charset="-128"/>
                          <a:ea typeface="メイリオ" panose="020B0604030504040204" pitchFamily="50" charset="-128"/>
                        </a:rPr>
                        <a:t> </a:t>
                      </a:r>
                      <a:r>
                        <a:rPr kumimoji="1" lang="ja-JP"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3,000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前日まで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集合場所：</a:t>
                      </a:r>
                      <a:r>
                        <a:rPr kumimoji="1" lang="zh-CN" altLang="en-US" sz="1200" b="1" dirty="0">
                          <a:solidFill>
                            <a:schemeClr val="tx1"/>
                          </a:solidFill>
                          <a:latin typeface="メイリオ" panose="020B0604030504040204" pitchFamily="50" charset="-128"/>
                          <a:ea typeface="メイリオ" panose="020B0604030504040204" pitchFamily="50" charset="-128"/>
                        </a:rPr>
                        <a:t>大引漁港</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strike="noStrike" kern="1200" dirty="0">
                          <a:solidFill>
                            <a:schemeClr val="tx1"/>
                          </a:solidFill>
                          <a:effectLst/>
                          <a:latin typeface="メイリオ" panose="020B0604030504040204" pitchFamily="50" charset="-128"/>
                          <a:ea typeface="メイリオ" panose="020B0604030504040204" pitchFamily="50" charset="-128"/>
                          <a:cs typeface="+mn-cs"/>
                        </a:rPr>
                        <a:t>一般社団法人　紀州の環</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0738-65-1123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白崎クルーズ</a:t>
            </a:r>
          </a:p>
        </p:txBody>
      </p:sp>
      <p:sp>
        <p:nvSpPr>
          <p:cNvPr id="10" name="テキスト ボックス 9"/>
          <p:cNvSpPr txBox="1"/>
          <p:nvPr/>
        </p:nvSpPr>
        <p:spPr>
          <a:xfrm>
            <a:off x="5826389" y="1443750"/>
            <a:ext cx="3854967" cy="1015663"/>
          </a:xfrm>
          <a:prstGeom prst="rect">
            <a:avLst/>
          </a:prstGeom>
          <a:noFill/>
        </p:spPr>
        <p:txBody>
          <a:bodyPr wrap="square" rtlCol="0">
            <a:spAutoFit/>
          </a:bodyPr>
          <a:lstStyle/>
          <a:p>
            <a:r>
              <a:rPr lang="ja-JP" altLang="en-US" sz="1200" b="1" dirty="0">
                <a:latin typeface="メイリオ" panose="020B0604030504040204" pitchFamily="50" charset="-128"/>
                <a:ea typeface="メイリオ" panose="020B0604030504040204" pitchFamily="50" charset="-128"/>
              </a:rPr>
              <a:t>地元の漁師が魅せる臨場感あるクルージング</a:t>
            </a:r>
          </a:p>
          <a:p>
            <a:r>
              <a:rPr lang="ja-JP" altLang="en-US" sz="1200" dirty="0">
                <a:latin typeface="メイリオ" panose="020B0604030504040204" pitchFamily="50" charset="-128"/>
                <a:ea typeface="メイリオ" panose="020B0604030504040204" pitchFamily="50" charset="-128"/>
              </a:rPr>
              <a:t>由良の観光シンボル「白崎海岸」海と空の青に石灰岩の白が映える景観は、見る者の心を奪う。 </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船の上で波に揺られながら見る、浸食された石灰岩は臨場感たっぷり。</a:t>
            </a: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由良町</a:t>
            </a:r>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17562" y="4064518"/>
            <a:ext cx="2057433" cy="1370766"/>
          </a:xfrm>
          <a:prstGeom prst="rect">
            <a:avLst/>
          </a:prstGeom>
        </p:spPr>
      </p:pic>
      <p:sp>
        <p:nvSpPr>
          <p:cNvPr id="7" name="テキスト ボックス 6"/>
          <p:cNvSpPr txBox="1"/>
          <p:nvPr/>
        </p:nvSpPr>
        <p:spPr>
          <a:xfrm>
            <a:off x="5826389" y="5453231"/>
            <a:ext cx="4117449" cy="1015663"/>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同クルーズでは</a:t>
            </a:r>
            <a:r>
              <a:rPr lang="en-US" altLang="ja-JP" sz="1200" dirty="0">
                <a:latin typeface="メイリオ" panose="020B0604030504040204" pitchFamily="50" charset="-128"/>
                <a:ea typeface="メイリオ" panose="020B0604030504040204" pitchFamily="50" charset="-128"/>
              </a:rPr>
              <a:t>6</a:t>
            </a:r>
            <a:r>
              <a:rPr lang="ja-JP" altLang="en-US" sz="1200" dirty="0">
                <a:latin typeface="メイリオ" panose="020B0604030504040204" pitchFamily="50" charset="-128"/>
                <a:ea typeface="メイリオ" panose="020B0604030504040204" pitchFamily="50" charset="-128"/>
              </a:rPr>
              <a:t>人の 地元の漁師が船頭を担当し、現役の漁師だからこそ可能な臨場感あるクルージングと、地形と 海域を熟知した語り部トークが楽しめる。</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ウミネコへの餌付けや、漁船の水槽で泳ぐ魚の購入 など、他の観光船では見られない個性的なサービスも自慢。</a:t>
            </a:r>
          </a:p>
        </p:txBody>
      </p:sp>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05132" y="2566692"/>
            <a:ext cx="1997747" cy="1498310"/>
          </a:xfrm>
          <a:prstGeom prst="rect">
            <a:avLst/>
          </a:prstGeom>
        </p:spPr>
      </p:pic>
      <p:sp>
        <p:nvSpPr>
          <p:cNvPr id="6" name="テキスト ボックス 5">
            <a:extLst>
              <a:ext uri="{FF2B5EF4-FFF2-40B4-BE49-F238E27FC236}">
                <a16:creationId xmlns:a16="http://schemas.microsoft.com/office/drawing/2014/main" id="{AE2DCA14-3C4C-DB06-FFF1-1CEF9105DE57}"/>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38</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66780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7" name="楕円 16"/>
          <p:cNvSpPr/>
          <p:nvPr/>
        </p:nvSpPr>
        <p:spPr>
          <a:xfrm>
            <a:off x="6312317" y="1862504"/>
            <a:ext cx="2521985" cy="2390775"/>
          </a:xfrm>
          <a:prstGeom prst="ellipse">
            <a:avLst/>
          </a:prstGeom>
          <a:solidFill>
            <a:srgbClr val="8ABE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720870339"/>
              </p:ext>
            </p:extLst>
          </p:nvPr>
        </p:nvGraphicFramePr>
        <p:xfrm>
          <a:off x="232154" y="1493440"/>
          <a:ext cx="5362574" cy="5177520"/>
        </p:xfrm>
        <a:graphic>
          <a:graphicData uri="http://schemas.openxmlformats.org/drawingml/2006/table">
            <a:tbl>
              <a:tblPr firstRow="1" bandRow="1">
                <a:tableStyleId>{5C22544A-7EE6-4342-B048-85BDC9FD1C3A}</a:tableStyleId>
              </a:tblPr>
              <a:tblGrid>
                <a:gridCol w="1809749">
                  <a:extLst>
                    <a:ext uri="{9D8B030D-6E8A-4147-A177-3AD203B41FA5}">
                      <a16:colId xmlns:a16="http://schemas.microsoft.com/office/drawing/2014/main" val="2770366239"/>
                    </a:ext>
                  </a:extLst>
                </a:gridCol>
                <a:gridCol w="355282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baseline="0" dirty="0">
                          <a:solidFill>
                            <a:schemeClr val="tx1"/>
                          </a:solidFill>
                          <a:latin typeface="メイリオ" panose="020B0604030504040204" pitchFamily="50" charset="-128"/>
                          <a:ea typeface="メイリオ" panose="020B0604030504040204" pitchFamily="50" charset="-128"/>
                        </a:rPr>
                        <a:t> </a:t>
                      </a:r>
                      <a:r>
                        <a:rPr kumimoji="1" lang="ja-JP" altLang="en-US" sz="1200" b="1" baseline="0" dirty="0">
                          <a:solidFill>
                            <a:schemeClr val="tx1"/>
                          </a:solidFill>
                          <a:latin typeface="メイリオ" panose="020B0604030504040204" pitchFamily="50" charset="-128"/>
                          <a:ea typeface="メイリオ" panose="020B0604030504040204" pitchFamily="50" charset="-128"/>
                        </a:rPr>
                        <a:t>不可（</a:t>
                      </a:r>
                      <a:r>
                        <a:rPr kumimoji="1" lang="en-US" altLang="ja-JP" sz="1200" b="1" baseline="0" dirty="0">
                          <a:solidFill>
                            <a:schemeClr val="tx1"/>
                          </a:solidFill>
                          <a:latin typeface="メイリオ" panose="020B0604030504040204" pitchFamily="50" charset="-128"/>
                          <a:ea typeface="メイリオ" panose="020B0604030504040204" pitchFamily="50" charset="-128"/>
                        </a:rPr>
                        <a:t>20</a:t>
                      </a:r>
                      <a:r>
                        <a:rPr kumimoji="1" lang="ja-JP" altLang="en-US" sz="1200" b="1" baseline="0" dirty="0">
                          <a:solidFill>
                            <a:schemeClr val="tx1"/>
                          </a:solidFill>
                          <a:latin typeface="メイリオ" panose="020B0604030504040204" pitchFamily="50" charset="-128"/>
                          <a:ea typeface="メイリオ" panose="020B0604030504040204" pitchFamily="50" charset="-128"/>
                        </a:rPr>
                        <a:t>名まで）</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普段公開していない法堂の中をご案内し、御本尊の釈迦如来像や四天王像、龍の天井画などをご覧いただき、併せて、禅寺の落ち着いた空間で坐禅体験を行っていただきます。</a:t>
                      </a:r>
                    </a:p>
                    <a:p>
                      <a:r>
                        <a:rPr kumimoji="1" lang="ja-JP" altLang="en-US" sz="1200" b="1" dirty="0">
                          <a:solidFill>
                            <a:schemeClr val="tx1"/>
                          </a:solidFill>
                          <a:latin typeface="メイリオ" panose="020B0604030504040204" pitchFamily="50" charset="-128"/>
                          <a:ea typeface="メイリオ" panose="020B0604030504040204" pitchFamily="50" charset="-128"/>
                        </a:rPr>
                        <a:t>体験後は、地元の和菓子とお茶を差し上げます。</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zh-CN" altLang="en-US" sz="1200" b="1" dirty="0">
                          <a:solidFill>
                            <a:schemeClr val="tx1"/>
                          </a:solidFill>
                          <a:latin typeface="メイリオ" panose="020B0604030504040204" pitchFamily="50" charset="-128"/>
                          <a:ea typeface="メイリオ" panose="020B0604030504040204" pitchFamily="50" charset="-128"/>
                        </a:rPr>
                        <a:t>（拝観、坐禅体験）</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各回５名～</a:t>
                      </a:r>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通年（</a:t>
                      </a:r>
                      <a:r>
                        <a:rPr kumimoji="1" lang="zh-TW" altLang="en-US" sz="1200" b="1" dirty="0">
                          <a:solidFill>
                            <a:schemeClr val="tx1"/>
                          </a:solidFill>
                          <a:latin typeface="メイリオ" panose="020B0604030504040204" pitchFamily="50" charset="-128"/>
                          <a:ea typeface="メイリオ" panose="020B0604030504040204" pitchFamily="50" charset="-128"/>
                        </a:rPr>
                        <a:t>開始時間：</a:t>
                      </a:r>
                      <a:r>
                        <a:rPr kumimoji="1" lang="en-US" altLang="zh-TW" sz="1200" b="1" dirty="0">
                          <a:solidFill>
                            <a:schemeClr val="tx1"/>
                          </a:solidFill>
                          <a:latin typeface="メイリオ" panose="020B0604030504040204" pitchFamily="50" charset="-128"/>
                          <a:ea typeface="メイリオ" panose="020B0604030504040204" pitchFamily="50" charset="-128"/>
                        </a:rPr>
                        <a:t>9</a:t>
                      </a:r>
                      <a:r>
                        <a:rPr kumimoji="1" lang="zh-TW" altLang="en-US" sz="1200" b="1" dirty="0">
                          <a:solidFill>
                            <a:schemeClr val="tx1"/>
                          </a:solidFill>
                          <a:latin typeface="メイリオ" panose="020B0604030504040204" pitchFamily="50" charset="-128"/>
                          <a:ea typeface="メイリオ" panose="020B0604030504040204" pitchFamily="50" charset="-128"/>
                        </a:rPr>
                        <a:t>時～</a:t>
                      </a:r>
                      <a:r>
                        <a:rPr kumimoji="1" lang="en-US" altLang="zh-TW" sz="1200" b="1" dirty="0">
                          <a:solidFill>
                            <a:schemeClr val="tx1"/>
                          </a:solidFill>
                          <a:latin typeface="メイリオ" panose="020B0604030504040204" pitchFamily="50" charset="-128"/>
                          <a:ea typeface="メイリオ" panose="020B0604030504040204" pitchFamily="50" charset="-128"/>
                        </a:rPr>
                        <a:t>17</a:t>
                      </a:r>
                      <a:r>
                        <a:rPr kumimoji="1" lang="zh-TW" altLang="en-US" sz="1200" b="1" dirty="0">
                          <a:solidFill>
                            <a:schemeClr val="tx1"/>
                          </a:solidFill>
                          <a:latin typeface="メイリオ" panose="020B0604030504040204" pitchFamily="50" charset="-128"/>
                          <a:ea typeface="メイリオ" panose="020B0604030504040204" pitchFamily="50" charset="-128"/>
                        </a:rPr>
                        <a:t>時</a:t>
                      </a:r>
                      <a:r>
                        <a:rPr kumimoji="1" lang="ja-JP" altLang="en-US" sz="1200" b="1" dirty="0">
                          <a:solidFill>
                            <a:schemeClr val="tx1"/>
                          </a:solidFill>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solidFill>
                            <a:schemeClr val="tx1"/>
                          </a:solidFill>
                          <a:latin typeface="メイリオ" panose="020B0604030504040204" pitchFamily="50" charset="-128"/>
                          <a:ea typeface="メイリオ" panose="020B0604030504040204" pitchFamily="50" charset="-128"/>
                        </a:rPr>
                        <a:t>志納料　１名：</a:t>
                      </a:r>
                      <a:r>
                        <a:rPr kumimoji="1" lang="en-US" altLang="ja-JP" sz="1200" b="1" dirty="0">
                          <a:solidFill>
                            <a:schemeClr val="tx1"/>
                          </a:solidFill>
                          <a:latin typeface="メイリオ" panose="020B0604030504040204" pitchFamily="50" charset="-128"/>
                          <a:ea typeface="メイリオ" panose="020B0604030504040204" pitchFamily="50" charset="-128"/>
                        </a:rPr>
                        <a:t>1,000</a:t>
                      </a:r>
                      <a:r>
                        <a:rPr kumimoji="1" lang="zh-TW"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土日を除く７日前までに</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電話（</a:t>
                      </a:r>
                      <a:r>
                        <a:rPr kumimoji="1" lang="en-US" altLang="ja-JP" sz="1200" b="1" dirty="0">
                          <a:solidFill>
                            <a:schemeClr val="tx1"/>
                          </a:solidFill>
                          <a:latin typeface="メイリオ" panose="020B0604030504040204" pitchFamily="50" charset="-128"/>
                          <a:ea typeface="メイリオ" panose="020B0604030504040204" pitchFamily="50" charset="-128"/>
                        </a:rPr>
                        <a:t>0738-65-0154</a:t>
                      </a:r>
                      <a:r>
                        <a:rPr kumimoji="1" lang="ja-JP" altLang="en-US" sz="1200" b="1" dirty="0">
                          <a:solidFill>
                            <a:schemeClr val="tx1"/>
                          </a:solidFill>
                          <a:latin typeface="メイリオ" panose="020B0604030504040204" pitchFamily="50" charset="-128"/>
                          <a:ea typeface="メイリオ" panose="020B0604030504040204" pitchFamily="50" charset="-128"/>
                        </a:rPr>
                        <a:t>）にて申込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法要・行事等により受付できない場合あり。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　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0738-65-0154</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FAX</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0738-65-2199</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メール：</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kaisan@siren.ocn.ne.jp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962025" y="684517"/>
            <a:ext cx="7820025" cy="830997"/>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醤油発祥・味噌伝来のお寺</a:t>
            </a:r>
          </a:p>
          <a:p>
            <a:pPr algn="ctr"/>
            <a:r>
              <a:rPr kumimoji="1" lang="ja-JP" altLang="en-US" sz="2400" b="1" dirty="0">
                <a:latin typeface="ＤＦ平成明朝体W3" panose="02020309000000000000" pitchFamily="17" charset="-128"/>
                <a:ea typeface="ＤＦ平成明朝体W3" panose="02020309000000000000" pitchFamily="17" charset="-128"/>
              </a:rPr>
              <a:t>興国寺の法堂（はっとう）特別拝観と坐禅体験</a:t>
            </a:r>
          </a:p>
        </p:txBody>
      </p:sp>
      <p:sp>
        <p:nvSpPr>
          <p:cNvPr id="16" name="テキスト ボックス 15"/>
          <p:cNvSpPr txBox="1"/>
          <p:nvPr/>
        </p:nvSpPr>
        <p:spPr>
          <a:xfrm>
            <a:off x="5798247" y="4806910"/>
            <a:ext cx="3753644" cy="1908215"/>
          </a:xfrm>
          <a:prstGeom prst="rect">
            <a:avLst/>
          </a:prstGeom>
          <a:noFill/>
        </p:spPr>
        <p:txBody>
          <a:bodyPr wrap="square" rtlCol="0">
            <a:spAutoFit/>
          </a:bodyPr>
          <a:lstStyle/>
          <a:p>
            <a:pPr algn="ctr">
              <a:spcAft>
                <a:spcPts val="600"/>
              </a:spcAft>
            </a:pPr>
            <a:r>
              <a:rPr kumimoji="1" lang="ja-JP" altLang="en-US" sz="1400" b="1" dirty="0">
                <a:latin typeface="メイリオ" panose="020B0604030504040204" pitchFamily="50" charset="-128"/>
                <a:ea typeface="メイリオ" panose="020B0604030504040204" pitchFamily="50" charset="-128"/>
              </a:rPr>
              <a:t>興国寺</a:t>
            </a:r>
            <a:endParaRPr lang="en-US" altLang="ja-JP" sz="1400" b="1" dirty="0"/>
          </a:p>
          <a:p>
            <a:r>
              <a:rPr lang="ja-JP" altLang="en-US" sz="1100" dirty="0">
                <a:latin typeface="メイリオ" panose="020B0604030504040204" pitchFamily="50" charset="-128"/>
                <a:ea typeface="メイリオ" panose="020B0604030504040204" pitchFamily="50" charset="-128"/>
              </a:rPr>
              <a:t>興国寺はユネスコの世界無形文化遺産に登録されている「和食」に欠くことのできない「醤油」が生み出されたお寺です。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鎌倉幕府</a:t>
            </a:r>
            <a:r>
              <a:rPr lang="en-US" altLang="ja-JP" sz="1100" dirty="0">
                <a:latin typeface="メイリオ" panose="020B0604030504040204" pitchFamily="50" charset="-128"/>
                <a:ea typeface="メイリオ" panose="020B0604030504040204" pitchFamily="50" charset="-128"/>
              </a:rPr>
              <a:t>3</a:t>
            </a:r>
            <a:r>
              <a:rPr lang="ja-JP" altLang="en-US" sz="1100" dirty="0">
                <a:latin typeface="メイリオ" panose="020B0604030504040204" pitchFamily="50" charset="-128"/>
                <a:ea typeface="メイリオ" panose="020B0604030504040204" pitchFamily="50" charset="-128"/>
              </a:rPr>
              <a:t>代目将軍の源実朝の菩提を弔うために建立された古刹であり。正嘉</a:t>
            </a:r>
            <a:r>
              <a:rPr lang="en-US" altLang="ja-JP" sz="1100" dirty="0">
                <a:latin typeface="メイリオ" panose="020B0604030504040204" pitchFamily="50" charset="-128"/>
                <a:ea typeface="メイリオ" panose="020B0604030504040204" pitchFamily="50" charset="-128"/>
              </a:rPr>
              <a:t>2</a:t>
            </a:r>
            <a:r>
              <a:rPr lang="ja-JP" altLang="en-US" sz="1100" dirty="0">
                <a:latin typeface="メイリオ" panose="020B0604030504040204" pitchFamily="50" charset="-128"/>
                <a:ea typeface="メイリオ" panose="020B0604030504040204" pitchFamily="50" charset="-128"/>
              </a:rPr>
              <a:t>年（</a:t>
            </a:r>
            <a:r>
              <a:rPr lang="en-US" altLang="ja-JP" sz="1100" dirty="0">
                <a:latin typeface="メイリオ" panose="020B0604030504040204" pitchFamily="50" charset="-128"/>
                <a:ea typeface="メイリオ" panose="020B0604030504040204" pitchFamily="50" charset="-128"/>
              </a:rPr>
              <a:t>1258</a:t>
            </a:r>
            <a:r>
              <a:rPr lang="ja-JP" altLang="en-US" sz="1100" dirty="0">
                <a:latin typeface="メイリオ" panose="020B0604030504040204" pitchFamily="50" charset="-128"/>
                <a:ea typeface="メイリオ" panose="020B0604030504040204" pitchFamily="50" charset="-128"/>
              </a:rPr>
              <a:t>年）、覚心（法燈国師）が禅宗に改め、現在に至ります。</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覚心は宋で学んだ金山寺味噌（径山寺味噌）の醸造方法を持ち帰って広めたことでも知られ、その製造過程で生まれた液体が醤油の発祥といわれています。</a:t>
            </a:r>
          </a:p>
        </p:txBody>
      </p:sp>
      <p:sp>
        <p:nvSpPr>
          <p:cNvPr id="18" name="テキスト ボックス 17"/>
          <p:cNvSpPr txBox="1"/>
          <p:nvPr/>
        </p:nvSpPr>
        <p:spPr>
          <a:xfrm>
            <a:off x="7354884" y="246457"/>
            <a:ext cx="2084111" cy="369332"/>
          </a:xfrm>
          <a:prstGeom prst="rect">
            <a:avLst/>
          </a:prstGeom>
          <a:noFill/>
        </p:spPr>
        <p:txBody>
          <a:bodyPr wrap="square" rtlCol="0">
            <a:spAutoFit/>
          </a:bodyPr>
          <a:lstStyle/>
          <a:p>
            <a:r>
              <a:rPr kumimoji="1" lang="ja-JP" altLang="en-US" dirty="0"/>
              <a:t>　　　紀中エリア</a:t>
            </a:r>
          </a:p>
        </p:txBody>
      </p:sp>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27264" y="1580819"/>
            <a:ext cx="2246764" cy="1263805"/>
          </a:xfrm>
          <a:prstGeom prst="rect">
            <a:avLst/>
          </a:prstGeom>
        </p:spPr>
      </p:pic>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06561" y="1797199"/>
            <a:ext cx="855482" cy="1520857"/>
          </a:xfrm>
          <a:prstGeom prst="rect">
            <a:avLst/>
          </a:prstGeom>
        </p:spPr>
      </p:pic>
      <p:pic>
        <p:nvPicPr>
          <p:cNvPr id="7" name="図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15923" y="3160378"/>
            <a:ext cx="1774371" cy="1330778"/>
          </a:xfrm>
          <a:prstGeom prst="rect">
            <a:avLst/>
          </a:prstGeom>
        </p:spPr>
      </p:pic>
      <p:sp>
        <p:nvSpPr>
          <p:cNvPr id="9" name="右矢印 19">
            <a:extLst>
              <a:ext uri="{FF2B5EF4-FFF2-40B4-BE49-F238E27FC236}">
                <a16:creationId xmlns:a16="http://schemas.microsoft.com/office/drawing/2014/main" id="{7F05D648-23E6-78C3-AD9B-37F50087E937}"/>
              </a:ext>
            </a:extLst>
          </p:cNvPr>
          <p:cNvSpPr/>
          <p:nvPr/>
        </p:nvSpPr>
        <p:spPr>
          <a:xfrm>
            <a:off x="65314" y="6412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a:t>
            </a:r>
          </a:p>
        </p:txBody>
      </p:sp>
      <p:sp>
        <p:nvSpPr>
          <p:cNvPr id="14" name="テキスト ボックス 13"/>
          <p:cNvSpPr txBox="1"/>
          <p:nvPr/>
        </p:nvSpPr>
        <p:spPr>
          <a:xfrm>
            <a:off x="1514927" y="311556"/>
            <a:ext cx="7429048" cy="369332"/>
          </a:xfrm>
          <a:prstGeom prst="rect">
            <a:avLst/>
          </a:prstGeom>
          <a:noFill/>
        </p:spPr>
        <p:txBody>
          <a:bodyPr wrap="square" rtlCol="0">
            <a:spAutoFit/>
          </a:bodyPr>
          <a:lstStyle/>
          <a:p>
            <a:pPr lvl="0"/>
            <a:r>
              <a:rPr kumimoji="1" lang="ja-JP" altLang="en-US" b="1" dirty="0">
                <a:solidFill>
                  <a:prstClr val="black"/>
                </a:solidFill>
                <a:latin typeface="メイリオ" panose="020B0604030504040204" pitchFamily="50" charset="-128"/>
                <a:ea typeface="メイリオ" panose="020B0604030504040204" pitchFamily="50" charset="-128"/>
              </a:rPr>
              <a:t>　　</a:t>
            </a:r>
            <a:r>
              <a:rPr kumimoji="1" lang="ja-JP" altLang="en-US" sz="1600" b="1" dirty="0">
                <a:solidFill>
                  <a:prstClr val="black"/>
                </a:solidFill>
                <a:latin typeface="メイリオ" panose="020B0604030504040204" pitchFamily="50" charset="-128"/>
                <a:ea typeface="メイリオ" panose="020B0604030504040204" pitchFamily="50" charset="-128"/>
              </a:rPr>
              <a:t>　</a:t>
            </a:r>
            <a:r>
              <a:rPr kumimoji="1" lang="ja-JP" altLang="en-US" b="1" dirty="0">
                <a:solidFill>
                  <a:schemeClr val="bg1"/>
                </a:solidFill>
                <a:latin typeface="メイリオ" panose="020B0604030504040204" pitchFamily="50" charset="-128"/>
                <a:ea typeface="メイリオ" panose="020B0604030504040204" pitchFamily="50" charset="-128"/>
              </a:rPr>
              <a:t>社寺仏閣による特別企画　　　　　　　　　　　　由良町</a:t>
            </a:r>
          </a:p>
        </p:txBody>
      </p:sp>
      <p:sp>
        <p:nvSpPr>
          <p:cNvPr id="10" name="テキスト ボックス 9">
            <a:extLst>
              <a:ext uri="{FF2B5EF4-FFF2-40B4-BE49-F238E27FC236}">
                <a16:creationId xmlns:a16="http://schemas.microsoft.com/office/drawing/2014/main" id="{1C8E0C1A-84FA-9066-5BFC-23D673D1C1B0}"/>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39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26021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914003" y="2869131"/>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255990652"/>
              </p:ext>
            </p:extLst>
          </p:nvPr>
        </p:nvGraphicFramePr>
        <p:xfrm>
          <a:off x="464867" y="1469843"/>
          <a:ext cx="5323684" cy="472608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梅染めは、梅の木や皮を砕いて煮出した染液でハンカチやストールなどを染めます。独特のやさしい色合いが人気です。</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8</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solidFill>
                            <a:schemeClr val="tx1"/>
                          </a:solidFill>
                          <a:latin typeface="メイリオ" panose="020B0604030504040204" pitchFamily="50" charset="-128"/>
                          <a:ea typeface="メイリオ" panose="020B0604030504040204" pitchFamily="50" charset="-128"/>
                        </a:rPr>
                        <a:t>体験費用：</a:t>
                      </a:r>
                      <a:r>
                        <a:rPr kumimoji="1" lang="en-US" altLang="zh-TW" sz="1200" b="1" dirty="0">
                          <a:solidFill>
                            <a:schemeClr val="tx1"/>
                          </a:solidFill>
                          <a:latin typeface="メイリオ" panose="020B0604030504040204" pitchFamily="50" charset="-128"/>
                          <a:ea typeface="メイリオ" panose="020B0604030504040204" pitchFamily="50" charset="-128"/>
                        </a:rPr>
                        <a:t>1,800</a:t>
                      </a:r>
                      <a:r>
                        <a:rPr kumimoji="1" lang="zh-TW" altLang="en-US" sz="1200" b="1" dirty="0">
                          <a:solidFill>
                            <a:schemeClr val="tx1"/>
                          </a:solidFill>
                          <a:latin typeface="メイリオ" panose="020B0604030504040204" pitchFamily="50" charset="-128"/>
                          <a:ea typeface="メイリオ" panose="020B0604030504040204" pitchFamily="50" charset="-128"/>
                        </a:rPr>
                        <a:t>円</a:t>
                      </a:r>
                    </a:p>
                    <a:p>
                      <a:r>
                        <a:rPr kumimoji="1" lang="zh-TW" altLang="en-US" sz="1200" b="1" dirty="0">
                          <a:solidFill>
                            <a:schemeClr val="tx1"/>
                          </a:solidFill>
                          <a:latin typeface="メイリオ" panose="020B0604030504040204" pitchFamily="50" charset="-128"/>
                          <a:ea typeface="メイリオ" panose="020B0604030504040204" pitchFamily="50" charset="-128"/>
                        </a:rPr>
                        <a:t>材料費：別途必要</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週間前まで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有（大型バス</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台可）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多人数の場合の実施場所</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うめ振興館（みなべ町谷口</a:t>
                      </a:r>
                      <a:r>
                        <a:rPr kumimoji="1" lang="en-US" altLang="ja-JP" sz="1200" b="1" dirty="0">
                          <a:solidFill>
                            <a:schemeClr val="tx1"/>
                          </a:solidFill>
                          <a:latin typeface="メイリオ" panose="020B0604030504040204" pitchFamily="50" charset="-128"/>
                          <a:ea typeface="メイリオ" panose="020B0604030504040204" pitchFamily="50" charset="-128"/>
                        </a:rPr>
                        <a:t>538-1</a:t>
                      </a:r>
                      <a:r>
                        <a:rPr kumimoji="1" lang="ja-JP" altLang="en-US" sz="1200" b="1" dirty="0">
                          <a:solidFill>
                            <a:schemeClr val="tx1"/>
                          </a:solidFill>
                          <a:latin typeface="メイリオ" panose="020B0604030504040204" pitchFamily="50" charset="-128"/>
                          <a:ea typeface="メイリオ" panose="020B0604030504040204" pitchFamily="50" charset="-128"/>
                        </a:rPr>
                        <a:t>）定休日：火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梅染め愛好会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strike="noStrike" kern="1200" dirty="0">
                          <a:solidFill>
                            <a:schemeClr val="tx1"/>
                          </a:solidFill>
                          <a:effectLst/>
                          <a:latin typeface="メイリオ" panose="020B0604030504040204" pitchFamily="50" charset="-128"/>
                          <a:ea typeface="メイリオ" panose="020B0604030504040204" pitchFamily="50" charset="-128"/>
                          <a:cs typeface="+mn-cs"/>
                        </a:rPr>
                        <a:t>090-6970-7587</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梅染め体験</a:t>
            </a:r>
          </a:p>
        </p:txBody>
      </p:sp>
      <p:sp>
        <p:nvSpPr>
          <p:cNvPr id="10" name="テキスト ボックス 9"/>
          <p:cNvSpPr txBox="1"/>
          <p:nvPr/>
        </p:nvSpPr>
        <p:spPr>
          <a:xfrm>
            <a:off x="5826389" y="1631488"/>
            <a:ext cx="4079611" cy="461665"/>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梅農家の女性がインストラクターとして指導してくれるので、梅料理等、いろんなお話しを聞くことができます。</a:t>
            </a: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みなべ町</a:t>
            </a:r>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2385" y="2196050"/>
            <a:ext cx="2052610" cy="2052610"/>
          </a:xfrm>
          <a:prstGeom prst="rect">
            <a:avLst/>
          </a:prstGeom>
        </p:spPr>
      </p:pic>
      <p:pic>
        <p:nvPicPr>
          <p:cNvPr id="11" name="図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33274" y="4248660"/>
            <a:ext cx="2509342" cy="1844366"/>
          </a:xfrm>
          <a:prstGeom prst="rect">
            <a:avLst/>
          </a:prstGeom>
        </p:spPr>
      </p:pic>
      <p:sp>
        <p:nvSpPr>
          <p:cNvPr id="5" name="テキスト ボックス 4">
            <a:extLst>
              <a:ext uri="{FF2B5EF4-FFF2-40B4-BE49-F238E27FC236}">
                <a16:creationId xmlns:a16="http://schemas.microsoft.com/office/drawing/2014/main" id="{F583BC08-24AA-A888-3FC9-CA2737242D29}"/>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26822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4358768" y="2834446"/>
            <a:ext cx="2521985" cy="239077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3" name="テキスト ボックス 12"/>
          <p:cNvSpPr txBox="1"/>
          <p:nvPr/>
        </p:nvSpPr>
        <p:spPr>
          <a:xfrm>
            <a:off x="498113" y="710464"/>
            <a:ext cx="9277258" cy="830997"/>
          </a:xfrm>
          <a:prstGeom prst="rect">
            <a:avLst/>
          </a:prstGeom>
          <a:noFill/>
        </p:spPr>
        <p:txBody>
          <a:bodyPr wrap="square" rtlCol="0">
            <a:spAutoFit/>
          </a:bodyPr>
          <a:lstStyle/>
          <a:p>
            <a:pPr algn="ctr"/>
            <a:r>
              <a:rPr lang="ja-JP" altLang="en-US" sz="2400" b="1" dirty="0">
                <a:latin typeface="ＤＦ平成明朝体W3" panose="02020309000000000000" pitchFamily="17" charset="-128"/>
                <a:ea typeface="ＤＦ平成明朝体W3" panose="02020309000000000000" pitchFamily="17" charset="-128"/>
              </a:rPr>
              <a:t>現役漁師と行く！</a:t>
            </a:r>
            <a:endParaRPr lang="en-US" altLang="ja-JP" sz="2400" b="1" dirty="0">
              <a:latin typeface="ＤＦ平成明朝体W3" panose="02020309000000000000" pitchFamily="17" charset="-128"/>
              <a:ea typeface="ＤＦ平成明朝体W3" panose="02020309000000000000" pitchFamily="17" charset="-128"/>
            </a:endParaRPr>
          </a:p>
          <a:p>
            <a:pPr algn="ctr"/>
            <a:r>
              <a:rPr lang="ja-JP" altLang="en-US" sz="2400" b="1" dirty="0">
                <a:latin typeface="ＤＦ平成明朝体W3" panose="02020309000000000000" pitchFamily="17" charset="-128"/>
                <a:ea typeface="ＤＦ平成明朝体W3" panose="02020309000000000000" pitchFamily="17" charset="-128"/>
              </a:rPr>
              <a:t>　海からの南紀白浜の景勝地を一望できるポイントでの釣り体験</a:t>
            </a: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白浜町</a:t>
            </a:r>
          </a:p>
        </p:txBody>
      </p:sp>
      <p:graphicFrame>
        <p:nvGraphicFramePr>
          <p:cNvPr id="12" name="表 11"/>
          <p:cNvGraphicFramePr>
            <a:graphicFrameLocks noGrp="1"/>
          </p:cNvGraphicFramePr>
          <p:nvPr>
            <p:extLst>
              <p:ext uri="{D42A27DB-BD31-4B8C-83A1-F6EECF244321}">
                <p14:modId xmlns:p14="http://schemas.microsoft.com/office/powerpoint/2010/main" val="2218792418"/>
              </p:ext>
            </p:extLst>
          </p:nvPr>
        </p:nvGraphicFramePr>
        <p:xfrm>
          <a:off x="308023" y="1631487"/>
          <a:ext cx="5254230" cy="4844396"/>
        </p:xfrm>
        <a:graphic>
          <a:graphicData uri="http://schemas.openxmlformats.org/drawingml/2006/table">
            <a:tbl>
              <a:tblPr firstRow="1" bandRow="1">
                <a:tableStyleId>{5C22544A-7EE6-4342-B048-85BDC9FD1C3A}</a:tableStyleId>
              </a:tblPr>
              <a:tblGrid>
                <a:gridCol w="1694451">
                  <a:extLst>
                    <a:ext uri="{9D8B030D-6E8A-4147-A177-3AD203B41FA5}">
                      <a16:colId xmlns:a16="http://schemas.microsoft.com/office/drawing/2014/main" val="2770366239"/>
                    </a:ext>
                  </a:extLst>
                </a:gridCol>
                <a:gridCol w="3559779">
                  <a:extLst>
                    <a:ext uri="{9D8B030D-6E8A-4147-A177-3AD203B41FA5}">
                      <a16:colId xmlns:a16="http://schemas.microsoft.com/office/drawing/2014/main" val="1045076330"/>
                    </a:ext>
                  </a:extLst>
                </a:gridCol>
              </a:tblGrid>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57523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現役漁師さんと漁船に乗り込み、普段あまり体験することがない南紀白浜の景勝地を一望できるポイントでの釣りを楽しむことができます。</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4</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29</a:t>
                      </a:r>
                      <a:r>
                        <a:rPr kumimoji="1" lang="ja-JP" altLang="en-US" sz="1200" b="1" dirty="0">
                          <a:latin typeface="メイリオ" panose="020B0604030504040204" pitchFamily="50" charset="-128"/>
                          <a:ea typeface="メイリオ" panose="020B0604030504040204" pitchFamily="50" charset="-128"/>
                        </a:rPr>
                        <a:t>日～</a:t>
                      </a: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31</a:t>
                      </a:r>
                      <a:r>
                        <a:rPr kumimoji="1" lang="ja-JP" altLang="en-US" sz="1200" b="1" dirty="0">
                          <a:latin typeface="メイリオ" panose="020B0604030504040204" pitchFamily="50" charset="-128"/>
                          <a:ea typeface="メイリオ" panose="020B0604030504040204" pitchFamily="50" charset="-128"/>
                        </a:rPr>
                        <a:t>日</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6,500</a:t>
                      </a:r>
                      <a:r>
                        <a:rPr kumimoji="1" lang="ja-JP" altLang="en-US" sz="1200" b="1" dirty="0">
                          <a:solidFill>
                            <a:schemeClr val="tx1"/>
                          </a:solidFill>
                          <a:latin typeface="メイリオ" panose="020B0604030504040204" pitchFamily="50" charset="-128"/>
                          <a:ea typeface="メイリオ" panose="020B0604030504040204" pitchFamily="50" charset="-128"/>
                        </a:rPr>
                        <a:t>円、小人</a:t>
                      </a:r>
                      <a:r>
                        <a:rPr kumimoji="1" lang="en-US" altLang="ja-JP" sz="1200" b="1" dirty="0">
                          <a:solidFill>
                            <a:schemeClr val="tx1"/>
                          </a:solidFill>
                          <a:latin typeface="メイリオ" panose="020B0604030504040204" pitchFamily="50" charset="-128"/>
                          <a:ea typeface="メイリオ" panose="020B0604030504040204" pitchFamily="50" charset="-128"/>
                        </a:rPr>
                        <a:t>4,300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日前まで　</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集合場所</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フィッシャーマンズワーフ白浜１</a:t>
                      </a:r>
                      <a:r>
                        <a:rPr kumimoji="1" lang="en-US" altLang="ja-JP" sz="1200" b="1" dirty="0">
                          <a:latin typeface="メイリオ" panose="020B0604030504040204" pitchFamily="50" charset="-128"/>
                          <a:ea typeface="メイリオ" panose="020B0604030504040204" pitchFamily="50" charset="-128"/>
                        </a:rPr>
                        <a:t>F</a:t>
                      </a:r>
                      <a:r>
                        <a:rPr kumimoji="1" lang="ja-JP" altLang="en-US" sz="1200" b="1" dirty="0">
                          <a:latin typeface="メイリオ" panose="020B0604030504040204" pitchFamily="50" charset="-128"/>
                          <a:ea typeface="メイリオ" panose="020B0604030504040204" pitchFamily="50" charset="-128"/>
                        </a:rPr>
                        <a:t>観光案内所</a:t>
                      </a:r>
                      <a:endParaRPr kumimoji="1" lang="en-US" altLang="ja-JP" sz="1200" b="1" dirty="0">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一般社団法人南紀白浜観光協会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0739-43-3201</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4" name="テキスト ボックス 13"/>
          <p:cNvSpPr txBox="1"/>
          <p:nvPr/>
        </p:nvSpPr>
        <p:spPr>
          <a:xfrm>
            <a:off x="5548696" y="5186533"/>
            <a:ext cx="4712960" cy="120032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釣った魚はフィッシャーマンズワーフ白浜内で</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お召し上がりいただけます（別料金）</a:t>
            </a:r>
            <a:endParaRPr lang="en-US" altLang="ja-JP" sz="1200" dirty="0">
              <a:latin typeface="メイリオ" panose="020B0604030504040204" pitchFamily="50" charset="-128"/>
              <a:ea typeface="メイリオ" panose="020B0604030504040204" pitchFamily="50" charset="-128"/>
            </a:endParaRPr>
          </a:p>
          <a:p>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時間帯等、状況によりご希望に添えない場合があります。</a:t>
            </a:r>
            <a:endParaRPr lang="en-US" altLang="ja-JP" sz="1200" dirty="0">
              <a:latin typeface="メイリオ" panose="020B0604030504040204" pitchFamily="50" charset="-128"/>
              <a:ea typeface="メイリオ" panose="020B0604030504040204" pitchFamily="50" charset="-128"/>
            </a:endParaRPr>
          </a:p>
          <a:p>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目安：お刺身にされる場合は、</a:t>
            </a:r>
            <a:r>
              <a:rPr lang="en-US" altLang="ja-JP" sz="1200" dirty="0">
                <a:latin typeface="メイリオ" panose="020B0604030504040204" pitchFamily="50" charset="-128"/>
                <a:ea typeface="メイリオ" panose="020B0604030504040204" pitchFamily="50" charset="-128"/>
              </a:rPr>
              <a:t>1</a:t>
            </a:r>
            <a:r>
              <a:rPr lang="ja-JP" altLang="en-US" sz="1200" dirty="0">
                <a:latin typeface="メイリオ" panose="020B0604030504040204" pitchFamily="50" charset="-128"/>
                <a:ea typeface="メイリオ" panose="020B0604030504040204" pitchFamily="50" charset="-128"/>
              </a:rPr>
              <a:t>回</a:t>
            </a:r>
            <a:r>
              <a:rPr lang="en-US" altLang="ja-JP" sz="1200" dirty="0">
                <a:latin typeface="メイリオ" panose="020B0604030504040204" pitchFamily="50" charset="-128"/>
                <a:ea typeface="メイリオ" panose="020B0604030504040204" pitchFamily="50" charset="-128"/>
              </a:rPr>
              <a:t>500</a:t>
            </a:r>
            <a:r>
              <a:rPr lang="ja-JP" altLang="en-US" sz="1200" dirty="0">
                <a:latin typeface="メイリオ" panose="020B0604030504040204" pitchFamily="50" charset="-128"/>
                <a:ea typeface="メイリオ" panose="020B0604030504040204" pitchFamily="50" charset="-128"/>
              </a:rPr>
              <a:t>円～</a:t>
            </a:r>
            <a:endParaRPr lang="en-US" altLang="ja-JP" sz="12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　　　　（魚の引数・大きさによる）</a:t>
            </a:r>
            <a:endParaRPr lang="en-US" altLang="ja-JP" sz="1200" dirty="0">
              <a:latin typeface="メイリオ" panose="020B0604030504040204" pitchFamily="50" charset="-128"/>
              <a:ea typeface="メイリオ" panose="020B0604030504040204" pitchFamily="50" charset="-128"/>
            </a:endParaRPr>
          </a:p>
          <a:p>
            <a:r>
              <a:rPr lang="en-US" altLang="ja-JP" sz="1200" dirty="0">
                <a:latin typeface="メイリオ" panose="020B0604030504040204" pitchFamily="50" charset="-128"/>
                <a:ea typeface="メイリオ" panose="020B0604030504040204" pitchFamily="50" charset="-128"/>
              </a:rPr>
              <a:t>※</a:t>
            </a:r>
            <a:r>
              <a:rPr lang="ja-JP" altLang="en-US" sz="1200" dirty="0">
                <a:latin typeface="メイリオ" panose="020B0604030504040204" pitchFamily="50" charset="-128"/>
                <a:ea typeface="メイリオ" panose="020B0604030504040204" pitchFamily="50" charset="-128"/>
              </a:rPr>
              <a:t>お持ち帰り用の発泡スチロール等もございます（別料金</a:t>
            </a:r>
            <a:r>
              <a:rPr lang="ja-JP" altLang="en-US" sz="1200" b="1" dirty="0">
                <a:latin typeface="+mn-ea"/>
              </a:rPr>
              <a:t>）</a:t>
            </a:r>
            <a:endParaRPr lang="en-US" altLang="ja-JP" sz="1200" b="1" dirty="0">
              <a:latin typeface="+mn-ea"/>
            </a:endParaRPr>
          </a:p>
        </p:txBody>
      </p:sp>
      <p:pic>
        <p:nvPicPr>
          <p:cNvPr id="15" name="図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357942" y="2047659"/>
            <a:ext cx="3276000" cy="2457000"/>
          </a:xfrm>
          <a:prstGeom prst="rect">
            <a:avLst/>
          </a:prstGeom>
        </p:spPr>
      </p:pic>
      <p:sp>
        <p:nvSpPr>
          <p:cNvPr id="3" name="テキスト ボックス 2">
            <a:extLst>
              <a:ext uri="{FF2B5EF4-FFF2-40B4-BE49-F238E27FC236}">
                <a16:creationId xmlns:a16="http://schemas.microsoft.com/office/drawing/2014/main" id="{DDBA33B1-36D7-45C0-9152-92F9926CD6CD}"/>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98207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66F08426-11B9-2F35-39CD-93549FE38D96}"/>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D622A28E-A5CC-D407-9BF4-AA007DEF0BAD}"/>
              </a:ext>
            </a:extLst>
          </p:cNvPr>
          <p:cNvSpPr/>
          <p:nvPr/>
        </p:nvSpPr>
        <p:spPr>
          <a:xfrm>
            <a:off x="5169037" y="2916587"/>
            <a:ext cx="2154186" cy="2232785"/>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A9F6966C-E9CD-272A-8204-B6B3604BB7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D9FA2504-7A0D-D022-7DED-F9EA2DF68FA4}"/>
              </a:ext>
            </a:extLst>
          </p:cNvPr>
          <p:cNvPicPr>
            <a:picLocks noChangeAspect="1"/>
          </p:cNvPicPr>
          <p:nvPr/>
        </p:nvPicPr>
        <p:blipFill>
          <a:blip r:embed="rId3"/>
          <a:stretch>
            <a:fillRect/>
          </a:stretch>
        </p:blipFill>
        <p:spPr>
          <a:xfrm>
            <a:off x="10087243" y="412271"/>
            <a:ext cx="952792" cy="952792"/>
          </a:xfrm>
          <a:prstGeom prst="rect">
            <a:avLst/>
          </a:prstGeom>
        </p:spPr>
      </p:pic>
      <p:sp>
        <p:nvSpPr>
          <p:cNvPr id="13" name="テキスト ボックス 12">
            <a:extLst>
              <a:ext uri="{FF2B5EF4-FFF2-40B4-BE49-F238E27FC236}">
                <a16:creationId xmlns:a16="http://schemas.microsoft.com/office/drawing/2014/main" id="{C5E2A1C0-436F-CF1A-7D32-F3ACA2CD06AB}"/>
              </a:ext>
            </a:extLst>
          </p:cNvPr>
          <p:cNvSpPr txBox="1"/>
          <p:nvPr/>
        </p:nvSpPr>
        <p:spPr>
          <a:xfrm>
            <a:off x="497445" y="507612"/>
            <a:ext cx="9277258" cy="461665"/>
          </a:xfrm>
          <a:prstGeom prst="rect">
            <a:avLst/>
          </a:prstGeom>
          <a:noFill/>
        </p:spPr>
        <p:txBody>
          <a:bodyPr wrap="square" rtlCol="0">
            <a:spAutoFit/>
          </a:bodyPr>
          <a:lstStyle/>
          <a:p>
            <a:pPr algn="ctr"/>
            <a:r>
              <a:rPr lang="ja-JP" altLang="en-US" sz="2400" b="1" dirty="0">
                <a:latin typeface="ＤＦ平成明朝体W3" panose="02020309000000000000" pitchFamily="17" charset="-128"/>
                <a:ea typeface="ＤＦ平成明朝体W3" panose="02020309000000000000" pitchFamily="17" charset="-128"/>
              </a:rPr>
              <a:t>南紀白浜空港バックヤードツアー</a:t>
            </a:r>
          </a:p>
        </p:txBody>
      </p:sp>
      <p:sp>
        <p:nvSpPr>
          <p:cNvPr id="20" name="右矢印 19">
            <a:extLst>
              <a:ext uri="{FF2B5EF4-FFF2-40B4-BE49-F238E27FC236}">
                <a16:creationId xmlns:a16="http://schemas.microsoft.com/office/drawing/2014/main" id="{CE49D3CF-E17D-D963-E4E6-0FF67A86072D}"/>
              </a:ext>
            </a:extLst>
          </p:cNvPr>
          <p:cNvSpPr/>
          <p:nvPr/>
        </p:nvSpPr>
        <p:spPr>
          <a:xfrm>
            <a:off x="0" y="-65720"/>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白浜町</a:t>
            </a:r>
          </a:p>
        </p:txBody>
      </p:sp>
      <p:graphicFrame>
        <p:nvGraphicFramePr>
          <p:cNvPr id="12" name="表 11">
            <a:extLst>
              <a:ext uri="{FF2B5EF4-FFF2-40B4-BE49-F238E27FC236}">
                <a16:creationId xmlns:a16="http://schemas.microsoft.com/office/drawing/2014/main" id="{C79E0910-6578-DA29-CA3F-0F2F358F014A}"/>
              </a:ext>
            </a:extLst>
          </p:cNvPr>
          <p:cNvGraphicFramePr>
            <a:graphicFrameLocks noGrp="1"/>
          </p:cNvGraphicFramePr>
          <p:nvPr>
            <p:extLst>
              <p:ext uri="{D42A27DB-BD31-4B8C-83A1-F6EECF244321}">
                <p14:modId xmlns:p14="http://schemas.microsoft.com/office/powerpoint/2010/main" val="290041004"/>
              </p:ext>
            </p:extLst>
          </p:nvPr>
        </p:nvGraphicFramePr>
        <p:xfrm>
          <a:off x="384388" y="969277"/>
          <a:ext cx="5254230" cy="5821404"/>
        </p:xfrm>
        <a:graphic>
          <a:graphicData uri="http://schemas.openxmlformats.org/drawingml/2006/table">
            <a:tbl>
              <a:tblPr firstRow="1" bandRow="1">
                <a:tableStyleId>{5C22544A-7EE6-4342-B048-85BDC9FD1C3A}</a:tableStyleId>
              </a:tblPr>
              <a:tblGrid>
                <a:gridCol w="1694451">
                  <a:extLst>
                    <a:ext uri="{9D8B030D-6E8A-4147-A177-3AD203B41FA5}">
                      <a16:colId xmlns:a16="http://schemas.microsoft.com/office/drawing/2014/main" val="2770366239"/>
                    </a:ext>
                  </a:extLst>
                </a:gridCol>
                <a:gridCol w="3559779">
                  <a:extLst>
                    <a:ext uri="{9D8B030D-6E8A-4147-A177-3AD203B41FA5}">
                      <a16:colId xmlns:a16="http://schemas.microsoft.com/office/drawing/2014/main" val="1045076330"/>
                    </a:ext>
                  </a:extLst>
                </a:gridCol>
              </a:tblGrid>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r>
                        <a:rPr kumimoji="1" lang="en-US" altLang="ja-JP" sz="1200" b="1" dirty="0">
                          <a:solidFill>
                            <a:schemeClr val="tx1"/>
                          </a:solidFill>
                          <a:latin typeface="メイリオ" panose="020B0604030504040204" pitchFamily="50" charset="-128"/>
                          <a:ea typeface="メイリオ" panose="020B0604030504040204" pitchFamily="50" charset="-128"/>
                        </a:rPr>
                        <a:t>)</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57523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普段立ち入ることのできないエリアで航空機の離陸や空港専用の巨大な化学消防車を見学することができます。</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＜学校関係団体向け（消費税込）＞</a:t>
                      </a:r>
                    </a:p>
                    <a:p>
                      <a:r>
                        <a:rPr kumimoji="1" lang="ja-JP" altLang="en-US" sz="1200" b="1" dirty="0">
                          <a:solidFill>
                            <a:schemeClr val="tx1"/>
                          </a:solidFill>
                          <a:latin typeface="メイリオ" panose="020B0604030504040204" pitchFamily="50" charset="-128"/>
                          <a:ea typeface="メイリオ" panose="020B0604030504040204" pitchFamily="50" charset="-128"/>
                        </a:rPr>
                        <a:t>小学生　</a:t>
                      </a:r>
                      <a:r>
                        <a:rPr kumimoji="1" lang="en-US" altLang="ja-JP" sz="1200" b="1" dirty="0">
                          <a:solidFill>
                            <a:schemeClr val="tx1"/>
                          </a:solidFill>
                          <a:latin typeface="メイリオ" panose="020B0604030504040204" pitchFamily="50" charset="-128"/>
                          <a:ea typeface="メイリオ" panose="020B0604030504040204" pitchFamily="50" charset="-128"/>
                        </a:rPr>
                        <a:t>1,000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名、中学生　</a:t>
                      </a:r>
                      <a:r>
                        <a:rPr kumimoji="1" lang="en-US" altLang="ja-JP" sz="1200" b="1" dirty="0">
                          <a:solidFill>
                            <a:schemeClr val="tx1"/>
                          </a:solidFill>
                          <a:latin typeface="メイリオ" panose="020B0604030504040204" pitchFamily="50" charset="-128"/>
                          <a:ea typeface="メイリオ" panose="020B0604030504040204" pitchFamily="50" charset="-128"/>
                        </a:rPr>
                        <a:t>1,500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名</a:t>
                      </a:r>
                    </a:p>
                    <a:p>
                      <a:r>
                        <a:rPr kumimoji="1" lang="ja-JP" altLang="en-US" sz="1200" b="1" dirty="0">
                          <a:solidFill>
                            <a:schemeClr val="tx1"/>
                          </a:solidFill>
                          <a:latin typeface="メイリオ" panose="020B0604030504040204" pitchFamily="50" charset="-128"/>
                          <a:ea typeface="メイリオ" panose="020B0604030504040204" pitchFamily="50" charset="-128"/>
                        </a:rPr>
                        <a:t>高校生　</a:t>
                      </a:r>
                      <a:r>
                        <a:rPr kumimoji="1" lang="en-US" altLang="ja-JP" sz="1200" b="1" dirty="0">
                          <a:solidFill>
                            <a:schemeClr val="tx1"/>
                          </a:solidFill>
                          <a:latin typeface="メイリオ" panose="020B0604030504040204" pitchFamily="50" charset="-128"/>
                          <a:ea typeface="メイリオ" panose="020B0604030504040204" pitchFamily="50" charset="-128"/>
                        </a:rPr>
                        <a:t>2,500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名</a:t>
                      </a:r>
                    </a:p>
                    <a:p>
                      <a:endParaRPr kumimoji="1" lang="ja-JP" altLang="en-US"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＜一般団体・個人（消費税込）＞</a:t>
                      </a:r>
                    </a:p>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20,000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組、</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r>
                        <a:rPr kumimoji="1" lang="en-US" altLang="ja-JP" sz="1200" b="1" dirty="0">
                          <a:solidFill>
                            <a:schemeClr val="tx1"/>
                          </a:solidFill>
                          <a:latin typeface="メイリオ" panose="020B0604030504040204" pitchFamily="50" charset="-128"/>
                          <a:ea typeface="メイリオ" panose="020B0604030504040204" pitchFamily="50" charset="-128"/>
                        </a:rPr>
                        <a:t>6,000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日前まで　</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7744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天候、運航状況、保安上の理由により飛行機をご覧いただけない場合があります。</a:t>
                      </a:r>
                      <a:endParaRPr kumimoji="1" lang="en-US" altLang="ja-JP" sz="1200" b="1" dirty="0">
                        <a:latin typeface="メイリオ" panose="020B0604030504040204" pitchFamily="50" charset="-128"/>
                        <a:ea typeface="メイリオ" panose="020B0604030504040204" pitchFamily="50" charset="-128"/>
                      </a:endParaRP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48919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株式会社南紀白浜エアポート</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0739-42-2352</a:t>
                      </a:r>
                    </a:p>
                  </a:txBody>
                  <a:tcPr marL="74295" marR="74295" marT="37148" marB="3714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5" name="図 4" descr="屋外, 道路, トラック, 座る が含まれている画像&#10;&#10;AI によって生成されたコンテンツは間違っている可能性があります。">
            <a:extLst>
              <a:ext uri="{FF2B5EF4-FFF2-40B4-BE49-F238E27FC236}">
                <a16:creationId xmlns:a16="http://schemas.microsoft.com/office/drawing/2014/main" id="{C75164C7-F4B7-ADED-840C-DA1FF74EE2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51158" y="1630574"/>
            <a:ext cx="2902556" cy="2176917"/>
          </a:xfrm>
          <a:prstGeom prst="rect">
            <a:avLst/>
          </a:prstGeom>
        </p:spPr>
      </p:pic>
      <p:pic>
        <p:nvPicPr>
          <p:cNvPr id="7" name="図 6" descr="建物の前の飛行機&#10;&#10;AI によって生成されたコンテンツは間違っている可能性があります。">
            <a:extLst>
              <a:ext uri="{FF2B5EF4-FFF2-40B4-BE49-F238E27FC236}">
                <a16:creationId xmlns:a16="http://schemas.microsoft.com/office/drawing/2014/main" id="{729AF645-AF13-FE38-EB65-14576DF257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2893" y="3574323"/>
            <a:ext cx="3031810" cy="2108427"/>
          </a:xfrm>
          <a:prstGeom prst="rect">
            <a:avLst/>
          </a:prstGeom>
        </p:spPr>
      </p:pic>
      <p:sp>
        <p:nvSpPr>
          <p:cNvPr id="3" name="テキスト ボックス 2">
            <a:extLst>
              <a:ext uri="{FF2B5EF4-FFF2-40B4-BE49-F238E27FC236}">
                <a16:creationId xmlns:a16="http://schemas.microsoft.com/office/drawing/2014/main" id="{91F311A4-3B8A-7E0C-403A-27E5D02477DF}"/>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063344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154067" y="3708779"/>
            <a:ext cx="2153556" cy="2128099"/>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熊野和紙紙漉き体験</a:t>
            </a:r>
          </a:p>
        </p:txBody>
      </p:sp>
      <p:sp>
        <p:nvSpPr>
          <p:cNvPr id="10" name="テキスト ボックス 9"/>
          <p:cNvSpPr txBox="1"/>
          <p:nvPr/>
        </p:nvSpPr>
        <p:spPr>
          <a:xfrm>
            <a:off x="6263564" y="1223742"/>
            <a:ext cx="3511807" cy="1754326"/>
          </a:xfrm>
          <a:prstGeom prst="rect">
            <a:avLst/>
          </a:prstGeom>
          <a:noFill/>
        </p:spPr>
        <p:txBody>
          <a:bodyPr wrap="square" rtlCol="0">
            <a:spAutoFit/>
          </a:bodyPr>
          <a:lstStyle/>
          <a:p>
            <a:r>
              <a:rPr kumimoji="1" lang="en-US" altLang="ja-JP" sz="1200" dirty="0">
                <a:solidFill>
                  <a:schemeClr val="dk1"/>
                </a:solidFill>
                <a:latin typeface="メイリオ" panose="020B0604030504040204" pitchFamily="50" charset="-128"/>
                <a:ea typeface="メイリオ" panose="020B0604030504040204" pitchFamily="50" charset="-128"/>
              </a:rPr>
              <a:t>【</a:t>
            </a:r>
            <a:r>
              <a:rPr kumimoji="1" lang="ja-JP" altLang="ja-JP" sz="1200" b="1" dirty="0">
                <a:solidFill>
                  <a:schemeClr val="dk1"/>
                </a:solidFill>
                <a:latin typeface="メイリオ" panose="020B0604030504040204" pitchFamily="50" charset="-128"/>
                <a:ea typeface="メイリオ" panose="020B0604030504040204" pitchFamily="50" charset="-128"/>
              </a:rPr>
              <a:t>一般個人様</a:t>
            </a:r>
            <a:r>
              <a:rPr kumimoji="1" lang="ja-JP" altLang="en-US" sz="1200" b="1" dirty="0">
                <a:solidFill>
                  <a:schemeClr val="dk1"/>
                </a:solidFill>
                <a:latin typeface="メイリオ" panose="020B0604030504040204" pitchFamily="50" charset="-128"/>
                <a:ea typeface="メイリオ" panose="020B0604030504040204" pitchFamily="50" charset="-128"/>
              </a:rPr>
              <a:t>向け</a:t>
            </a:r>
            <a:r>
              <a:rPr kumimoji="1" lang="en-US" altLang="ja-JP" sz="1200" b="1" dirty="0">
                <a:solidFill>
                  <a:schemeClr val="dk1"/>
                </a:solidFill>
                <a:latin typeface="メイリオ" panose="020B0604030504040204" pitchFamily="50" charset="-128"/>
                <a:ea typeface="メイリオ" panose="020B0604030504040204" pitchFamily="50" charset="-128"/>
              </a:rPr>
              <a:t>】</a:t>
            </a:r>
            <a:endParaRPr kumimoji="1" lang="ja-JP"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　</a:t>
            </a:r>
            <a:r>
              <a:rPr kumimoji="1" lang="en-US" altLang="ja-JP" sz="1200" b="1" dirty="0">
                <a:solidFill>
                  <a:schemeClr val="dk1"/>
                </a:solidFill>
                <a:latin typeface="メイリオ" panose="020B0604030504040204" pitchFamily="50" charset="-128"/>
                <a:ea typeface="メイリオ" panose="020B0604030504040204" pitchFamily="50" charset="-128"/>
              </a:rPr>
              <a:t>2,400</a:t>
            </a:r>
            <a:r>
              <a:rPr kumimoji="1" lang="ja-JP" altLang="ja-JP" sz="1200" b="1" dirty="0">
                <a:solidFill>
                  <a:schemeClr val="dk1"/>
                </a:solidFill>
                <a:latin typeface="メイリオ" panose="020B0604030504040204" pitchFamily="50" charset="-128"/>
                <a:ea typeface="メイリオ" panose="020B0604030504040204" pitchFamily="50" charset="-128"/>
              </a:rPr>
              <a:t>円（税込）</a:t>
            </a:r>
            <a:r>
              <a:rPr kumimoji="1" lang="en-US" altLang="ja-JP" sz="1200" b="1" dirty="0">
                <a:solidFill>
                  <a:schemeClr val="dk1"/>
                </a:solidFill>
                <a:latin typeface="メイリオ" panose="020B0604030504040204" pitchFamily="50" charset="-128"/>
                <a:ea typeface="メイリオ" panose="020B0604030504040204" pitchFamily="50" charset="-128"/>
              </a:rPr>
              <a:t> ※</a:t>
            </a:r>
            <a:r>
              <a:rPr kumimoji="1" lang="ja-JP" altLang="ja-JP" sz="1200" b="1" dirty="0">
                <a:solidFill>
                  <a:schemeClr val="dk1"/>
                </a:solidFill>
                <a:latin typeface="メイリオ" panose="020B0604030504040204" pitchFamily="50" charset="-128"/>
                <a:ea typeface="メイリオ" panose="020B0604030504040204" pitchFamily="50" charset="-128"/>
              </a:rPr>
              <a:t>予約不可</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　</a:t>
            </a:r>
            <a:r>
              <a:rPr kumimoji="1" lang="ja-JP" altLang="ja-JP" sz="1200" b="1" dirty="0">
                <a:solidFill>
                  <a:schemeClr val="dk1"/>
                </a:solidFill>
                <a:latin typeface="メイリオ" panose="020B0604030504040204" pitchFamily="50" charset="-128"/>
                <a:ea typeface="メイリオ" panose="020B0604030504040204" pitchFamily="50" charset="-128"/>
              </a:rPr>
              <a:t>・</a:t>
            </a:r>
            <a:r>
              <a:rPr kumimoji="1" lang="en-US" altLang="ja-JP" sz="1200" b="1" dirty="0">
                <a:solidFill>
                  <a:schemeClr val="dk1"/>
                </a:solidFill>
                <a:latin typeface="メイリオ" panose="020B0604030504040204" pitchFamily="50" charset="-128"/>
                <a:ea typeface="メイリオ" panose="020B0604030504040204" pitchFamily="50" charset="-128"/>
              </a:rPr>
              <a:t>A4</a:t>
            </a:r>
            <a:r>
              <a:rPr kumimoji="1" lang="ja-JP" altLang="ja-JP" sz="1200" b="1" dirty="0">
                <a:solidFill>
                  <a:schemeClr val="dk1"/>
                </a:solidFill>
                <a:latin typeface="メイリオ" panose="020B0604030504040204" pitchFamily="50" charset="-128"/>
                <a:ea typeface="メイリオ" panose="020B0604030504040204" pitchFamily="50" charset="-128"/>
              </a:rPr>
              <a:t>サイズ</a:t>
            </a:r>
            <a:r>
              <a:rPr kumimoji="1" lang="en-US" altLang="ja-JP" sz="1200" b="1" dirty="0">
                <a:solidFill>
                  <a:schemeClr val="dk1"/>
                </a:solidFill>
                <a:latin typeface="メイリオ" panose="020B0604030504040204" pitchFamily="50" charset="-128"/>
                <a:ea typeface="メイリオ" panose="020B0604030504040204" pitchFamily="50" charset="-128"/>
              </a:rPr>
              <a:t> 1</a:t>
            </a:r>
            <a:r>
              <a:rPr kumimoji="1" lang="ja-JP" altLang="ja-JP" sz="1200" b="1" dirty="0">
                <a:solidFill>
                  <a:schemeClr val="dk1"/>
                </a:solidFill>
                <a:latin typeface="メイリオ" panose="020B0604030504040204" pitchFamily="50" charset="-128"/>
                <a:ea typeface="メイリオ" panose="020B0604030504040204" pitchFamily="50" charset="-128"/>
              </a:rPr>
              <a:t>枚　</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en-US" altLang="ja-JP" sz="1200" b="1" dirty="0">
                <a:solidFill>
                  <a:schemeClr val="dk1"/>
                </a:solidFill>
                <a:latin typeface="メイリオ" panose="020B0604030504040204" pitchFamily="50" charset="-128"/>
                <a:ea typeface="メイリオ" panose="020B0604030504040204" pitchFamily="50" charset="-128"/>
              </a:rPr>
              <a:t>   </a:t>
            </a:r>
            <a:r>
              <a:rPr kumimoji="1" lang="ja-JP" altLang="en-US" sz="1200" b="1" dirty="0">
                <a:latin typeface="メイリオ" panose="020B0604030504040204" pitchFamily="50" charset="-128"/>
                <a:ea typeface="メイリオ" panose="020B0604030504040204" pitchFamily="50" charset="-128"/>
              </a:rPr>
              <a:t>・熊野本宮大社　御朱印引換券付き</a:t>
            </a:r>
            <a:endParaRPr kumimoji="1" lang="en-US" altLang="ja-JP" sz="1200" b="1" dirty="0">
              <a:latin typeface="メイリオ" panose="020B0604030504040204" pitchFamily="50" charset="-128"/>
              <a:ea typeface="メイリオ" panose="020B0604030504040204" pitchFamily="50" charset="-128"/>
            </a:endParaRPr>
          </a:p>
          <a:p>
            <a:r>
              <a:rPr kumimoji="1" lang="en-US" altLang="ja-JP" sz="1200" b="1" dirty="0">
                <a:solidFill>
                  <a:schemeClr val="dk1"/>
                </a:solidFill>
                <a:latin typeface="メイリオ" panose="020B0604030504040204" pitchFamily="50" charset="-128"/>
                <a:ea typeface="メイリオ" panose="020B0604030504040204" pitchFamily="50" charset="-128"/>
              </a:rPr>
              <a:t>【5</a:t>
            </a:r>
            <a:r>
              <a:rPr kumimoji="1" lang="ja-JP" altLang="ja-JP" sz="1200" b="1" dirty="0">
                <a:solidFill>
                  <a:schemeClr val="dk1"/>
                </a:solidFill>
                <a:latin typeface="メイリオ" panose="020B0604030504040204" pitchFamily="50" charset="-128"/>
                <a:ea typeface="メイリオ" panose="020B0604030504040204" pitchFamily="50" charset="-128"/>
              </a:rPr>
              <a:t>名以上のグループ団体向け</a:t>
            </a:r>
            <a:r>
              <a:rPr kumimoji="1" lang="en-US" altLang="ja-JP" sz="1200" b="1" dirty="0">
                <a:solidFill>
                  <a:schemeClr val="dk1"/>
                </a:solidFill>
                <a:latin typeface="メイリオ" panose="020B0604030504040204" pitchFamily="50" charset="-128"/>
                <a:ea typeface="メイリオ" panose="020B0604030504040204" pitchFamily="50" charset="-128"/>
              </a:rPr>
              <a:t>】</a:t>
            </a:r>
            <a:endParaRPr kumimoji="1" lang="ja-JP"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　</a:t>
            </a:r>
            <a:r>
              <a:rPr kumimoji="1" lang="en-US" altLang="ja-JP" sz="1200" b="1" dirty="0">
                <a:solidFill>
                  <a:schemeClr val="dk1"/>
                </a:solidFill>
                <a:latin typeface="メイリオ" panose="020B0604030504040204" pitchFamily="50" charset="-128"/>
                <a:ea typeface="メイリオ" panose="020B0604030504040204" pitchFamily="50" charset="-128"/>
              </a:rPr>
              <a:t>2,400</a:t>
            </a:r>
            <a:r>
              <a:rPr kumimoji="1" lang="ja-JP" altLang="ja-JP" sz="1200" b="1" dirty="0">
                <a:solidFill>
                  <a:schemeClr val="dk1"/>
                </a:solidFill>
                <a:latin typeface="メイリオ" panose="020B0604030504040204" pitchFamily="50" charset="-128"/>
                <a:ea typeface="メイリオ" panose="020B0604030504040204" pitchFamily="50" charset="-128"/>
              </a:rPr>
              <a:t>円（税込）</a:t>
            </a:r>
            <a:r>
              <a:rPr kumimoji="1" lang="en-US" altLang="ja-JP" sz="1200" b="1" dirty="0">
                <a:solidFill>
                  <a:schemeClr val="dk1"/>
                </a:solidFill>
                <a:latin typeface="メイリオ" panose="020B0604030504040204" pitchFamily="50" charset="-128"/>
                <a:ea typeface="メイリオ" panose="020B0604030504040204" pitchFamily="50" charset="-128"/>
              </a:rPr>
              <a:t>※</a:t>
            </a:r>
            <a:r>
              <a:rPr kumimoji="1" lang="ja-JP" altLang="ja-JP" sz="1200" b="1" dirty="0">
                <a:solidFill>
                  <a:schemeClr val="dk1"/>
                </a:solidFill>
                <a:latin typeface="メイリオ" panose="020B0604030504040204" pitchFamily="50" charset="-128"/>
                <a:ea typeface="メイリオ" panose="020B0604030504040204" pitchFamily="50" charset="-128"/>
              </a:rPr>
              <a:t>原則、事前予約のみ</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　</a:t>
            </a:r>
            <a:r>
              <a:rPr kumimoji="1" lang="ja-JP" altLang="ja-JP" sz="1200" b="1" dirty="0">
                <a:solidFill>
                  <a:schemeClr val="dk1"/>
                </a:solidFill>
                <a:latin typeface="メイリオ" panose="020B0604030504040204" pitchFamily="50" charset="-128"/>
                <a:ea typeface="メイリオ" panose="020B0604030504040204" pitchFamily="50" charset="-128"/>
              </a:rPr>
              <a:t>・</a:t>
            </a:r>
            <a:r>
              <a:rPr kumimoji="1" lang="en-US" altLang="ja-JP" sz="1200" b="1" dirty="0">
                <a:solidFill>
                  <a:schemeClr val="dk1"/>
                </a:solidFill>
                <a:latin typeface="メイリオ" panose="020B0604030504040204" pitchFamily="50" charset="-128"/>
                <a:ea typeface="メイリオ" panose="020B0604030504040204" pitchFamily="50" charset="-128"/>
              </a:rPr>
              <a:t>A4</a:t>
            </a:r>
            <a:r>
              <a:rPr kumimoji="1" lang="ja-JP" altLang="ja-JP" sz="1200" b="1" dirty="0">
                <a:solidFill>
                  <a:schemeClr val="dk1"/>
                </a:solidFill>
                <a:latin typeface="メイリオ" panose="020B0604030504040204" pitchFamily="50" charset="-128"/>
                <a:ea typeface="メイリオ" panose="020B0604030504040204" pitchFamily="50" charset="-128"/>
              </a:rPr>
              <a:t>サイズ</a:t>
            </a:r>
            <a:r>
              <a:rPr kumimoji="1" lang="en-US" altLang="ja-JP" sz="1200" b="1" dirty="0">
                <a:solidFill>
                  <a:schemeClr val="dk1"/>
                </a:solidFill>
                <a:latin typeface="メイリオ" panose="020B0604030504040204" pitchFamily="50" charset="-128"/>
                <a:ea typeface="メイリオ" panose="020B0604030504040204" pitchFamily="50" charset="-128"/>
              </a:rPr>
              <a:t> 1</a:t>
            </a:r>
            <a:r>
              <a:rPr kumimoji="1" lang="ja-JP" altLang="ja-JP" sz="1200" b="1" dirty="0">
                <a:solidFill>
                  <a:schemeClr val="dk1"/>
                </a:solidFill>
                <a:latin typeface="メイリオ" panose="020B0604030504040204" pitchFamily="50" charset="-128"/>
                <a:ea typeface="メイリオ" panose="020B0604030504040204" pitchFamily="50" charset="-128"/>
              </a:rPr>
              <a:t>枚</a:t>
            </a:r>
            <a:r>
              <a:rPr kumimoji="1" lang="ja-JP" altLang="en-US" sz="1200" b="1" dirty="0">
                <a:solidFill>
                  <a:schemeClr val="dk1"/>
                </a:solidFill>
                <a:latin typeface="メイリオ" panose="020B0604030504040204" pitchFamily="50" charset="-128"/>
                <a:ea typeface="メイリオ" panose="020B0604030504040204" pitchFamily="50" charset="-128"/>
              </a:rPr>
              <a:t>＋</a:t>
            </a:r>
            <a:r>
              <a:rPr kumimoji="1" lang="ja-JP" altLang="ja-JP" sz="1200" b="1" dirty="0">
                <a:solidFill>
                  <a:schemeClr val="dk1"/>
                </a:solidFill>
                <a:latin typeface="メイリオ" panose="020B0604030504040204" pitchFamily="50" charset="-128"/>
                <a:ea typeface="メイリオ" panose="020B0604030504040204" pitchFamily="50" charset="-128"/>
              </a:rPr>
              <a:t>特製しおり</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　</a:t>
            </a:r>
            <a:r>
              <a:rPr kumimoji="1" lang="ja-JP" altLang="ja-JP" sz="1200" b="1" dirty="0">
                <a:solidFill>
                  <a:schemeClr val="dk1"/>
                </a:solidFill>
                <a:latin typeface="メイリオ" panose="020B0604030504040204" pitchFamily="50" charset="-128"/>
                <a:ea typeface="メイリオ" panose="020B0604030504040204" pitchFamily="50" charset="-128"/>
              </a:rPr>
              <a:t>・熊野本宮大社　御朱印引換券付き</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　＊</a:t>
            </a:r>
            <a:r>
              <a:rPr kumimoji="1" lang="ja-JP" altLang="ja-JP" sz="1200" b="1" dirty="0">
                <a:solidFill>
                  <a:schemeClr val="dk1"/>
                </a:solidFill>
                <a:latin typeface="メイリオ" panose="020B0604030504040204" pitchFamily="50" charset="-128"/>
                <a:ea typeface="メイリオ" panose="020B0604030504040204" pitchFamily="50" charset="-128"/>
              </a:rPr>
              <a:t>オプション：押し花</a:t>
            </a:r>
            <a:r>
              <a:rPr kumimoji="1" lang="en-US" altLang="ja-JP" sz="1200" b="1" dirty="0">
                <a:solidFill>
                  <a:schemeClr val="dk1"/>
                </a:solidFill>
                <a:latin typeface="メイリオ" panose="020B0604030504040204" pitchFamily="50" charset="-128"/>
                <a:ea typeface="メイリオ" panose="020B0604030504040204" pitchFamily="50" charset="-128"/>
              </a:rPr>
              <a:t> 500</a:t>
            </a:r>
            <a:r>
              <a:rPr kumimoji="1" lang="ja-JP" altLang="ja-JP" sz="1200" b="1" dirty="0">
                <a:solidFill>
                  <a:schemeClr val="dk1"/>
                </a:solidFill>
                <a:latin typeface="メイリオ" panose="020B0604030504040204" pitchFamily="50" charset="-128"/>
                <a:ea typeface="メイリオ" panose="020B0604030504040204" pitchFamily="50" charset="-128"/>
              </a:rPr>
              <a:t>円（税込）</a:t>
            </a:r>
            <a:endParaRPr kumimoji="1" lang="en-US" altLang="ja-JP" sz="1200" b="1" dirty="0">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田辺市本宮町</a:t>
            </a:r>
          </a:p>
        </p:txBody>
      </p:sp>
      <p:graphicFrame>
        <p:nvGraphicFramePr>
          <p:cNvPr id="14" name="表 13"/>
          <p:cNvGraphicFramePr>
            <a:graphicFrameLocks noGrp="1"/>
          </p:cNvGraphicFramePr>
          <p:nvPr>
            <p:extLst>
              <p:ext uri="{D42A27DB-BD31-4B8C-83A1-F6EECF244321}">
                <p14:modId xmlns:p14="http://schemas.microsoft.com/office/powerpoint/2010/main" val="3489984451"/>
              </p:ext>
            </p:extLst>
          </p:nvPr>
        </p:nvGraphicFramePr>
        <p:xfrm>
          <a:off x="285751" y="1280654"/>
          <a:ext cx="5977813" cy="5114880"/>
        </p:xfrm>
        <a:graphic>
          <a:graphicData uri="http://schemas.openxmlformats.org/drawingml/2006/table">
            <a:tbl>
              <a:tblPr firstRow="1" bandRow="1">
                <a:tableStyleId>{5C22544A-7EE6-4342-B048-85BDC9FD1C3A}</a:tableStyleId>
              </a:tblPr>
              <a:tblGrid>
                <a:gridCol w="1782064">
                  <a:extLst>
                    <a:ext uri="{9D8B030D-6E8A-4147-A177-3AD203B41FA5}">
                      <a16:colId xmlns:a16="http://schemas.microsoft.com/office/drawing/2014/main" val="2770366239"/>
                    </a:ext>
                  </a:extLst>
                </a:gridCol>
                <a:gridCol w="4195749">
                  <a:extLst>
                    <a:ext uri="{9D8B030D-6E8A-4147-A177-3AD203B41FA5}">
                      <a16:colId xmlns:a16="http://schemas.microsoft.com/office/drawing/2014/main" val="1045076330"/>
                    </a:ext>
                  </a:extLst>
                </a:gridCol>
              </a:tblGrid>
              <a:tr h="27465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algn="l"/>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世界遺産「熊野本宮大社」大斎原（おおゆのはら）のすぐそばにある「熊野和紙体験工房 おとなし」では、伝統和紙「音無紙（おとなしがみ）」を作る紙漉きづくりを体験していただけます。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一</a:t>
                      </a:r>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名</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 約</a:t>
                      </a:r>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20</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30</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分程度</a:t>
                      </a:r>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参加人数が多い場合はお待ちいただくことがございます。</a:t>
                      </a:r>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8783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営業時間：</a:t>
                      </a:r>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9</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00</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16</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00</a:t>
                      </a:r>
                    </a:p>
                    <a:p>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営業日：土曜</a:t>
                      </a:r>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日曜</a:t>
                      </a:r>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原料の調達や製造などでお休みをいただくことがございます。</a:t>
                      </a:r>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右記のとおり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25007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土日以外で体験を希望する方は</a:t>
                      </a:r>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1</a:t>
                      </a: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週間前までにお電話にてご予約をお願いたします。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253433">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0972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ご自分で漉いた和紙に、熊野本宮大社で御朱印をいただくことができます</a:t>
                      </a:r>
                      <a:r>
                        <a:rPr kumimoji="1" lang="ja-JP" altLang="en-US" sz="1200" b="1"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rPr>
                        <a:t>本宮町商工会</a:t>
                      </a:r>
                      <a:endPar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kern="1200" dirty="0">
                          <a:solidFill>
                            <a:schemeClr val="dk1"/>
                          </a:solidFill>
                          <a:effectLst/>
                          <a:latin typeface="メイリオ" panose="020B0604030504040204" pitchFamily="50" charset="-128"/>
                          <a:ea typeface="メイリオ" panose="020B0604030504040204" pitchFamily="50" charset="-128"/>
                          <a:cs typeface="+mn-cs"/>
                        </a:rPr>
                        <a:t>TEL 0735-42-0269</a:t>
                      </a:r>
                      <a:endParaRPr kumimoji="1" lang="ja-JP" altLang="ja-JP" sz="1200" b="1"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9162" y="4026437"/>
            <a:ext cx="1926206" cy="1492781"/>
          </a:xfrm>
          <a:prstGeom prst="rect">
            <a:avLst/>
          </a:prstGeom>
        </p:spPr>
      </p:pic>
      <p:pic>
        <p:nvPicPr>
          <p:cNvPr id="5" name="図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6461" y="5118354"/>
            <a:ext cx="1908768" cy="1479530"/>
          </a:xfrm>
          <a:prstGeom prst="rect">
            <a:avLst/>
          </a:prstGeom>
        </p:spPr>
      </p:pic>
      <p:pic>
        <p:nvPicPr>
          <p:cNvPr id="2" name="図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23810" y="3217659"/>
            <a:ext cx="1814070" cy="1354196"/>
          </a:xfrm>
          <a:prstGeom prst="rect">
            <a:avLst/>
          </a:prstGeom>
        </p:spPr>
      </p:pic>
      <p:sp>
        <p:nvSpPr>
          <p:cNvPr id="7" name="テキスト ボックス 6">
            <a:extLst>
              <a:ext uri="{FF2B5EF4-FFF2-40B4-BE49-F238E27FC236}">
                <a16:creationId xmlns:a16="http://schemas.microsoft.com/office/drawing/2014/main" id="{6926A8B4-885B-A0C0-8F42-787183D20402}"/>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67523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7042508" y="3722631"/>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lang="ja-JP" altLang="en-US" sz="2400" b="1" dirty="0">
                <a:latin typeface="ＤＦ平成明朝体W3" panose="02020309000000000000" pitchFamily="17" charset="-128"/>
                <a:ea typeface="ＤＦ平成明朝体W3" panose="02020309000000000000" pitchFamily="17" charset="-128"/>
              </a:rPr>
              <a:t>クマイチ一周３泊４日ガイド付きツアー</a:t>
            </a: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上富田町</a:t>
            </a:r>
          </a:p>
        </p:txBody>
      </p:sp>
      <p:sp>
        <p:nvSpPr>
          <p:cNvPr id="2" name="テキスト ボックス 1"/>
          <p:cNvSpPr txBox="1"/>
          <p:nvPr/>
        </p:nvSpPr>
        <p:spPr>
          <a:xfrm>
            <a:off x="5886734" y="1380467"/>
            <a:ext cx="3707872" cy="1569660"/>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クマイチとは？</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太平洋岸自動車道と和歌山県サイクリングロード「</a:t>
            </a:r>
            <a:r>
              <a:rPr kumimoji="1" lang="en-US" altLang="ja-JP" sz="1200" b="1" dirty="0">
                <a:latin typeface="メイリオ" panose="020B0604030504040204" pitchFamily="50" charset="-128"/>
                <a:ea typeface="メイリオ" panose="020B0604030504040204" pitchFamily="50" charset="-128"/>
              </a:rPr>
              <a:t>WAKAYAMA800</a:t>
            </a:r>
            <a:r>
              <a:rPr kumimoji="1" lang="ja-JP" altLang="en-US" sz="1200" b="1" dirty="0">
                <a:latin typeface="メイリオ" panose="020B0604030504040204" pitchFamily="50" charset="-128"/>
                <a:ea typeface="メイリオ" panose="020B0604030504040204" pitchFamily="50" charset="-128"/>
              </a:rPr>
              <a:t>」を活用した、和歌山県南部を反時計回りに一周するサイクリングルート。</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海岸線が美しい国道</a:t>
            </a:r>
            <a:r>
              <a:rPr kumimoji="1" lang="en-US" altLang="ja-JP" sz="1200" b="1" dirty="0">
                <a:latin typeface="メイリオ" panose="020B0604030504040204" pitchFamily="50" charset="-128"/>
                <a:ea typeface="メイリオ" panose="020B0604030504040204" pitchFamily="50" charset="-128"/>
              </a:rPr>
              <a:t>42</a:t>
            </a:r>
            <a:r>
              <a:rPr kumimoji="1" lang="ja-JP" altLang="en-US" sz="1200" b="1" dirty="0">
                <a:latin typeface="メイリオ" panose="020B0604030504040204" pitchFamily="50" charset="-128"/>
                <a:ea typeface="メイリオ" panose="020B0604030504040204" pitchFamily="50" charset="-128"/>
              </a:rPr>
              <a:t>号線に沿って、すさみ・串本または古座川を通過し、熊野の山々が織り成す美しい風景を眺めながら、熊野三山を訪れることができます。</a:t>
            </a:r>
          </a:p>
        </p:txBody>
      </p:sp>
      <p:graphicFrame>
        <p:nvGraphicFramePr>
          <p:cNvPr id="12" name="表 11"/>
          <p:cNvGraphicFramePr>
            <a:graphicFrameLocks noGrp="1"/>
          </p:cNvGraphicFramePr>
          <p:nvPr>
            <p:extLst>
              <p:ext uri="{D42A27DB-BD31-4B8C-83A1-F6EECF244321}">
                <p14:modId xmlns:p14="http://schemas.microsoft.com/office/powerpoint/2010/main" val="3325094034"/>
              </p:ext>
            </p:extLst>
          </p:nvPr>
        </p:nvGraphicFramePr>
        <p:xfrm>
          <a:off x="498113" y="1380467"/>
          <a:ext cx="5323684" cy="489744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606835">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上富田町を出発し、国道</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42</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号線→国道</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168</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号線→国道</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311</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号線の順で、クマイチ一周約</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240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㎞を反時計回りで周遊するサイクリングツアー。</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＊レンタル</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バイク、荷物搬送、サポートカー、サイクリングリーダー帯同。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泊</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６名</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９名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春・秋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150,000</a:t>
                      </a:r>
                      <a:r>
                        <a:rPr kumimoji="1" lang="ja-JP" altLang="en-US" sz="1200" b="1">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週間前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自転車に安全に乗れる方、基礎体力のある方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上富田サイクルステーション</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KMICH</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090-1480-0094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3" name="図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05438" y="4723206"/>
            <a:ext cx="2178815" cy="1634111"/>
          </a:xfrm>
          <a:prstGeom prst="rect">
            <a:avLst/>
          </a:prstGeom>
        </p:spPr>
      </p:pic>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6734" y="2950127"/>
            <a:ext cx="2543175" cy="2000250"/>
          </a:xfrm>
          <a:prstGeom prst="rect">
            <a:avLst/>
          </a:prstGeom>
        </p:spPr>
      </p:pic>
      <p:sp>
        <p:nvSpPr>
          <p:cNvPr id="7" name="テキスト ボックス 6">
            <a:extLst>
              <a:ext uri="{FF2B5EF4-FFF2-40B4-BE49-F238E27FC236}">
                <a16:creationId xmlns:a16="http://schemas.microsoft.com/office/drawing/2014/main" id="{E45639E5-1594-1469-81DC-3AE004F55096}"/>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53134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28C02BCA-CA41-918C-4C09-67878E36DB29}"/>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71F7A6E4-05B3-D55B-C8B6-DC904599CC62}"/>
              </a:ext>
            </a:extLst>
          </p:cNvPr>
          <p:cNvSpPr/>
          <p:nvPr/>
        </p:nvSpPr>
        <p:spPr>
          <a:xfrm>
            <a:off x="6968304" y="2107045"/>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06308C2A-F992-7720-F166-DEF3C9AF1F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D7646F82-B0C0-5771-980C-3A2A2D6C5676}"/>
              </a:ext>
            </a:extLst>
          </p:cNvPr>
          <p:cNvPicPr>
            <a:picLocks noChangeAspect="1"/>
          </p:cNvPicPr>
          <p:nvPr/>
        </p:nvPicPr>
        <p:blipFill>
          <a:blip r:embed="rId3"/>
          <a:stretch>
            <a:fillRect/>
          </a:stretch>
        </p:blipFill>
        <p:spPr>
          <a:xfrm>
            <a:off x="10087243" y="412271"/>
            <a:ext cx="952792" cy="952792"/>
          </a:xfrm>
          <a:prstGeom prst="rect">
            <a:avLst/>
          </a:prstGeom>
        </p:spPr>
      </p:pic>
      <p:sp>
        <p:nvSpPr>
          <p:cNvPr id="13" name="テキスト ボックス 12">
            <a:extLst>
              <a:ext uri="{FF2B5EF4-FFF2-40B4-BE49-F238E27FC236}">
                <a16:creationId xmlns:a16="http://schemas.microsoft.com/office/drawing/2014/main" id="{55DA4B03-DCF7-4CFA-D628-82BC70FE761D}"/>
              </a:ext>
            </a:extLst>
          </p:cNvPr>
          <p:cNvSpPr txBox="1"/>
          <p:nvPr/>
        </p:nvSpPr>
        <p:spPr>
          <a:xfrm>
            <a:off x="498113" y="710464"/>
            <a:ext cx="8779143" cy="461665"/>
          </a:xfrm>
          <a:prstGeom prst="rect">
            <a:avLst/>
          </a:prstGeom>
          <a:noFill/>
        </p:spPr>
        <p:txBody>
          <a:bodyPr wrap="square" rtlCol="0">
            <a:spAutoFit/>
          </a:bodyPr>
          <a:lstStyle/>
          <a:p>
            <a:pPr algn="ctr"/>
            <a:r>
              <a:rPr lang="ja-JP" altLang="en-US" sz="2400" b="1" dirty="0">
                <a:latin typeface="ＤＦ平成明朝体W3" panose="02020309000000000000" pitchFamily="17" charset="-128"/>
                <a:ea typeface="ＤＦ平成明朝体W3" panose="02020309000000000000" pitchFamily="17" charset="-128"/>
              </a:rPr>
              <a:t>スポーツレンタサイクル</a:t>
            </a:r>
          </a:p>
        </p:txBody>
      </p:sp>
      <p:sp>
        <p:nvSpPr>
          <p:cNvPr id="20" name="右矢印 19">
            <a:extLst>
              <a:ext uri="{FF2B5EF4-FFF2-40B4-BE49-F238E27FC236}">
                <a16:creationId xmlns:a16="http://schemas.microsoft.com/office/drawing/2014/main" id="{4415A3F2-2AEE-2A29-1D39-37BEBD2DE02B}"/>
              </a:ext>
            </a:extLst>
          </p:cNvPr>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古座川町</a:t>
            </a:r>
          </a:p>
        </p:txBody>
      </p:sp>
      <p:sp>
        <p:nvSpPr>
          <p:cNvPr id="2" name="テキスト ボックス 1">
            <a:extLst>
              <a:ext uri="{FF2B5EF4-FFF2-40B4-BE49-F238E27FC236}">
                <a16:creationId xmlns:a16="http://schemas.microsoft.com/office/drawing/2014/main" id="{3633D3E4-68B8-8ECB-80D8-880951094B87}"/>
              </a:ext>
            </a:extLst>
          </p:cNvPr>
          <p:cNvSpPr txBox="1"/>
          <p:nvPr/>
        </p:nvSpPr>
        <p:spPr>
          <a:xfrm>
            <a:off x="6379371" y="5516975"/>
            <a:ext cx="3707872" cy="276999"/>
          </a:xfrm>
          <a:prstGeom prst="rect">
            <a:avLst/>
          </a:prstGeom>
          <a:noFill/>
        </p:spPr>
        <p:txBody>
          <a:bodyPr wrap="square" rtlCol="0">
            <a:spAutoFit/>
          </a:bodyPr>
          <a:lstStyle/>
          <a:p>
            <a:r>
              <a:rPr kumimoji="1" lang="ja-JP" altLang="en-US" sz="1200" b="1" dirty="0">
                <a:latin typeface="メイリオ" panose="020B0604030504040204" pitchFamily="50" charset="-128"/>
                <a:ea typeface="メイリオ" panose="020B0604030504040204" pitchFamily="50" charset="-128"/>
              </a:rPr>
              <a:t>信号のない町「古座川町」をサイクリング！</a:t>
            </a:r>
          </a:p>
        </p:txBody>
      </p:sp>
      <p:graphicFrame>
        <p:nvGraphicFramePr>
          <p:cNvPr id="12" name="表 11">
            <a:extLst>
              <a:ext uri="{FF2B5EF4-FFF2-40B4-BE49-F238E27FC236}">
                <a16:creationId xmlns:a16="http://schemas.microsoft.com/office/drawing/2014/main" id="{5426D79C-6A71-239D-5203-029C197C15EB}"/>
              </a:ext>
            </a:extLst>
          </p:cNvPr>
          <p:cNvGraphicFramePr>
            <a:graphicFrameLocks noGrp="1"/>
          </p:cNvGraphicFramePr>
          <p:nvPr>
            <p:extLst>
              <p:ext uri="{D42A27DB-BD31-4B8C-83A1-F6EECF244321}">
                <p14:modId xmlns:p14="http://schemas.microsoft.com/office/powerpoint/2010/main" val="1851262268"/>
              </p:ext>
            </p:extLst>
          </p:nvPr>
        </p:nvGraphicFramePr>
        <p:xfrm>
          <a:off x="498112" y="1380467"/>
          <a:ext cx="5569387" cy="5177520"/>
        </p:xfrm>
        <a:graphic>
          <a:graphicData uri="http://schemas.openxmlformats.org/drawingml/2006/table">
            <a:tbl>
              <a:tblPr firstRow="1" bandRow="1">
                <a:tableStyleId>{5C22544A-7EE6-4342-B048-85BDC9FD1C3A}</a:tableStyleId>
              </a:tblPr>
              <a:tblGrid>
                <a:gridCol w="1796087">
                  <a:extLst>
                    <a:ext uri="{9D8B030D-6E8A-4147-A177-3AD203B41FA5}">
                      <a16:colId xmlns:a16="http://schemas.microsoft.com/office/drawing/2014/main" val="2770366239"/>
                    </a:ext>
                  </a:extLst>
                </a:gridCol>
                <a:gridCol w="3773300">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本格的なスポーツタイプの自転車のレンタサイクルで、古座川町内をアクティブに散策し古座川の大自然を体感してください。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６</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９名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4446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クロスバイク、マウンテンバイク、キッズ用クロス</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時間　</a:t>
                      </a:r>
                      <a:r>
                        <a:rPr kumimoji="1" lang="en-US" altLang="ja-JP" sz="1200" b="1" dirty="0">
                          <a:solidFill>
                            <a:schemeClr val="tx1"/>
                          </a:solidFill>
                          <a:latin typeface="メイリオ" panose="020B0604030504040204" pitchFamily="50" charset="-128"/>
                          <a:ea typeface="メイリオ" panose="020B0604030504040204" pitchFamily="50" charset="-128"/>
                        </a:rPr>
                        <a:t>1500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/~8</a:t>
                      </a:r>
                      <a:r>
                        <a:rPr kumimoji="1" lang="ja-JP" altLang="en-US" sz="1200" b="1" dirty="0">
                          <a:solidFill>
                            <a:schemeClr val="tx1"/>
                          </a:solidFill>
                          <a:latin typeface="メイリオ" panose="020B0604030504040204" pitchFamily="50" charset="-128"/>
                          <a:ea typeface="メイリオ" panose="020B0604030504040204" pitchFamily="50" charset="-128"/>
                        </a:rPr>
                        <a:t>時間</a:t>
                      </a:r>
                      <a:r>
                        <a:rPr kumimoji="1" lang="en-US" altLang="ja-JP" sz="1200" b="1" dirty="0">
                          <a:solidFill>
                            <a:schemeClr val="tx1"/>
                          </a:solidFill>
                          <a:latin typeface="メイリオ" panose="020B0604030504040204" pitchFamily="50" charset="-128"/>
                          <a:ea typeface="メイリオ" panose="020B0604030504040204" pitchFamily="50" charset="-128"/>
                        </a:rPr>
                        <a:t>2000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泊</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日</a:t>
                      </a:r>
                      <a:r>
                        <a:rPr kumimoji="1" lang="en-US" altLang="ja-JP" sz="1200" b="1" dirty="0">
                          <a:solidFill>
                            <a:schemeClr val="tx1"/>
                          </a:solidFill>
                          <a:latin typeface="メイリオ" panose="020B0604030504040204" pitchFamily="50" charset="-128"/>
                          <a:ea typeface="メイリオ" panose="020B0604030504040204" pitchFamily="50" charset="-128"/>
                        </a:rPr>
                        <a:t>3500</a:t>
                      </a:r>
                      <a:r>
                        <a:rPr kumimoji="1" lang="ja-JP" altLang="en-US" sz="1200" b="1" dirty="0">
                          <a:solidFill>
                            <a:schemeClr val="tx1"/>
                          </a:solidFill>
                          <a:latin typeface="メイリオ" panose="020B0604030504040204" pitchFamily="50" charset="-128"/>
                          <a:ea typeface="メイリオ" panose="020B0604030504040204" pitchFamily="50" charset="-128"/>
                        </a:rPr>
                        <a:t>円　</a:t>
                      </a:r>
                      <a:r>
                        <a:rPr kumimoji="1" lang="en-US" altLang="ja-JP" sz="1200" b="1" dirty="0">
                          <a:solidFill>
                            <a:schemeClr val="tx1"/>
                          </a:solidFill>
                          <a:latin typeface="メイリオ" panose="020B0604030504040204" pitchFamily="50" charset="-128"/>
                          <a:ea typeface="メイリオ" panose="020B0604030504040204" pitchFamily="50" charset="-128"/>
                        </a:rPr>
                        <a:t>E</a:t>
                      </a:r>
                      <a:r>
                        <a:rPr kumimoji="1" lang="ja-JP" altLang="en-US" sz="1200" b="1" dirty="0">
                          <a:solidFill>
                            <a:schemeClr val="tx1"/>
                          </a:solidFill>
                          <a:latin typeface="メイリオ" panose="020B0604030504040204" pitchFamily="50" charset="-128"/>
                          <a:ea typeface="メイリオ" panose="020B0604030504040204" pitchFamily="50" charset="-128"/>
                        </a:rPr>
                        <a:t>バイク</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時間</a:t>
                      </a:r>
                      <a:r>
                        <a:rPr kumimoji="1" lang="en-US" altLang="ja-JP" sz="1200" b="1" dirty="0">
                          <a:solidFill>
                            <a:schemeClr val="tx1"/>
                          </a:solidFill>
                          <a:latin typeface="メイリオ" panose="020B0604030504040204" pitchFamily="50" charset="-128"/>
                          <a:ea typeface="メイリオ" panose="020B0604030504040204" pitchFamily="50" charset="-128"/>
                        </a:rPr>
                        <a:t>2500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/~8</a:t>
                      </a:r>
                      <a:r>
                        <a:rPr kumimoji="1" lang="ja-JP" altLang="en-US" sz="1200" b="1" dirty="0">
                          <a:solidFill>
                            <a:schemeClr val="tx1"/>
                          </a:solidFill>
                          <a:latin typeface="メイリオ" panose="020B0604030504040204" pitchFamily="50" charset="-128"/>
                          <a:ea typeface="メイリオ" panose="020B0604030504040204" pitchFamily="50" charset="-128"/>
                        </a:rPr>
                        <a:t>時間</a:t>
                      </a:r>
                      <a:r>
                        <a:rPr kumimoji="1" lang="en-US" altLang="ja-JP" sz="1200" b="1" dirty="0">
                          <a:solidFill>
                            <a:schemeClr val="tx1"/>
                          </a:solidFill>
                          <a:latin typeface="メイリオ" panose="020B0604030504040204" pitchFamily="50" charset="-128"/>
                          <a:ea typeface="メイリオ" panose="020B0604030504040204" pitchFamily="50" charset="-128"/>
                        </a:rPr>
                        <a:t>3500</a:t>
                      </a:r>
                      <a:r>
                        <a:rPr kumimoji="1" lang="ja-JP" altLang="en-US" sz="1200" b="1" dirty="0">
                          <a:solidFill>
                            <a:schemeClr val="tx1"/>
                          </a:solidFill>
                          <a:latin typeface="メイリオ" panose="020B0604030504040204" pitchFamily="50" charset="-128"/>
                          <a:ea typeface="メイリオ" panose="020B0604030504040204" pitchFamily="50" charset="-128"/>
                        </a:rPr>
                        <a:t>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泊</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日</a:t>
                      </a:r>
                      <a:r>
                        <a:rPr kumimoji="1" lang="en-US" altLang="ja-JP" sz="1200" b="1" dirty="0">
                          <a:solidFill>
                            <a:schemeClr val="tx1"/>
                          </a:solidFill>
                          <a:latin typeface="メイリオ" panose="020B0604030504040204" pitchFamily="50" charset="-128"/>
                          <a:ea typeface="メイリオ" panose="020B0604030504040204" pitchFamily="50" charset="-128"/>
                        </a:rPr>
                        <a:t>6000</a:t>
                      </a:r>
                      <a:r>
                        <a:rPr kumimoji="1" lang="ja-JP" altLang="en-US" sz="1200" b="1" dirty="0">
                          <a:solidFill>
                            <a:schemeClr val="tx1"/>
                          </a:solidFill>
                          <a:latin typeface="メイリオ" panose="020B0604030504040204" pitchFamily="50" charset="-128"/>
                          <a:ea typeface="メイリオ" panose="020B0604030504040204" pitchFamily="50" charset="-128"/>
                        </a:rPr>
                        <a:t>円 </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どちらも傷害保険料別途</a:t>
                      </a:r>
                      <a:r>
                        <a:rPr kumimoji="1" lang="en-US" altLang="ja-JP" sz="1200" b="1" dirty="0">
                          <a:solidFill>
                            <a:schemeClr val="tx1"/>
                          </a:solidFill>
                          <a:latin typeface="メイリオ" panose="020B0604030504040204" pitchFamily="50" charset="-128"/>
                          <a:ea typeface="メイリオ" panose="020B0604030504040204" pitchFamily="50" charset="-128"/>
                        </a:rPr>
                        <a:t>500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日前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近くに有り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ガイド付き可能（レンタル料金プラス）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古座川町観光協会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0735-70-1275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9" name="図 8" descr="歩道で自転車に乗っている男性&#10;&#10;AI によって生成されたコンテンツは間違っている可能性があります。">
            <a:extLst>
              <a:ext uri="{FF2B5EF4-FFF2-40B4-BE49-F238E27FC236}">
                <a16:creationId xmlns:a16="http://schemas.microsoft.com/office/drawing/2014/main" id="{E427D615-E899-D95A-BAB7-74F6644FE1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48723" y="3290773"/>
            <a:ext cx="3195555" cy="2132636"/>
          </a:xfrm>
          <a:prstGeom prst="rect">
            <a:avLst/>
          </a:prstGeom>
        </p:spPr>
      </p:pic>
      <p:sp>
        <p:nvSpPr>
          <p:cNvPr id="3" name="テキスト ボックス 2">
            <a:extLst>
              <a:ext uri="{FF2B5EF4-FFF2-40B4-BE49-F238E27FC236}">
                <a16:creationId xmlns:a16="http://schemas.microsoft.com/office/drawing/2014/main" id="{BBF00AF9-3A21-C3C0-4451-720D8F7200C7}"/>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145089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98C88335-7981-6BAB-B485-E01767E3C504}"/>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AEB9B8D7-6243-A7BC-2B92-6FD890F3E042}"/>
              </a:ext>
            </a:extLst>
          </p:cNvPr>
          <p:cNvSpPr/>
          <p:nvPr/>
        </p:nvSpPr>
        <p:spPr>
          <a:xfrm>
            <a:off x="6943239" y="2307717"/>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7FD66614-AD4A-C294-CC46-61BB67A522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383F42FC-3AF2-5991-CED9-EB50F24FD334}"/>
              </a:ext>
            </a:extLst>
          </p:cNvPr>
          <p:cNvPicPr>
            <a:picLocks noChangeAspect="1"/>
          </p:cNvPicPr>
          <p:nvPr/>
        </p:nvPicPr>
        <p:blipFill>
          <a:blip r:embed="rId3"/>
          <a:stretch>
            <a:fillRect/>
          </a:stretch>
        </p:blipFill>
        <p:spPr>
          <a:xfrm>
            <a:off x="10087243" y="412271"/>
            <a:ext cx="952792" cy="952792"/>
          </a:xfrm>
          <a:prstGeom prst="rect">
            <a:avLst/>
          </a:prstGeom>
        </p:spPr>
      </p:pic>
      <p:sp>
        <p:nvSpPr>
          <p:cNvPr id="13" name="テキスト ボックス 12">
            <a:extLst>
              <a:ext uri="{FF2B5EF4-FFF2-40B4-BE49-F238E27FC236}">
                <a16:creationId xmlns:a16="http://schemas.microsoft.com/office/drawing/2014/main" id="{70EAB6F2-40FE-7226-F762-E5CC418D42D9}"/>
              </a:ext>
            </a:extLst>
          </p:cNvPr>
          <p:cNvSpPr txBox="1"/>
          <p:nvPr/>
        </p:nvSpPr>
        <p:spPr>
          <a:xfrm>
            <a:off x="498113" y="710464"/>
            <a:ext cx="8779143" cy="461665"/>
          </a:xfrm>
          <a:prstGeom prst="rect">
            <a:avLst/>
          </a:prstGeom>
          <a:noFill/>
        </p:spPr>
        <p:txBody>
          <a:bodyPr wrap="square" rtlCol="0">
            <a:spAutoFit/>
          </a:bodyPr>
          <a:lstStyle/>
          <a:p>
            <a:pPr algn="ctr"/>
            <a:r>
              <a:rPr lang="ja-JP" altLang="en-US" sz="2400" b="1" dirty="0">
                <a:latin typeface="ＤＦ平成明朝体W3" panose="02020309000000000000" pitchFamily="17" charset="-128"/>
                <a:ea typeface="ＤＦ平成明朝体W3" panose="02020309000000000000" pitchFamily="17" charset="-128"/>
              </a:rPr>
              <a:t>生まぐろ市場競りガイドツアー</a:t>
            </a:r>
          </a:p>
        </p:txBody>
      </p:sp>
      <p:sp>
        <p:nvSpPr>
          <p:cNvPr id="20" name="右矢印 19">
            <a:extLst>
              <a:ext uri="{FF2B5EF4-FFF2-40B4-BE49-F238E27FC236}">
                <a16:creationId xmlns:a16="http://schemas.microsoft.com/office/drawing/2014/main" id="{0C20FE64-542B-0506-552C-D096988B53F7}"/>
              </a:ext>
            </a:extLst>
          </p:cNvPr>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那智勝浦町</a:t>
            </a:r>
          </a:p>
        </p:txBody>
      </p:sp>
      <p:sp>
        <p:nvSpPr>
          <p:cNvPr id="2" name="テキスト ボックス 1">
            <a:extLst>
              <a:ext uri="{FF2B5EF4-FFF2-40B4-BE49-F238E27FC236}">
                <a16:creationId xmlns:a16="http://schemas.microsoft.com/office/drawing/2014/main" id="{3C53EEE2-0C76-3974-2730-05D72C80EBA9}"/>
              </a:ext>
            </a:extLst>
          </p:cNvPr>
          <p:cNvSpPr txBox="1"/>
          <p:nvPr/>
        </p:nvSpPr>
        <p:spPr>
          <a:xfrm>
            <a:off x="6271720" y="1661386"/>
            <a:ext cx="3707872" cy="646331"/>
          </a:xfrm>
          <a:prstGeom prst="rect">
            <a:avLst/>
          </a:prstGeom>
          <a:noFill/>
        </p:spPr>
        <p:txBody>
          <a:bodyPr wrap="square" rtlCol="0">
            <a:spAutoFit/>
          </a:bodyPr>
          <a:lstStyle/>
          <a:p>
            <a:pPr algn="ctr"/>
            <a:r>
              <a:rPr kumimoji="1" lang="ja-JP" altLang="en-US" sz="1200" b="1" dirty="0">
                <a:latin typeface="メイリオ" panose="020B0604030504040204" pitchFamily="50" charset="-128"/>
                <a:ea typeface="メイリオ" panose="020B0604030504040204" pitchFamily="50" charset="-128"/>
              </a:rPr>
              <a:t>生まぐろの水揚げ日本一！</a:t>
            </a:r>
          </a:p>
          <a:p>
            <a:pPr algn="ctr"/>
            <a:r>
              <a:rPr kumimoji="1" lang="ja-JP" altLang="en-US" sz="1200" b="1" dirty="0">
                <a:latin typeface="メイリオ" panose="020B0604030504040204" pitchFamily="50" charset="-128"/>
                <a:ea typeface="メイリオ" panose="020B0604030504040204" pitchFamily="50" charset="-128"/>
              </a:rPr>
              <a:t>その生まぐろ市場での競りを楽しく学べる</a:t>
            </a:r>
            <a:endParaRPr kumimoji="1" lang="en-US" altLang="ja-JP" sz="1200" b="1" dirty="0">
              <a:latin typeface="メイリオ" panose="020B0604030504040204" pitchFamily="50" charset="-128"/>
              <a:ea typeface="メイリオ" panose="020B0604030504040204" pitchFamily="50" charset="-128"/>
            </a:endParaRPr>
          </a:p>
          <a:p>
            <a:pPr algn="ctr"/>
            <a:r>
              <a:rPr kumimoji="1" lang="ja-JP" altLang="en-US" sz="1200" b="1" dirty="0">
                <a:latin typeface="メイリオ" panose="020B0604030504040204" pitchFamily="50" charset="-128"/>
                <a:ea typeface="メイリオ" panose="020B0604030504040204" pitchFamily="50" charset="-128"/>
              </a:rPr>
              <a:t>ガイドツアー</a:t>
            </a:r>
          </a:p>
        </p:txBody>
      </p:sp>
      <p:graphicFrame>
        <p:nvGraphicFramePr>
          <p:cNvPr id="12" name="表 11">
            <a:extLst>
              <a:ext uri="{FF2B5EF4-FFF2-40B4-BE49-F238E27FC236}">
                <a16:creationId xmlns:a16="http://schemas.microsoft.com/office/drawing/2014/main" id="{107B554D-5A4A-AE1D-29B2-0C92A55FD733}"/>
              </a:ext>
            </a:extLst>
          </p:cNvPr>
          <p:cNvGraphicFramePr>
            <a:graphicFrameLocks noGrp="1"/>
          </p:cNvGraphicFramePr>
          <p:nvPr>
            <p:extLst>
              <p:ext uri="{D42A27DB-BD31-4B8C-83A1-F6EECF244321}">
                <p14:modId xmlns:p14="http://schemas.microsoft.com/office/powerpoint/2010/main" val="4015867598"/>
              </p:ext>
            </p:extLst>
          </p:nvPr>
        </p:nvGraphicFramePr>
        <p:xfrm>
          <a:off x="498112" y="1380467"/>
          <a:ext cx="5569387" cy="4981908"/>
        </p:xfrm>
        <a:graphic>
          <a:graphicData uri="http://schemas.openxmlformats.org/drawingml/2006/table">
            <a:tbl>
              <a:tblPr firstRow="1" bandRow="1">
                <a:tableStyleId>{5C22544A-7EE6-4342-B048-85BDC9FD1C3A}</a:tableStyleId>
              </a:tblPr>
              <a:tblGrid>
                <a:gridCol w="1796087">
                  <a:extLst>
                    <a:ext uri="{9D8B030D-6E8A-4147-A177-3AD203B41FA5}">
                      <a16:colId xmlns:a16="http://schemas.microsoft.com/office/drawing/2014/main" val="2770366239"/>
                    </a:ext>
                  </a:extLst>
                </a:gridCol>
                <a:gridCol w="3773300">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勝浦地方卸売市場の第</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1</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・第</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売場</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階から、公認ガイドと一緒に迫力あるまぐろの競り（入札方式）を見学。イヤホンガイド付きで安心・安全に、まぐろの種類や見分け方、目利き、はえ縄漁、生まぐろの魅力まで楽しく学べる体験ツアーで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50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６名</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９名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4446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zh-CN" sz="1200" b="1" dirty="0">
                          <a:solidFill>
                            <a:schemeClr val="tx1"/>
                          </a:solidFill>
                          <a:latin typeface="メイリオ" panose="020B0604030504040204" pitchFamily="50" charset="-128"/>
                          <a:ea typeface="メイリオ" panose="020B0604030504040204" pitchFamily="50" charset="-128"/>
                        </a:rPr>
                        <a:t>2,800</a:t>
                      </a:r>
                      <a:r>
                        <a:rPr kumimoji="1" lang="zh-CN" altLang="en-US" sz="1200" b="1" dirty="0">
                          <a:solidFill>
                            <a:schemeClr val="tx1"/>
                          </a:solidFill>
                          <a:latin typeface="メイリオ" panose="020B0604030504040204" pitchFamily="50" charset="-128"/>
                          <a:ea typeface="メイリオ" panose="020B0604030504040204" pitchFamily="50" charset="-128"/>
                        </a:rPr>
                        <a:t>円～</a:t>
                      </a:r>
                      <a:r>
                        <a:rPr kumimoji="1" lang="en-US" altLang="zh-CN" sz="1200" b="1" dirty="0">
                          <a:solidFill>
                            <a:schemeClr val="tx1"/>
                          </a:solidFill>
                          <a:latin typeface="メイリオ" panose="020B0604030504040204" pitchFamily="50" charset="-128"/>
                          <a:ea typeface="メイリオ" panose="020B0604030504040204" pitchFamily="50" charset="-128"/>
                        </a:rPr>
                        <a:t>9,800</a:t>
                      </a:r>
                      <a:r>
                        <a:rPr kumimoji="1" lang="zh-CN" altLang="en-US" sz="1200" b="1" dirty="0">
                          <a:solidFill>
                            <a:schemeClr val="tx1"/>
                          </a:solidFill>
                          <a:latin typeface="メイリオ" panose="020B0604030504040204" pitchFamily="50" charset="-128"/>
                          <a:ea typeface="メイリオ" panose="020B0604030504040204" pitchFamily="50" charset="-128"/>
                        </a:rPr>
                        <a:t>円　　　</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日前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近くに有り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勝浦地方卸売市場（集合場所：足湯「海の湯」</a:t>
                      </a:r>
                      <a:r>
                        <a:rPr kumimoji="1" lang="en-US" altLang="ja-JP" sz="1200" b="1" dirty="0">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（一社</a:t>
                      </a:r>
                      <a:r>
                        <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那智勝浦観光機構</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0735-52-6153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6" name="図 5">
            <a:extLst>
              <a:ext uri="{FF2B5EF4-FFF2-40B4-BE49-F238E27FC236}">
                <a16:creationId xmlns:a16="http://schemas.microsoft.com/office/drawing/2014/main" id="{6DC58C6B-765D-27A7-DC7D-E2E909EFEC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5100" y="4156482"/>
            <a:ext cx="2507420" cy="1672449"/>
          </a:xfrm>
          <a:prstGeom prst="rect">
            <a:avLst/>
          </a:prstGeom>
        </p:spPr>
      </p:pic>
      <p:pic>
        <p:nvPicPr>
          <p:cNvPr id="10" name="図 9" descr="人, 建物, 男, 探す が含まれている画像&#10;&#10;AI によって生成されたコンテンツは間違っている可能性があります。">
            <a:extLst>
              <a:ext uri="{FF2B5EF4-FFF2-40B4-BE49-F238E27FC236}">
                <a16:creationId xmlns:a16="http://schemas.microsoft.com/office/drawing/2014/main" id="{B88CFD5A-D95C-A562-581C-6E8DFA1F27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1720" y="2474163"/>
            <a:ext cx="2197090" cy="1647074"/>
          </a:xfrm>
          <a:prstGeom prst="rect">
            <a:avLst/>
          </a:prstGeom>
        </p:spPr>
      </p:pic>
      <p:sp>
        <p:nvSpPr>
          <p:cNvPr id="3" name="テキスト ボックス 2">
            <a:extLst>
              <a:ext uri="{FF2B5EF4-FFF2-40B4-BE49-F238E27FC236}">
                <a16:creationId xmlns:a16="http://schemas.microsoft.com/office/drawing/2014/main" id="{8F9F753E-DE24-4648-4F01-DB4F124450C5}"/>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898968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0EA71917-8989-9C5F-8478-9E7DB80830E2}"/>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C6DF4E51-FF71-4112-734A-5229F08C9071}"/>
              </a:ext>
            </a:extLst>
          </p:cNvPr>
          <p:cNvSpPr/>
          <p:nvPr/>
        </p:nvSpPr>
        <p:spPr>
          <a:xfrm>
            <a:off x="4511061" y="2774045"/>
            <a:ext cx="2153556" cy="2128099"/>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7E8960CC-90F6-675E-7753-0D5571B0E6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3DB3374A-21FD-0D97-96AE-13732A7F5BFD}"/>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858E02F2-70D9-4523-8E81-61AA9EA8D5F0}"/>
              </a:ext>
            </a:extLst>
          </p:cNvPr>
          <p:cNvGraphicFramePr>
            <a:graphicFrameLocks noGrp="1"/>
          </p:cNvGraphicFramePr>
          <p:nvPr>
            <p:extLst>
              <p:ext uri="{D42A27DB-BD31-4B8C-83A1-F6EECF244321}">
                <p14:modId xmlns:p14="http://schemas.microsoft.com/office/powerpoint/2010/main" val="3410394241"/>
              </p:ext>
            </p:extLst>
          </p:nvPr>
        </p:nvGraphicFramePr>
        <p:xfrm>
          <a:off x="464867" y="1469843"/>
          <a:ext cx="5008470" cy="471456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博物館的要素と水族館的要素が併せ持った展示が特徴です。ショーやふれあいイベントも充実しているので、楽しみながらクジラについて学ぶことができます。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　</a:t>
                      </a:r>
                      <a:r>
                        <a:rPr kumimoji="1" lang="en-US" altLang="ja-JP" sz="1200" b="1" dirty="0">
                          <a:latin typeface="メイリオ" panose="020B0604030504040204" pitchFamily="50" charset="-128"/>
                          <a:ea typeface="メイリオ" panose="020B0604030504040204" pitchFamily="50" charset="-128"/>
                        </a:rPr>
                        <a:t>8:30</a:t>
                      </a:r>
                      <a:r>
                        <a:rPr kumimoji="1" lang="ja-JP" altLang="en-US" sz="1200" b="1" dirty="0">
                          <a:latin typeface="メイリオ" panose="020B0604030504040204" pitchFamily="50" charset="-128"/>
                          <a:ea typeface="メイリオ" panose="020B0604030504040204" pitchFamily="50" charset="-128"/>
                        </a:rPr>
                        <a:t>～</a:t>
                      </a:r>
                      <a:r>
                        <a:rPr kumimoji="1" lang="en-US" altLang="ja-JP" sz="1200" b="1" dirty="0">
                          <a:latin typeface="メイリオ" panose="020B0604030504040204" pitchFamily="50" charset="-128"/>
                          <a:ea typeface="メイリオ" panose="020B0604030504040204" pitchFamily="50" charset="-128"/>
                        </a:rPr>
                        <a:t>17:00</a:t>
                      </a:r>
                      <a:endParaRPr kumimoji="1" lang="ja-JP" altLang="en-US"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要問合せ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endParaRPr kumimoji="1" lang="ja-JP" altLang="en-US"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太地町立くじらの博物館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0735-59-2400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C4AA6503-54C4-032C-5136-7E9827D399B3}"/>
              </a:ext>
            </a:extLst>
          </p:cNvPr>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太地町立くじらの博物館</a:t>
            </a:r>
          </a:p>
        </p:txBody>
      </p:sp>
      <p:sp>
        <p:nvSpPr>
          <p:cNvPr id="10" name="テキスト ボックス 9">
            <a:extLst>
              <a:ext uri="{FF2B5EF4-FFF2-40B4-BE49-F238E27FC236}">
                <a16:creationId xmlns:a16="http://schemas.microsoft.com/office/drawing/2014/main" id="{97DBC329-A648-BF38-604A-0D64CB75FB98}"/>
              </a:ext>
            </a:extLst>
          </p:cNvPr>
          <p:cNvSpPr txBox="1"/>
          <p:nvPr/>
        </p:nvSpPr>
        <p:spPr>
          <a:xfrm>
            <a:off x="5785018" y="3359570"/>
            <a:ext cx="4079611" cy="461665"/>
          </a:xfrm>
          <a:prstGeom prst="rect">
            <a:avLst/>
          </a:prstGeom>
          <a:noFill/>
        </p:spPr>
        <p:txBody>
          <a:bodyPr wrap="square" rtlCol="0">
            <a:spAutoFit/>
          </a:bodyPr>
          <a:lstStyle/>
          <a:p>
            <a:pPr algn="ctr"/>
            <a:r>
              <a:rPr kumimoji="1" lang="ja-JP" altLang="en-US" sz="1200" b="1" dirty="0">
                <a:solidFill>
                  <a:schemeClr val="dk1"/>
                </a:solidFill>
                <a:latin typeface="メイリオ" panose="020B0604030504040204" pitchFamily="50" charset="-128"/>
                <a:ea typeface="メイリオ" panose="020B0604030504040204" pitchFamily="50" charset="-128"/>
              </a:rPr>
              <a:t>触れて、感じて、見て、学ぶ</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20" name="右矢印 19">
            <a:extLst>
              <a:ext uri="{FF2B5EF4-FFF2-40B4-BE49-F238E27FC236}">
                <a16:creationId xmlns:a16="http://schemas.microsoft.com/office/drawing/2014/main" id="{5842B580-10EE-F5C0-96AC-BEE7EDEEE8EF}"/>
              </a:ext>
            </a:extLst>
          </p:cNvPr>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太地町</a:t>
            </a:r>
          </a:p>
        </p:txBody>
      </p:sp>
      <p:pic>
        <p:nvPicPr>
          <p:cNvPr id="6" name="図 5" descr="水の中にいるイルカ&#10;&#10;AI によって生成されたコンテンツは間違っている可能性があります。">
            <a:extLst>
              <a:ext uri="{FF2B5EF4-FFF2-40B4-BE49-F238E27FC236}">
                <a16:creationId xmlns:a16="http://schemas.microsoft.com/office/drawing/2014/main" id="{97EFB46D-02F6-DC26-2D45-77A6AA96C2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59618" y="3642823"/>
            <a:ext cx="3356463" cy="2239390"/>
          </a:xfrm>
          <a:prstGeom prst="rect">
            <a:avLst/>
          </a:prstGeom>
        </p:spPr>
      </p:pic>
      <p:pic>
        <p:nvPicPr>
          <p:cNvPr id="1026" name="Picture 2" descr="くじらの博物館｜太地町観光協会（和歌山県）">
            <a:extLst>
              <a:ext uri="{FF2B5EF4-FFF2-40B4-BE49-F238E27FC236}">
                <a16:creationId xmlns:a16="http://schemas.microsoft.com/office/drawing/2014/main" id="{B59E8C93-D383-5E0F-9903-8484BAB937F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59618" y="1197905"/>
            <a:ext cx="3415093" cy="1962697"/>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4379A706-B6AC-848C-673A-5F6E36B9D632}"/>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377854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BE750315-79EC-7F17-5751-7E8B4D376398}"/>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D351257C-5151-6700-2411-15AE1C850049}"/>
              </a:ext>
            </a:extLst>
          </p:cNvPr>
          <p:cNvSpPr/>
          <p:nvPr/>
        </p:nvSpPr>
        <p:spPr>
          <a:xfrm>
            <a:off x="4511061" y="2774045"/>
            <a:ext cx="2153556" cy="2128099"/>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C72E3C30-0D9B-E596-67E0-2E0E38DAE7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5B76D3E6-A6F8-4056-F27D-4F44BC2F85CA}"/>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0754D8E2-F70B-0E82-3E65-1234BAACFB63}"/>
              </a:ext>
            </a:extLst>
          </p:cNvPr>
          <p:cNvGraphicFramePr>
            <a:graphicFrameLocks noGrp="1"/>
          </p:cNvGraphicFramePr>
          <p:nvPr>
            <p:extLst>
              <p:ext uri="{D42A27DB-BD31-4B8C-83A1-F6EECF244321}">
                <p14:modId xmlns:p14="http://schemas.microsoft.com/office/powerpoint/2010/main" val="437335083"/>
              </p:ext>
            </p:extLst>
          </p:nvPr>
        </p:nvGraphicFramePr>
        <p:xfrm>
          <a:off x="464867" y="1469843"/>
          <a:ext cx="5008470" cy="472608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時間かけてくじらの海を周遊します。対岸にも上陸し、磯遊びなど大自然を満喫していただけます。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　</a:t>
                      </a:r>
                      <a:r>
                        <a:rPr kumimoji="1" lang="en-US" altLang="ja-JP" sz="1200" b="1" dirty="0">
                          <a:latin typeface="メイリオ" panose="020B0604030504040204" pitchFamily="50" charset="-128"/>
                          <a:ea typeface="メイリオ" panose="020B0604030504040204" pitchFamily="50" charset="-128"/>
                        </a:rPr>
                        <a:t>8</a:t>
                      </a:r>
                      <a:r>
                        <a:rPr kumimoji="1" lang="ja-JP" altLang="en-US" sz="1200" b="1" dirty="0">
                          <a:latin typeface="メイリオ" panose="020B0604030504040204" pitchFamily="50" charset="-128"/>
                          <a:ea typeface="メイリオ" panose="020B0604030504040204" pitchFamily="50" charset="-128"/>
                        </a:rPr>
                        <a:t>時</a:t>
                      </a:r>
                      <a:r>
                        <a:rPr kumimoji="1" lang="en-US" altLang="ja-JP" sz="1200" b="1" dirty="0">
                          <a:latin typeface="メイリオ" panose="020B0604030504040204" pitchFamily="50" charset="-128"/>
                          <a:ea typeface="メイリオ" panose="020B0604030504040204" pitchFamily="50" charset="-128"/>
                        </a:rPr>
                        <a:t>30</a:t>
                      </a:r>
                      <a:r>
                        <a:rPr kumimoji="1" lang="ja-JP" altLang="en-US" sz="1200" b="1" dirty="0">
                          <a:latin typeface="メイリオ" panose="020B0604030504040204" pitchFamily="50" charset="-128"/>
                          <a:ea typeface="メイリオ" panose="020B0604030504040204" pitchFamily="50" charset="-128"/>
                        </a:rPr>
                        <a:t>分～</a:t>
                      </a:r>
                      <a:r>
                        <a:rPr kumimoji="1" lang="en-US" altLang="ja-JP" sz="1200" b="1" dirty="0">
                          <a:latin typeface="メイリオ" panose="020B0604030504040204" pitchFamily="50" charset="-128"/>
                          <a:ea typeface="メイリオ" panose="020B0604030504040204" pitchFamily="50" charset="-128"/>
                        </a:rPr>
                        <a:t>17</a:t>
                      </a:r>
                      <a:r>
                        <a:rPr kumimoji="1" lang="ja-JP" altLang="en-US" sz="1200" b="1" dirty="0">
                          <a:latin typeface="メイリオ" panose="020B0604030504040204" pitchFamily="50" charset="-128"/>
                          <a:ea typeface="メイリオ" panose="020B0604030504040204" pitchFamily="50" charset="-128"/>
                        </a:rPr>
                        <a:t>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5,000</a:t>
                      </a:r>
                      <a:r>
                        <a:rPr kumimoji="1" lang="ja-JP" altLang="en-US" sz="1200" b="1" dirty="0">
                          <a:solidFill>
                            <a:schemeClr val="tx1"/>
                          </a:solidFill>
                          <a:latin typeface="メイリオ" panose="020B0604030504040204" pitchFamily="50" charset="-128"/>
                          <a:ea typeface="メイリオ" panose="020B0604030504040204" pitchFamily="50" charset="-128"/>
                        </a:rPr>
                        <a:t>円</a:t>
                      </a:r>
                    </a:p>
                    <a:p>
                      <a:r>
                        <a:rPr kumimoji="1" lang="ja-JP" altLang="en-US" sz="1200" b="1" dirty="0">
                          <a:solidFill>
                            <a:schemeClr val="tx1"/>
                          </a:solidFill>
                          <a:latin typeface="メイリオ" panose="020B0604030504040204" pitchFamily="50" charset="-128"/>
                          <a:ea typeface="メイリオ" panose="020B0604030504040204" pitchFamily="50" charset="-128"/>
                        </a:rPr>
                        <a:t>小人：</a:t>
                      </a:r>
                      <a:r>
                        <a:rPr kumimoji="1" lang="en-US" altLang="ja-JP" sz="1200" b="1" dirty="0">
                          <a:solidFill>
                            <a:schemeClr val="tx1"/>
                          </a:solidFill>
                          <a:latin typeface="メイリオ" panose="020B0604030504040204" pitchFamily="50" charset="-128"/>
                          <a:ea typeface="メイリオ" panose="020B0604030504040204" pitchFamily="50" charset="-128"/>
                        </a:rPr>
                        <a:t>3,000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前日まで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濡れても良い服装をご準備ください</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ナイトカヤック（</a:t>
                      </a:r>
                      <a:r>
                        <a:rPr kumimoji="1" lang="en-US" altLang="ja-JP" sz="1200" b="1" dirty="0">
                          <a:latin typeface="メイリオ" panose="020B0604030504040204" pitchFamily="50" charset="-128"/>
                          <a:ea typeface="メイリオ" panose="020B0604030504040204" pitchFamily="50" charset="-128"/>
                        </a:rPr>
                        <a:t>5</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8</a:t>
                      </a:r>
                      <a:r>
                        <a:rPr kumimoji="1" lang="ja-JP" altLang="en-US" sz="1200" b="1" dirty="0">
                          <a:latin typeface="メイリオ" panose="020B0604030504040204" pitchFamily="50" charset="-128"/>
                          <a:ea typeface="メイリオ" panose="020B0604030504040204" pitchFamily="50" charset="-128"/>
                        </a:rPr>
                        <a:t>月のみ）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latin typeface="メイリオ" panose="020B0604030504040204" pitchFamily="50" charset="-128"/>
                          <a:ea typeface="メイリオ" panose="020B0604030504040204" pitchFamily="50" charset="-128"/>
                        </a:rPr>
                        <a:t>太地フィールドカヤック</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59</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2200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7A238F56-7944-8865-EB4E-1139AF9EAEE8}"/>
              </a:ext>
            </a:extLst>
          </p:cNvPr>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太地フィールドカヤック</a:t>
            </a:r>
          </a:p>
        </p:txBody>
      </p:sp>
      <p:sp>
        <p:nvSpPr>
          <p:cNvPr id="10" name="テキスト ボックス 9">
            <a:extLst>
              <a:ext uri="{FF2B5EF4-FFF2-40B4-BE49-F238E27FC236}">
                <a16:creationId xmlns:a16="http://schemas.microsoft.com/office/drawing/2014/main" id="{38F203B9-75C6-15E7-AA99-6EB61B23ED9F}"/>
              </a:ext>
            </a:extLst>
          </p:cNvPr>
          <p:cNvSpPr txBox="1"/>
          <p:nvPr/>
        </p:nvSpPr>
        <p:spPr>
          <a:xfrm>
            <a:off x="5637343" y="2188690"/>
            <a:ext cx="4079611" cy="646331"/>
          </a:xfrm>
          <a:prstGeom prst="rect">
            <a:avLst/>
          </a:prstGeom>
          <a:noFill/>
        </p:spPr>
        <p:txBody>
          <a:bodyPr wrap="square" rtlCol="0">
            <a:spAutoFit/>
          </a:bodyPr>
          <a:lstStyle/>
          <a:p>
            <a:pPr algn="ct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湾内でイルカ、クジラに出会える老若男女を問わず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pPr algn="ct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初心者でも楽しめるアクティビティです。</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20" name="右矢印 19">
            <a:extLst>
              <a:ext uri="{FF2B5EF4-FFF2-40B4-BE49-F238E27FC236}">
                <a16:creationId xmlns:a16="http://schemas.microsoft.com/office/drawing/2014/main" id="{AD63E6B6-62DC-F7A5-7D5D-9E1C6E6045AE}"/>
              </a:ext>
            </a:extLst>
          </p:cNvPr>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太地町</a:t>
            </a:r>
          </a:p>
        </p:txBody>
      </p:sp>
      <p:pic>
        <p:nvPicPr>
          <p:cNvPr id="7" name="図 6" descr="湖に浮かぶボート&#10;&#10;AI によって生成されたコンテンツは間違っている可能性があります。">
            <a:extLst>
              <a:ext uri="{FF2B5EF4-FFF2-40B4-BE49-F238E27FC236}">
                <a16:creationId xmlns:a16="http://schemas.microsoft.com/office/drawing/2014/main" id="{06BE962E-1DFA-9FE2-D71D-382277B159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0348" y="2956169"/>
            <a:ext cx="3553604" cy="2366108"/>
          </a:xfrm>
          <a:prstGeom prst="rect">
            <a:avLst/>
          </a:prstGeom>
        </p:spPr>
      </p:pic>
      <p:sp>
        <p:nvSpPr>
          <p:cNvPr id="5" name="テキスト ボックス 4">
            <a:extLst>
              <a:ext uri="{FF2B5EF4-FFF2-40B4-BE49-F238E27FC236}">
                <a16:creationId xmlns:a16="http://schemas.microsoft.com/office/drawing/2014/main" id="{49B41E4B-F0F8-ADFF-4F06-60CD44171BA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48</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569909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4511061" y="2774045"/>
            <a:ext cx="2153556" cy="2128099"/>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858262649"/>
              </p:ext>
            </p:extLst>
          </p:nvPr>
        </p:nvGraphicFramePr>
        <p:xfrm>
          <a:off x="358595" y="1430925"/>
          <a:ext cx="5008470" cy="536040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大空の下、目の前でジャンプするイルカたちの多彩な芸の見学、セビレにつかまって泳ぐなど、イルカとの様々なふれあい体験ができます。</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20</a:t>
                      </a:r>
                      <a:r>
                        <a:rPr kumimoji="1" lang="ja-JP" altLang="en-US" sz="1200" b="1" dirty="0">
                          <a:solidFill>
                            <a:schemeClr val="tx1"/>
                          </a:solidFill>
                          <a:latin typeface="メイリオ" panose="020B0604030504040204" pitchFamily="50" charset="-128"/>
                          <a:ea typeface="メイリオ" panose="020B0604030504040204" pitchFamily="50" charset="-128"/>
                        </a:rPr>
                        <a:t>分～</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　</a:t>
                      </a: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時</a:t>
                      </a:r>
                      <a:r>
                        <a:rPr kumimoji="1" lang="en-US" altLang="ja-JP" sz="1200" b="1" dirty="0">
                          <a:latin typeface="メイリオ" panose="020B0604030504040204" pitchFamily="50" charset="-128"/>
                          <a:ea typeface="メイリオ" panose="020B0604030504040204" pitchFamily="50" charset="-128"/>
                        </a:rPr>
                        <a:t>/ 13</a:t>
                      </a:r>
                      <a:r>
                        <a:rPr kumimoji="1" lang="ja-JP" altLang="en-US" sz="1200" b="1" dirty="0">
                          <a:latin typeface="メイリオ" panose="020B0604030504040204" pitchFamily="50" charset="-128"/>
                          <a:ea typeface="メイリオ" panose="020B0604030504040204" pitchFamily="50" charset="-128"/>
                        </a:rPr>
                        <a:t>時</a:t>
                      </a:r>
                      <a:r>
                        <a:rPr kumimoji="1" lang="en-US" altLang="ja-JP" sz="1200" b="1" dirty="0">
                          <a:latin typeface="メイリオ" panose="020B0604030504040204" pitchFamily="50" charset="-128"/>
                          <a:ea typeface="メイリオ" panose="020B0604030504040204" pitchFamily="50" charset="-128"/>
                        </a:rPr>
                        <a:t> / 14</a:t>
                      </a:r>
                      <a:r>
                        <a:rPr kumimoji="1" lang="ja-JP" altLang="en-US" sz="1200" b="1" dirty="0">
                          <a:latin typeface="メイリオ" panose="020B0604030504040204" pitchFamily="50" charset="-128"/>
                          <a:ea typeface="メイリオ" panose="020B0604030504040204" pitchFamily="50" charset="-128"/>
                        </a:rPr>
                        <a:t>時</a:t>
                      </a:r>
                      <a:r>
                        <a:rPr kumimoji="1" lang="en-US" altLang="ja-JP" sz="1200" b="1" dirty="0">
                          <a:latin typeface="メイリオ" panose="020B0604030504040204" pitchFamily="50" charset="-128"/>
                          <a:ea typeface="メイリオ" panose="020B0604030504040204" pitchFamily="50" charset="-128"/>
                        </a:rPr>
                        <a:t>30</a:t>
                      </a:r>
                      <a:r>
                        <a:rPr kumimoji="1" lang="ja-JP" altLang="en-US" sz="1200" b="1" dirty="0">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ふれあいコース　：</a:t>
                      </a:r>
                      <a:r>
                        <a:rPr kumimoji="1" lang="en-US" altLang="ja-JP" sz="1200" b="1" dirty="0">
                          <a:solidFill>
                            <a:schemeClr val="tx1"/>
                          </a:solidFill>
                          <a:latin typeface="メイリオ" panose="020B0604030504040204" pitchFamily="50" charset="-128"/>
                          <a:ea typeface="メイリオ" panose="020B0604030504040204" pitchFamily="50" charset="-128"/>
                        </a:rPr>
                        <a:t>4,500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ドルフィンスイム：大人</a:t>
                      </a:r>
                      <a:r>
                        <a:rPr kumimoji="1" lang="en-US" altLang="ja-JP" sz="1200" b="1" dirty="0">
                          <a:solidFill>
                            <a:schemeClr val="tx1"/>
                          </a:solidFill>
                          <a:latin typeface="メイリオ" panose="020B0604030504040204" pitchFamily="50" charset="-128"/>
                          <a:ea typeface="メイリオ" panose="020B0604030504040204" pitchFamily="50" charset="-128"/>
                        </a:rPr>
                        <a:t>11,000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　　　　　　　　　小人  </a:t>
                      </a:r>
                      <a:r>
                        <a:rPr kumimoji="1" lang="en-US" altLang="ja-JP" sz="1200" b="1" dirty="0">
                          <a:solidFill>
                            <a:schemeClr val="tx1"/>
                          </a:solidFill>
                          <a:latin typeface="メイリオ" panose="020B0604030504040204" pitchFamily="50" charset="-128"/>
                          <a:ea typeface="メイリオ" panose="020B0604030504040204" pitchFamily="50" charset="-128"/>
                        </a:rPr>
                        <a:t>8,000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　　　　　　　　　</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小人は小学生以下</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その他必要なレンタル品</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要問合せ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endParaRPr kumimoji="1" lang="ja-JP" altLang="en-US"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ドルフィンベェイス　</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0735-59-3514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ドルフィンスイム</a:t>
            </a:r>
          </a:p>
        </p:txBody>
      </p:sp>
      <p:sp>
        <p:nvSpPr>
          <p:cNvPr id="10" name="テキスト ボックス 9"/>
          <p:cNvSpPr txBox="1"/>
          <p:nvPr/>
        </p:nvSpPr>
        <p:spPr>
          <a:xfrm>
            <a:off x="5514995" y="1460942"/>
            <a:ext cx="4079611" cy="1569660"/>
          </a:xfrm>
          <a:prstGeom prst="rect">
            <a:avLst/>
          </a:prstGeom>
          <a:noFill/>
        </p:spPr>
        <p:txBody>
          <a:bodyPr wrap="square" rtlCol="0">
            <a:spAutoFit/>
          </a:bodyPr>
          <a:lstStyle/>
          <a:p>
            <a:r>
              <a:rPr kumimoji="1" lang="ja-JP" altLang="en-US" sz="1200" b="1" dirty="0">
                <a:solidFill>
                  <a:schemeClr val="dk1"/>
                </a:solidFill>
                <a:latin typeface="メイリオ" panose="020B0604030504040204" pitchFamily="50" charset="-128"/>
                <a:ea typeface="メイリオ" panose="020B0604030504040204" pitchFamily="50" charset="-128"/>
              </a:rPr>
              <a:t>ドルフィン・ベェイス</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en-US" altLang="ja-JP" sz="1200" b="1" dirty="0">
                <a:solidFill>
                  <a:schemeClr val="dk1"/>
                </a:solidFill>
                <a:latin typeface="メイリオ" panose="020B0604030504040204" pitchFamily="50" charset="-128"/>
                <a:ea typeface="メイリオ" panose="020B0604030504040204" pitchFamily="50" charset="-128"/>
              </a:rPr>
              <a:t>1994</a:t>
            </a:r>
            <a:r>
              <a:rPr kumimoji="1" lang="ja-JP" altLang="en-US" sz="1200" b="1" dirty="0">
                <a:solidFill>
                  <a:schemeClr val="dk1"/>
                </a:solidFill>
                <a:latin typeface="メイリオ" panose="020B0604030504040204" pitchFamily="50" charset="-128"/>
                <a:ea typeface="メイリオ" panose="020B0604030504040204" pitchFamily="50" charset="-128"/>
              </a:rPr>
              <a:t>年に日本ではじめて「イルカと一緒に泳いだり遊んだりできる」体験プログラム、ドルフィンスイムとドルフィンエンカウンターを公開。</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太平洋とつながるいけ</a:t>
            </a:r>
            <a:r>
              <a:rPr kumimoji="1" lang="ja-JP" altLang="en-US" sz="1200" b="1" dirty="0" err="1">
                <a:solidFill>
                  <a:schemeClr val="dk1"/>
                </a:solidFill>
                <a:latin typeface="メイリオ" panose="020B0604030504040204" pitchFamily="50" charset="-128"/>
                <a:ea typeface="メイリオ" panose="020B0604030504040204" pitchFamily="50" charset="-128"/>
              </a:rPr>
              <a:t>す</a:t>
            </a:r>
            <a:r>
              <a:rPr kumimoji="1" lang="ja-JP" altLang="en-US" sz="1200" b="1" dirty="0">
                <a:solidFill>
                  <a:schemeClr val="dk1"/>
                </a:solidFill>
                <a:latin typeface="メイリオ" panose="020B0604030504040204" pitchFamily="50" charset="-128"/>
                <a:ea typeface="メイリオ" panose="020B0604030504040204" pitchFamily="50" charset="-128"/>
              </a:rPr>
              <a:t>内でのプログラム。</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endParaRPr kumimoji="1" lang="en-US" altLang="ja-JP" sz="1200" dirty="0">
              <a:solidFill>
                <a:schemeClr val="dk1"/>
              </a:solidFill>
              <a:latin typeface="メイリオ" panose="020B0604030504040204" pitchFamily="50" charset="-128"/>
              <a:ea typeface="メイリオ" panose="020B0604030504040204" pitchFamily="50" charset="-128"/>
            </a:endParaRPr>
          </a:p>
          <a:p>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太地町</a:t>
            </a:r>
          </a:p>
        </p:txBody>
      </p:sp>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7839" y="2731861"/>
            <a:ext cx="2460864" cy="1640576"/>
          </a:xfrm>
          <a:prstGeom prst="rect">
            <a:avLst/>
          </a:prstGeom>
        </p:spPr>
      </p:pic>
      <p:sp>
        <p:nvSpPr>
          <p:cNvPr id="9" name="テキスト ボックス 8"/>
          <p:cNvSpPr txBox="1"/>
          <p:nvPr/>
        </p:nvSpPr>
        <p:spPr>
          <a:xfrm>
            <a:off x="5587839" y="4680671"/>
            <a:ext cx="3933921" cy="1754326"/>
          </a:xfrm>
          <a:prstGeom prst="rect">
            <a:avLst/>
          </a:prstGeom>
          <a:noFill/>
        </p:spPr>
        <p:txBody>
          <a:bodyPr wrap="square" rtlCol="0">
            <a:spAutoFit/>
          </a:bodyPr>
          <a:lstStyle/>
          <a:p>
            <a:endParaRPr kumimoji="1" lang="en-US" altLang="ja-JP" sz="1200"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海の中が怖いという場合は</a:t>
            </a:r>
            <a:r>
              <a:rPr kumimoji="1" lang="en-US" altLang="ja-JP" sz="1200" b="1" dirty="0">
                <a:latin typeface="メイリオ" panose="020B0604030504040204" pitchFamily="50" charset="-128"/>
                <a:ea typeface="メイリオ" panose="020B0604030504040204" pitchFamily="50" charset="-128"/>
              </a:rPr>
              <a:t>…</a:t>
            </a:r>
            <a:r>
              <a:rPr kumimoji="1" lang="ja-JP" altLang="en-US" sz="1200" b="1" dirty="0">
                <a:latin typeface="メイリオ" panose="020B0604030504040204" pitchFamily="50" charset="-128"/>
                <a:ea typeface="メイリオ" panose="020B0604030504040204" pitchFamily="50" charset="-128"/>
              </a:rPr>
              <a:t>プール内でのふれあい体験ができる施設も！</a:t>
            </a:r>
            <a:endParaRPr kumimoji="1" lang="en-US" altLang="ja-JP" sz="1200" b="1" dirty="0">
              <a:latin typeface="メイリオ" panose="020B0604030504040204" pitchFamily="50" charset="-128"/>
              <a:ea typeface="メイリオ" panose="020B0604030504040204" pitchFamily="50" charset="-128"/>
            </a:endParaRPr>
          </a:p>
          <a:p>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ドルフィン・リゾート（団体可）</a:t>
            </a:r>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・えさやり体験（</a:t>
            </a:r>
            <a:r>
              <a:rPr kumimoji="1" lang="en-US" altLang="ja-JP" sz="1200" b="1" dirty="0">
                <a:latin typeface="メイリオ" panose="020B0604030504040204" pitchFamily="50" charset="-128"/>
                <a:ea typeface="メイリオ" panose="020B0604030504040204" pitchFamily="50" charset="-128"/>
              </a:rPr>
              <a:t>1,500</a:t>
            </a:r>
            <a:r>
              <a:rPr kumimoji="1" lang="ja-JP" altLang="en-US" sz="1200" b="1" dirty="0">
                <a:latin typeface="メイリオ" panose="020B0604030504040204" pitchFamily="50" charset="-128"/>
                <a:ea typeface="メイリオ" panose="020B0604030504040204" pitchFamily="50" charset="-128"/>
              </a:rPr>
              <a:t>円）</a:t>
            </a:r>
            <a:endParaRPr kumimoji="1" lang="en-US" altLang="ja-JP" sz="1200" b="1" dirty="0">
              <a:latin typeface="メイリオ" panose="020B0604030504040204" pitchFamily="50" charset="-128"/>
              <a:ea typeface="メイリオ" panose="020B0604030504040204" pitchFamily="50" charset="-128"/>
            </a:endParaRPr>
          </a:p>
          <a:p>
            <a:r>
              <a:rPr kumimoji="1" lang="en-US" altLang="ja-JP" sz="1200" b="1" dirty="0">
                <a:latin typeface="メイリオ" panose="020B0604030504040204" pitchFamily="50" charset="-128"/>
                <a:ea typeface="メイリオ" panose="020B0604030504040204" pitchFamily="50" charset="-128"/>
              </a:rPr>
              <a:t>※</a:t>
            </a:r>
            <a:r>
              <a:rPr kumimoji="1" lang="ja-JP" altLang="en-US" sz="1200" b="1" dirty="0">
                <a:latin typeface="メイリオ" panose="020B0604030504040204" pitchFamily="50" charset="-128"/>
                <a:ea typeface="メイリオ" panose="020B0604030504040204" pitchFamily="50" charset="-128"/>
              </a:rPr>
              <a:t>予算に応じてアレンジ可能</a:t>
            </a:r>
            <a:endParaRPr kumimoji="1" lang="en-US" altLang="ja-JP" sz="1200" b="1" dirty="0">
              <a:latin typeface="メイリオ" panose="020B0604030504040204" pitchFamily="50" charset="-128"/>
              <a:ea typeface="メイリオ" panose="020B0604030504040204" pitchFamily="50" charset="-128"/>
            </a:endParaRPr>
          </a:p>
          <a:p>
            <a:endParaRPr kumimoji="1" lang="en-US" altLang="ja-JP"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　問い合わせ：</a:t>
            </a:r>
            <a:r>
              <a:rPr kumimoji="1" lang="en-US" altLang="ja-JP" sz="1200" b="1" dirty="0">
                <a:latin typeface="メイリオ" panose="020B0604030504040204" pitchFamily="50" charset="-128"/>
                <a:ea typeface="メイリオ" panose="020B0604030504040204" pitchFamily="50" charset="-128"/>
              </a:rPr>
              <a:t>0735-59-3952</a:t>
            </a:r>
          </a:p>
        </p:txBody>
      </p:sp>
      <p:sp>
        <p:nvSpPr>
          <p:cNvPr id="12" name="テキスト ボックス 11"/>
          <p:cNvSpPr txBox="1"/>
          <p:nvPr/>
        </p:nvSpPr>
        <p:spPr>
          <a:xfrm>
            <a:off x="6740273" y="4532812"/>
            <a:ext cx="2581978" cy="369332"/>
          </a:xfrm>
          <a:prstGeom prst="rect">
            <a:avLst/>
          </a:prstGeom>
          <a:noFill/>
        </p:spPr>
        <p:txBody>
          <a:bodyPr wrap="square" rtlCol="0">
            <a:spAutoFit/>
          </a:bodyPr>
          <a:lstStyle/>
          <a:p>
            <a:r>
              <a:rPr kumimoji="1" lang="ja-JP" altLang="en-US" b="1" dirty="0"/>
              <a:t>その他施設</a:t>
            </a:r>
          </a:p>
        </p:txBody>
      </p:sp>
      <p:sp>
        <p:nvSpPr>
          <p:cNvPr id="5" name="テキスト ボックス 4">
            <a:extLst>
              <a:ext uri="{FF2B5EF4-FFF2-40B4-BE49-F238E27FC236}">
                <a16:creationId xmlns:a16="http://schemas.microsoft.com/office/drawing/2014/main" id="{92E3C16B-7E0B-8808-28F7-CB669F073ABE}"/>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49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516913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337C27D5-7711-1579-6B1C-2A33F44ED72C}"/>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CF8217A5-D058-E664-F75A-2FA3A6C6B62F}"/>
              </a:ext>
            </a:extLst>
          </p:cNvPr>
          <p:cNvSpPr/>
          <p:nvPr/>
        </p:nvSpPr>
        <p:spPr>
          <a:xfrm>
            <a:off x="7638215" y="3321450"/>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6B809FF3-BEB3-BABC-5E0D-6656613C69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7F371126-6E8D-3AD5-2000-1206FB93BE09}"/>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94FCA453-8FD4-861D-A1B3-EEFFFD30D92A}"/>
              </a:ext>
            </a:extLst>
          </p:cNvPr>
          <p:cNvGraphicFramePr>
            <a:graphicFrameLocks noGrp="1"/>
          </p:cNvGraphicFramePr>
          <p:nvPr>
            <p:extLst>
              <p:ext uri="{D42A27DB-BD31-4B8C-83A1-F6EECF244321}">
                <p14:modId xmlns:p14="http://schemas.microsoft.com/office/powerpoint/2010/main" val="2832733343"/>
              </p:ext>
            </p:extLst>
          </p:nvPr>
        </p:nvGraphicFramePr>
        <p:xfrm>
          <a:off x="464867" y="1469843"/>
          <a:ext cx="4898489" cy="4933680"/>
        </p:xfrm>
        <a:graphic>
          <a:graphicData uri="http://schemas.openxmlformats.org/drawingml/2006/table">
            <a:tbl>
              <a:tblPr firstRow="1" bandRow="1">
                <a:tableStyleId>{5C22544A-7EE6-4342-B048-85BDC9FD1C3A}</a:tableStyleId>
              </a:tblPr>
              <a:tblGrid>
                <a:gridCol w="1606868">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000" b="1" dirty="0">
                          <a:solidFill>
                            <a:schemeClr val="dk1"/>
                          </a:solidFill>
                          <a:latin typeface="メイリオ" panose="020B0604030504040204" pitchFamily="50" charset="-128"/>
                          <a:ea typeface="メイリオ" panose="020B0604030504040204" pitchFamily="50" charset="-128"/>
                        </a:rPr>
                        <a:t>ガイドと力を合わせてゴムボートを操り一生の想い出づくりに。ウォータースポーツでありながら初心者でも楽しむことができる。北山川でしか体験できない景色と水流をお楽しみください。おくとろ温泉入浴付。</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5</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9</a:t>
                      </a:r>
                      <a:r>
                        <a:rPr kumimoji="1" lang="ja-JP" altLang="en-US" sz="1200" b="1" dirty="0">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dirty="0">
                          <a:solidFill>
                            <a:schemeClr val="tx1"/>
                          </a:solidFill>
                          <a:latin typeface="メイリオ" panose="020B0604030504040204" pitchFamily="50" charset="-128"/>
                          <a:ea typeface="メイリオ" panose="020B0604030504040204" pitchFamily="50" charset="-128"/>
                        </a:rPr>
                        <a:t>大人</a:t>
                      </a:r>
                      <a:r>
                        <a:rPr kumimoji="1" lang="ja-JP" altLang="en-US" sz="1200" b="1" dirty="0">
                          <a:solidFill>
                            <a:schemeClr val="tx1"/>
                          </a:solidFill>
                          <a:latin typeface="メイリオ" panose="020B0604030504040204" pitchFamily="50" charset="-128"/>
                          <a:ea typeface="メイリオ" panose="020B0604030504040204" pitchFamily="50" charset="-128"/>
                        </a:rPr>
                        <a:t>　</a:t>
                      </a:r>
                      <a:r>
                        <a:rPr kumimoji="1" lang="en-US" altLang="ja-JP" sz="1200" b="1" dirty="0">
                          <a:solidFill>
                            <a:schemeClr val="tx1"/>
                          </a:solidFill>
                          <a:latin typeface="メイリオ" panose="020B0604030504040204" pitchFamily="50" charset="-128"/>
                          <a:ea typeface="メイリオ" panose="020B0604030504040204" pitchFamily="50" charset="-128"/>
                        </a:rPr>
                        <a:t>770</a:t>
                      </a:r>
                      <a:r>
                        <a:rPr kumimoji="1" lang="en-US" altLang="zh-CN" sz="1200" b="1" dirty="0">
                          <a:solidFill>
                            <a:schemeClr val="tx1"/>
                          </a:solidFill>
                          <a:latin typeface="メイリオ" panose="020B0604030504040204" pitchFamily="50" charset="-128"/>
                          <a:ea typeface="メイリオ" panose="020B0604030504040204" pitchFamily="50" charset="-128"/>
                        </a:rPr>
                        <a:t>0</a:t>
                      </a:r>
                      <a:r>
                        <a:rPr kumimoji="1" lang="zh-CN" altLang="en-US" sz="1200" b="1" dirty="0">
                          <a:solidFill>
                            <a:schemeClr val="tx1"/>
                          </a:solidFill>
                          <a:latin typeface="メイリオ" panose="020B0604030504040204" pitchFamily="50" charset="-128"/>
                          <a:ea typeface="メイリオ" panose="020B0604030504040204" pitchFamily="50" charset="-128"/>
                        </a:rPr>
                        <a:t>円</a:t>
                      </a:r>
                    </a:p>
                    <a:p>
                      <a:r>
                        <a:rPr kumimoji="1" lang="ja-JP" altLang="en-US" sz="1200" b="1" dirty="0">
                          <a:solidFill>
                            <a:schemeClr val="tx1"/>
                          </a:solidFill>
                          <a:latin typeface="メイリオ" panose="020B0604030504040204" pitchFamily="50" charset="-128"/>
                          <a:ea typeface="メイリオ" panose="020B0604030504040204" pitchFamily="50" charset="-128"/>
                        </a:rPr>
                        <a:t>小人　</a:t>
                      </a:r>
                      <a:r>
                        <a:rPr kumimoji="1" lang="en-US" altLang="ja-JP" sz="1200" b="1" dirty="0">
                          <a:solidFill>
                            <a:schemeClr val="tx1"/>
                          </a:solidFill>
                          <a:latin typeface="メイリオ" panose="020B0604030504040204" pitchFamily="50" charset="-128"/>
                          <a:ea typeface="メイリオ" panose="020B0604030504040204" pitchFamily="50" charset="-128"/>
                        </a:rPr>
                        <a:t>5500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１日前</a:t>
                      </a:r>
                      <a:endParaRPr kumimoji="1" lang="ja-JP" altLang="en-US" sz="900" b="1" dirty="0">
                        <a:solidFill>
                          <a:srgbClr val="FF0000"/>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集合：道の駅おくとろ</a:t>
                      </a:r>
                      <a:r>
                        <a:rPr kumimoji="1" lang="en-US" altLang="ja-JP" sz="1000" b="1" dirty="0">
                          <a:solidFill>
                            <a:schemeClr val="tx1"/>
                          </a:solidFill>
                          <a:latin typeface="メイリオ" panose="020B0604030504040204" pitchFamily="50" charset="-128"/>
                          <a:ea typeface="メイリオ" panose="020B0604030504040204" pitchFamily="50" charset="-128"/>
                        </a:rPr>
                        <a:t>or</a:t>
                      </a:r>
                      <a:r>
                        <a:rPr kumimoji="1" lang="ja-JP" altLang="en-US" sz="1000" b="1" dirty="0">
                          <a:solidFill>
                            <a:schemeClr val="tx1"/>
                          </a:solidFill>
                          <a:latin typeface="メイリオ" panose="020B0604030504040204" pitchFamily="50" charset="-128"/>
                          <a:ea typeface="メイリオ" panose="020B0604030504040204" pitchFamily="50" charset="-128"/>
                        </a:rPr>
                        <a:t>民宿あいす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アドベンチャークラブ・ケイズ</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a:t>
                      </a:r>
                    </a:p>
                    <a:p>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TEL</a:t>
                      </a:r>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080-9600-1386</a:t>
                      </a:r>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　</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info@a-keizu.com</a:t>
                      </a:r>
                    </a:p>
                    <a:p>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アウトドアクラブ・アイスマン</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a:t>
                      </a:r>
                    </a:p>
                    <a:p>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TEL</a:t>
                      </a:r>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080-2611-5873 info@oc-iceman.com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D0E3208F-2F49-BD4F-A93C-6E9DD3BA22AD}"/>
              </a:ext>
            </a:extLst>
          </p:cNvPr>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北山川ラフティング</a:t>
            </a:r>
          </a:p>
        </p:txBody>
      </p:sp>
      <p:sp>
        <p:nvSpPr>
          <p:cNvPr id="10" name="テキスト ボックス 9">
            <a:extLst>
              <a:ext uri="{FF2B5EF4-FFF2-40B4-BE49-F238E27FC236}">
                <a16:creationId xmlns:a16="http://schemas.microsoft.com/office/drawing/2014/main" id="{E05957BF-E6A3-FC14-1B18-E06C7CC337E9}"/>
              </a:ext>
            </a:extLst>
          </p:cNvPr>
          <p:cNvSpPr txBox="1"/>
          <p:nvPr/>
        </p:nvSpPr>
        <p:spPr>
          <a:xfrm>
            <a:off x="5514995" y="1397141"/>
            <a:ext cx="4391005" cy="1508105"/>
          </a:xfrm>
          <a:prstGeom prst="rect">
            <a:avLst/>
          </a:prstGeom>
          <a:noFill/>
        </p:spPr>
        <p:txBody>
          <a:bodyPr wrap="square" rtlCol="0">
            <a:spAutoFit/>
          </a:bodyPr>
          <a:lstStyle/>
          <a:p>
            <a:r>
              <a:rPr kumimoji="1" lang="ja-JP" altLang="en-US" sz="1400" b="1" dirty="0">
                <a:solidFill>
                  <a:schemeClr val="dk1"/>
                </a:solidFill>
                <a:latin typeface="メイリオ" panose="020B0604030504040204" pitchFamily="50" charset="-128"/>
                <a:ea typeface="メイリオ" panose="020B0604030504040204" pitchFamily="50" charset="-128"/>
              </a:rPr>
              <a:t>西日本随一のホワイトウォーターも静流も両方楽しむことができる北山川ラフティング。吉野熊野国立公園の大自然と触れ合いスリルと楽しさを体験できるウォーターアクティビティ</a:t>
            </a:r>
            <a:r>
              <a:rPr kumimoji="1" lang="ja-JP" altLang="en-US" sz="1200" b="1" dirty="0">
                <a:solidFill>
                  <a:schemeClr val="dk1"/>
                </a:solidFill>
                <a:latin typeface="メイリオ" panose="020B0604030504040204" pitchFamily="50" charset="-128"/>
                <a:ea typeface="メイリオ" panose="020B0604030504040204" pitchFamily="50" charset="-128"/>
              </a:rPr>
              <a:t>。</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dirty="0">
                <a:solidFill>
                  <a:schemeClr val="dk1"/>
                </a:solidFill>
                <a:latin typeface="メイリオ" panose="020B0604030504040204" pitchFamily="50" charset="-128"/>
                <a:ea typeface="メイリオ" panose="020B0604030504040204" pitchFamily="50" charset="-128"/>
              </a:rPr>
              <a:t>　</a:t>
            </a:r>
            <a:endParaRPr kumimoji="1" lang="ja-JP" altLang="en-US" sz="1000" dirty="0">
              <a:solidFill>
                <a:schemeClr val="dk1"/>
              </a:solidFill>
              <a:latin typeface="メイリオ" panose="020B0604030504040204" pitchFamily="50" charset="-128"/>
              <a:ea typeface="メイリオ" panose="020B0604030504040204" pitchFamily="50" charset="-128"/>
            </a:endParaRPr>
          </a:p>
          <a:p>
            <a:endParaRPr kumimoji="1" lang="en-US" altLang="ja-JP" sz="1200" dirty="0">
              <a:solidFill>
                <a:schemeClr val="dk1"/>
              </a:solidFill>
              <a:latin typeface="メイリオ" panose="020B0604030504040204" pitchFamily="50" charset="-128"/>
              <a:ea typeface="メイリオ" panose="020B0604030504040204" pitchFamily="50" charset="-128"/>
            </a:endParaRPr>
          </a:p>
          <a:p>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20" name="右矢印 19">
            <a:extLst>
              <a:ext uri="{FF2B5EF4-FFF2-40B4-BE49-F238E27FC236}">
                <a16:creationId xmlns:a16="http://schemas.microsoft.com/office/drawing/2014/main" id="{13E80B0D-FF86-09CF-C070-836764E7F772}"/>
              </a:ext>
            </a:extLst>
          </p:cNvPr>
          <p:cNvSpPr/>
          <p:nvPr/>
        </p:nvSpPr>
        <p:spPr>
          <a:xfrm>
            <a:off x="65314" y="145000"/>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北山村</a:t>
            </a:r>
          </a:p>
        </p:txBody>
      </p:sp>
      <p:sp>
        <p:nvSpPr>
          <p:cNvPr id="2" name="テキスト ボックス 1">
            <a:extLst>
              <a:ext uri="{FF2B5EF4-FFF2-40B4-BE49-F238E27FC236}">
                <a16:creationId xmlns:a16="http://schemas.microsoft.com/office/drawing/2014/main" id="{47FEC042-0E23-B857-B795-7A0496497D59}"/>
              </a:ext>
            </a:extLst>
          </p:cNvPr>
          <p:cNvSpPr txBox="1"/>
          <p:nvPr/>
        </p:nvSpPr>
        <p:spPr>
          <a:xfrm>
            <a:off x="5556746" y="5651313"/>
            <a:ext cx="3884387" cy="954107"/>
          </a:xfrm>
          <a:prstGeom prst="rect">
            <a:avLst/>
          </a:prstGeom>
          <a:noFill/>
        </p:spPr>
        <p:txBody>
          <a:bodyPr wrap="square" rtlCol="0">
            <a:spAutoFit/>
          </a:bodyPr>
          <a:lstStyle/>
          <a:p>
            <a:r>
              <a:rPr kumimoji="1" lang="ja-JP" altLang="en-US" sz="1400" b="1" dirty="0"/>
              <a:t>＜実施日＞</a:t>
            </a:r>
            <a:endParaRPr kumimoji="1" lang="en-US" altLang="ja-JP" sz="1400" b="1" dirty="0"/>
          </a:p>
          <a:p>
            <a:r>
              <a:rPr kumimoji="1" lang="en-US" altLang="ja-JP" sz="1400" b="1" dirty="0"/>
              <a:t>5</a:t>
            </a:r>
            <a:r>
              <a:rPr kumimoji="1" lang="ja-JP" altLang="en-US" sz="1400" b="1" dirty="0"/>
              <a:t>月：土・日・祝日</a:t>
            </a:r>
            <a:endParaRPr kumimoji="1" lang="en-US" altLang="ja-JP" sz="1400" b="1" dirty="0"/>
          </a:p>
          <a:p>
            <a:r>
              <a:rPr kumimoji="1" lang="en-US" altLang="ja-JP" sz="1400" b="1" dirty="0"/>
              <a:t>6</a:t>
            </a:r>
            <a:r>
              <a:rPr kumimoji="1" lang="ja-JP" altLang="en-US" sz="1400" b="1" dirty="0"/>
              <a:t>月：土・日　　　　</a:t>
            </a:r>
          </a:p>
          <a:p>
            <a:r>
              <a:rPr kumimoji="1" lang="en-US" altLang="ja-JP" sz="1400" b="1" dirty="0"/>
              <a:t>7</a:t>
            </a:r>
            <a:r>
              <a:rPr kumimoji="1" lang="ja-JP" altLang="en-US" sz="1400" b="1" dirty="0"/>
              <a:t>・</a:t>
            </a:r>
            <a:r>
              <a:rPr kumimoji="1" lang="en-US" altLang="ja-JP" sz="1400" b="1" dirty="0"/>
              <a:t>8</a:t>
            </a:r>
            <a:r>
              <a:rPr kumimoji="1" lang="ja-JP" altLang="en-US" sz="1400" b="1" dirty="0"/>
              <a:t>・</a:t>
            </a:r>
            <a:r>
              <a:rPr kumimoji="1" lang="en-US" altLang="ja-JP" sz="1400" b="1" dirty="0"/>
              <a:t>9</a:t>
            </a:r>
            <a:r>
              <a:rPr kumimoji="1" lang="ja-JP" altLang="en-US" sz="1400" b="1" dirty="0"/>
              <a:t>月：月・火・水・金・土・日・祝日　</a:t>
            </a:r>
            <a:r>
              <a:rPr kumimoji="1" lang="ja-JP" altLang="en-US" sz="1200" b="1" dirty="0"/>
              <a:t>　　　　</a:t>
            </a:r>
          </a:p>
        </p:txBody>
      </p:sp>
      <p:pic>
        <p:nvPicPr>
          <p:cNvPr id="14" name="図 13">
            <a:extLst>
              <a:ext uri="{FF2B5EF4-FFF2-40B4-BE49-F238E27FC236}">
                <a16:creationId xmlns:a16="http://schemas.microsoft.com/office/drawing/2014/main" id="{20F757A7-79A0-AFED-728C-C033510A63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6980" y="2416564"/>
            <a:ext cx="3403995" cy="2552997"/>
          </a:xfrm>
          <a:prstGeom prst="rect">
            <a:avLst/>
          </a:prstGeom>
        </p:spPr>
      </p:pic>
      <p:pic>
        <p:nvPicPr>
          <p:cNvPr id="11" name="図 10">
            <a:extLst>
              <a:ext uri="{FF2B5EF4-FFF2-40B4-BE49-F238E27FC236}">
                <a16:creationId xmlns:a16="http://schemas.microsoft.com/office/drawing/2014/main" id="{AF3CB066-66A5-31CF-89B0-E27BD18AD7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86496" y="4269624"/>
            <a:ext cx="2059827" cy="1545569"/>
          </a:xfrm>
          <a:prstGeom prst="rect">
            <a:avLst/>
          </a:prstGeom>
        </p:spPr>
      </p:pic>
      <p:sp>
        <p:nvSpPr>
          <p:cNvPr id="6" name="テキスト ボックス 5">
            <a:extLst>
              <a:ext uri="{FF2B5EF4-FFF2-40B4-BE49-F238E27FC236}">
                <a16:creationId xmlns:a16="http://schemas.microsoft.com/office/drawing/2014/main" id="{443A95C0-D88F-3EDF-D6DF-D3C54D2B5251}"/>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496837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7638215" y="3321450"/>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1272317231"/>
              </p:ext>
            </p:extLst>
          </p:nvPr>
        </p:nvGraphicFramePr>
        <p:xfrm>
          <a:off x="464867" y="1469843"/>
          <a:ext cx="4898489" cy="4994640"/>
        </p:xfrm>
        <a:graphic>
          <a:graphicData uri="http://schemas.openxmlformats.org/drawingml/2006/table">
            <a:tbl>
              <a:tblPr firstRow="1" bandRow="1">
                <a:tableStyleId>{5C22544A-7EE6-4342-B048-85BDC9FD1C3A}</a:tableStyleId>
              </a:tblPr>
              <a:tblGrid>
                <a:gridCol w="1606868">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伝統文化</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自然</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体験の３拍子揃った唯一無二のアクティビティ。毎年</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5</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月</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3</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日に開航に伴い安全祈願神事が行われ、その後</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9</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月末まで運行されます。　　　　　　　　　　　　　　　　　　　　　　　　　　　　　　　　　　　　　　　　　　　　　　　　　　　　　　　　　　　　　　　　　　　　　　　　　　　　</a:t>
                      </a:r>
                      <a:endParaRPr kumimoji="1" lang="ja-JP" altLang="en-US" sz="10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名～（午前便最大</a:t>
                      </a:r>
                      <a:r>
                        <a:rPr kumimoji="1" lang="en-US" altLang="ja-JP" sz="1200" b="1" dirty="0">
                          <a:solidFill>
                            <a:schemeClr val="tx1"/>
                          </a:solidFill>
                          <a:latin typeface="メイリオ" panose="020B0604030504040204" pitchFamily="50" charset="-128"/>
                          <a:ea typeface="メイリオ" panose="020B0604030504040204" pitchFamily="50" charset="-128"/>
                        </a:rPr>
                        <a:t>78</a:t>
                      </a:r>
                      <a:r>
                        <a:rPr kumimoji="1" lang="ja-JP" altLang="en-US" sz="1200" b="1" dirty="0">
                          <a:solidFill>
                            <a:schemeClr val="tx1"/>
                          </a:solidFill>
                          <a:latin typeface="メイリオ" panose="020B0604030504040204" pitchFamily="50" charset="-128"/>
                          <a:ea typeface="メイリオ" panose="020B0604030504040204" pitchFamily="50" charset="-128"/>
                        </a:rPr>
                        <a:t>名・午後便最大</a:t>
                      </a:r>
                      <a:r>
                        <a:rPr kumimoji="1" lang="en-US" altLang="ja-JP" sz="1200" b="1" dirty="0">
                          <a:solidFill>
                            <a:schemeClr val="tx1"/>
                          </a:solidFill>
                          <a:latin typeface="メイリオ" panose="020B0604030504040204" pitchFamily="50" charset="-128"/>
                          <a:ea typeface="メイリオ" panose="020B0604030504040204" pitchFamily="50" charset="-128"/>
                        </a:rPr>
                        <a:t>58</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5</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9</a:t>
                      </a:r>
                      <a:r>
                        <a:rPr kumimoji="1" lang="ja-JP" altLang="en-US" sz="1200" b="1"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dirty="0">
                          <a:solidFill>
                            <a:schemeClr val="tx1"/>
                          </a:solidFill>
                          <a:latin typeface="メイリオ" panose="020B0604030504040204" pitchFamily="50" charset="-128"/>
                          <a:ea typeface="メイリオ" panose="020B0604030504040204" pitchFamily="50" charset="-128"/>
                        </a:rPr>
                        <a:t>大人（満</a:t>
                      </a:r>
                      <a:r>
                        <a:rPr kumimoji="1" lang="en-US" altLang="zh-CN" sz="1200" b="1" dirty="0">
                          <a:solidFill>
                            <a:schemeClr val="tx1"/>
                          </a:solidFill>
                          <a:latin typeface="メイリオ" panose="020B0604030504040204" pitchFamily="50" charset="-128"/>
                          <a:ea typeface="メイリオ" panose="020B0604030504040204" pitchFamily="50" charset="-128"/>
                        </a:rPr>
                        <a:t>75</a:t>
                      </a:r>
                      <a:r>
                        <a:rPr kumimoji="1" lang="zh-CN" altLang="en-US" sz="1200" b="1" dirty="0">
                          <a:solidFill>
                            <a:schemeClr val="tx1"/>
                          </a:solidFill>
                          <a:latin typeface="メイリオ" panose="020B0604030504040204" pitchFamily="50" charset="-128"/>
                          <a:ea typeface="メイリオ" panose="020B0604030504040204" pitchFamily="50" charset="-128"/>
                        </a:rPr>
                        <a:t>歳以下）</a:t>
                      </a:r>
                      <a:r>
                        <a:rPr kumimoji="1" lang="en-US" altLang="ja-JP" sz="1200" b="1" dirty="0">
                          <a:solidFill>
                            <a:schemeClr val="tx1"/>
                          </a:solidFill>
                          <a:latin typeface="メイリオ" panose="020B0604030504040204" pitchFamily="50" charset="-128"/>
                          <a:ea typeface="メイリオ" panose="020B0604030504040204" pitchFamily="50" charset="-128"/>
                        </a:rPr>
                        <a:t>770</a:t>
                      </a:r>
                      <a:r>
                        <a:rPr kumimoji="1" lang="en-US" altLang="zh-CN" sz="1200" b="1" dirty="0">
                          <a:solidFill>
                            <a:schemeClr val="tx1"/>
                          </a:solidFill>
                          <a:latin typeface="メイリオ" panose="020B0604030504040204" pitchFamily="50" charset="-128"/>
                          <a:ea typeface="メイリオ" panose="020B0604030504040204" pitchFamily="50" charset="-128"/>
                        </a:rPr>
                        <a:t>0</a:t>
                      </a:r>
                      <a:r>
                        <a:rPr kumimoji="1" lang="zh-CN" altLang="en-US" sz="1200" b="1" dirty="0">
                          <a:solidFill>
                            <a:schemeClr val="tx1"/>
                          </a:solidFill>
                          <a:latin typeface="メイリオ" panose="020B0604030504040204" pitchFamily="50" charset="-128"/>
                          <a:ea typeface="メイリオ" panose="020B0604030504040204" pitchFamily="50" charset="-128"/>
                        </a:rPr>
                        <a:t>円</a:t>
                      </a:r>
                    </a:p>
                    <a:p>
                      <a:r>
                        <a:rPr kumimoji="1" lang="zh-CN" altLang="en-US" sz="1200" b="1" dirty="0">
                          <a:solidFill>
                            <a:schemeClr val="tx1"/>
                          </a:solidFill>
                          <a:latin typeface="メイリオ" panose="020B0604030504040204" pitchFamily="50" charset="-128"/>
                          <a:ea typeface="メイリオ" panose="020B0604030504040204" pitchFamily="50" charset="-128"/>
                        </a:rPr>
                        <a:t>小学生（</a:t>
                      </a:r>
                      <a:r>
                        <a:rPr kumimoji="1" lang="en-US" altLang="zh-CN" sz="1200" b="1" dirty="0">
                          <a:solidFill>
                            <a:schemeClr val="tx1"/>
                          </a:solidFill>
                          <a:latin typeface="メイリオ" panose="020B0604030504040204" pitchFamily="50" charset="-128"/>
                          <a:ea typeface="メイリオ" panose="020B0604030504040204" pitchFamily="50" charset="-128"/>
                        </a:rPr>
                        <a:t>10</a:t>
                      </a:r>
                      <a:r>
                        <a:rPr kumimoji="1" lang="zh-CN" altLang="en-US" sz="1200" b="1" dirty="0">
                          <a:solidFill>
                            <a:schemeClr val="tx1"/>
                          </a:solidFill>
                          <a:latin typeface="メイリオ" panose="020B0604030504040204" pitchFamily="50" charset="-128"/>
                          <a:ea typeface="メイリオ" panose="020B0604030504040204" pitchFamily="50" charset="-128"/>
                        </a:rPr>
                        <a:t>歳以上）</a:t>
                      </a:r>
                      <a:r>
                        <a:rPr kumimoji="1" lang="en-US" altLang="zh-CN" sz="1200" b="1" dirty="0">
                          <a:solidFill>
                            <a:schemeClr val="tx1"/>
                          </a:solidFill>
                          <a:latin typeface="メイリオ" panose="020B0604030504040204" pitchFamily="50" charset="-128"/>
                          <a:ea typeface="メイリオ" panose="020B0604030504040204" pitchFamily="50" charset="-128"/>
                        </a:rPr>
                        <a:t>3300</a:t>
                      </a:r>
                      <a:r>
                        <a:rPr kumimoji="1" lang="zh-CN"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１日前</a:t>
                      </a:r>
                      <a:r>
                        <a:rPr kumimoji="1" lang="en-US" altLang="ja-JP" sz="900" b="1" dirty="0">
                          <a:solidFill>
                            <a:schemeClr val="tx1"/>
                          </a:solidFill>
                          <a:latin typeface="メイリオ" panose="020B0604030504040204" pitchFamily="50" charset="-128"/>
                          <a:ea typeface="メイリオ" panose="020B0604030504040204" pitchFamily="50" charset="-128"/>
                        </a:rPr>
                        <a:t>【</a:t>
                      </a:r>
                      <a:r>
                        <a:rPr kumimoji="1" lang="ja-JP" altLang="en-US" sz="900" b="1" dirty="0">
                          <a:solidFill>
                            <a:schemeClr val="tx1"/>
                          </a:solidFill>
                          <a:latin typeface="メイリオ" panose="020B0604030504040204" pitchFamily="50" charset="-128"/>
                          <a:ea typeface="メイリオ" panose="020B0604030504040204" pitchFamily="50" charset="-128"/>
                        </a:rPr>
                        <a:t>団体</a:t>
                      </a:r>
                      <a:r>
                        <a:rPr kumimoji="1" lang="en-US" altLang="ja-JP" sz="900" b="1" dirty="0">
                          <a:solidFill>
                            <a:schemeClr val="tx1"/>
                          </a:solidFill>
                          <a:latin typeface="メイリオ" panose="020B0604030504040204" pitchFamily="50" charset="-128"/>
                          <a:ea typeface="メイリオ" panose="020B0604030504040204" pitchFamily="50" charset="-128"/>
                        </a:rPr>
                        <a:t>】</a:t>
                      </a:r>
                      <a:r>
                        <a:rPr kumimoji="1" lang="ja-JP" altLang="en-US" sz="900" b="1" dirty="0">
                          <a:solidFill>
                            <a:schemeClr val="tx1"/>
                          </a:solidFill>
                          <a:latin typeface="メイリオ" panose="020B0604030504040204" pitchFamily="50" charset="-128"/>
                          <a:ea typeface="メイリオ" panose="020B0604030504040204" pitchFamily="50" charset="-128"/>
                        </a:rPr>
                        <a:t>催行可否２週間前、手仕舞い１週間前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有（道の駅おくとろ内７台）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000" b="1" dirty="0">
                          <a:solidFill>
                            <a:schemeClr val="tx1"/>
                          </a:solidFill>
                          <a:latin typeface="メイリオ" panose="020B0604030504040204" pitchFamily="50" charset="-128"/>
                          <a:ea typeface="メイリオ" panose="020B0604030504040204" pitchFamily="50" charset="-128"/>
                        </a:rPr>
                        <a:t>集合場所：道の駅おくとろ内 北山村観光センター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北山村観光センター（道の駅おくとろ内）　</a:t>
                      </a:r>
                      <a:br>
                        <a:rPr lang="ja-JP" altLang="en-US" sz="1200" b="1" dirty="0">
                          <a:solidFill>
                            <a:schemeClr val="tx1"/>
                          </a:solidFill>
                          <a:latin typeface="メイリオ" panose="020B0604030504040204" pitchFamily="50" charset="-128"/>
                          <a:ea typeface="メイリオ" panose="020B0604030504040204" pitchFamily="50" charset="-128"/>
                        </a:rPr>
                      </a:b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fr-FR" altLang="ja-JP" sz="1200" b="1" i="0" kern="1200" dirty="0">
                          <a:solidFill>
                            <a:schemeClr val="tx1"/>
                          </a:solidFill>
                          <a:effectLst/>
                          <a:latin typeface="メイリオ" panose="020B0604030504040204" pitchFamily="50" charset="-128"/>
                          <a:ea typeface="メイリオ" panose="020B0604030504040204" pitchFamily="50" charset="-128"/>
                          <a:cs typeface="+mn-cs"/>
                        </a:rPr>
                        <a:t>0735-49-2324</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fr-FR" altLang="ja-JP" sz="1200" b="1" i="0" kern="1200" dirty="0">
                          <a:solidFill>
                            <a:schemeClr val="tx1"/>
                          </a:solidFill>
                          <a:effectLst/>
                          <a:latin typeface="メイリオ" panose="020B0604030504040204" pitchFamily="50" charset="-128"/>
                          <a:ea typeface="メイリオ" panose="020B0604030504040204" pitchFamily="50" charset="-128"/>
                          <a:cs typeface="+mn-cs"/>
                        </a:rPr>
                        <a:t>Email : ikada@kitayamamura.net</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北山川観光筏下り</a:t>
            </a:r>
          </a:p>
        </p:txBody>
      </p:sp>
      <p:sp>
        <p:nvSpPr>
          <p:cNvPr id="10" name="テキスト ボックス 9"/>
          <p:cNvSpPr txBox="1"/>
          <p:nvPr/>
        </p:nvSpPr>
        <p:spPr>
          <a:xfrm>
            <a:off x="5514995" y="1460942"/>
            <a:ext cx="4079611" cy="1754326"/>
          </a:xfrm>
          <a:prstGeom prst="rect">
            <a:avLst/>
          </a:prstGeom>
          <a:noFill/>
        </p:spPr>
        <p:txBody>
          <a:bodyPr wrap="square" rtlCol="0">
            <a:spAutoFit/>
          </a:bodyPr>
          <a:lstStyle/>
          <a:p>
            <a:r>
              <a:rPr kumimoji="1" lang="ja-JP" altLang="en-US" sz="1400" b="1" dirty="0">
                <a:latin typeface="メイリオ" panose="020B0604030504040204" pitchFamily="50" charset="-128"/>
                <a:ea typeface="メイリオ" panose="020B0604030504040204" pitchFamily="50" charset="-128"/>
              </a:rPr>
              <a:t>　世界的にも稀有な丸太筏にのって川を下る観光筏下り。北山川の地形を熟知した筏師が急流では川筋を的確に読み、要所にある岩場を突くなどして方向を換え、水深のある流れの緩やかな所では櫂で漕ぐなどして進む。</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rPr>
              <a:t>和歌山県指定無形文化財、林業遺産　</a:t>
            </a:r>
          </a:p>
          <a:p>
            <a:endParaRPr kumimoji="1" lang="en-US" altLang="ja-JP" sz="1200" dirty="0">
              <a:solidFill>
                <a:schemeClr val="dk1"/>
              </a:solidFill>
              <a:latin typeface="メイリオ" panose="020B0604030504040204" pitchFamily="50" charset="-128"/>
              <a:ea typeface="メイリオ" panose="020B0604030504040204" pitchFamily="50" charset="-128"/>
            </a:endParaRPr>
          </a:p>
          <a:p>
            <a:endParaRPr kumimoji="1" lang="en-US" altLang="ja-JP" sz="1200" dirty="0">
              <a:solidFill>
                <a:schemeClr val="dk1"/>
              </a:solidFill>
              <a:latin typeface="メイリオ" panose="020B0604030504040204" pitchFamily="50" charset="-128"/>
              <a:ea typeface="メイリオ" panose="020B0604030504040204" pitchFamily="50" charset="-128"/>
            </a:endParaRPr>
          </a:p>
        </p:txBody>
      </p:sp>
      <p:sp>
        <p:nvSpPr>
          <p:cNvPr id="20" name="右矢印 19"/>
          <p:cNvSpPr/>
          <p:nvPr/>
        </p:nvSpPr>
        <p:spPr>
          <a:xfrm>
            <a:off x="65314" y="0"/>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北山村</a:t>
            </a:r>
          </a:p>
        </p:txBody>
      </p:sp>
      <p:sp>
        <p:nvSpPr>
          <p:cNvPr id="2" name="テキスト ボックス 1"/>
          <p:cNvSpPr txBox="1"/>
          <p:nvPr/>
        </p:nvSpPr>
        <p:spPr>
          <a:xfrm>
            <a:off x="5556746" y="5476597"/>
            <a:ext cx="3281405" cy="1200329"/>
          </a:xfrm>
          <a:prstGeom prst="rect">
            <a:avLst/>
          </a:prstGeom>
          <a:noFill/>
        </p:spPr>
        <p:txBody>
          <a:bodyPr wrap="square" rtlCol="0">
            <a:spAutoFit/>
          </a:bodyPr>
          <a:lstStyle/>
          <a:p>
            <a:r>
              <a:rPr kumimoji="1" lang="ja-JP" altLang="en-US" sz="1200" b="1" dirty="0"/>
              <a:t>＜実施日＞</a:t>
            </a:r>
            <a:endParaRPr kumimoji="1" lang="en-US" altLang="ja-JP" sz="1200" b="1" dirty="0"/>
          </a:p>
          <a:p>
            <a:r>
              <a:rPr kumimoji="1" lang="en-US" altLang="ja-JP" sz="1200" b="1" dirty="0"/>
              <a:t>5</a:t>
            </a:r>
            <a:r>
              <a:rPr kumimoji="1" lang="ja-JP" altLang="en-US" sz="1200" b="1" dirty="0"/>
              <a:t>月：土・日・祝日</a:t>
            </a:r>
            <a:endParaRPr kumimoji="1" lang="en-US" altLang="ja-JP" sz="1200" b="1" dirty="0"/>
          </a:p>
          <a:p>
            <a:r>
              <a:rPr kumimoji="1" lang="en-US" altLang="ja-JP" sz="1200" b="1" dirty="0"/>
              <a:t>6</a:t>
            </a:r>
            <a:r>
              <a:rPr kumimoji="1" lang="ja-JP" altLang="en-US" sz="1200" b="1" dirty="0"/>
              <a:t>月：土・日　　　　</a:t>
            </a:r>
          </a:p>
          <a:p>
            <a:r>
              <a:rPr kumimoji="1" lang="en-US" altLang="ja-JP" sz="1200" b="1" dirty="0"/>
              <a:t>7</a:t>
            </a:r>
            <a:r>
              <a:rPr kumimoji="1" lang="ja-JP" altLang="en-US" sz="1200" b="1" dirty="0"/>
              <a:t>・</a:t>
            </a:r>
            <a:r>
              <a:rPr kumimoji="1" lang="en-US" altLang="ja-JP" sz="1200" b="1" dirty="0"/>
              <a:t>8</a:t>
            </a:r>
            <a:r>
              <a:rPr kumimoji="1" lang="ja-JP" altLang="en-US" sz="1200" b="1" dirty="0"/>
              <a:t>・</a:t>
            </a:r>
            <a:r>
              <a:rPr kumimoji="1" lang="en-US" altLang="ja-JP" sz="1200" b="1" dirty="0"/>
              <a:t>9</a:t>
            </a:r>
            <a:r>
              <a:rPr kumimoji="1" lang="ja-JP" altLang="en-US" sz="1200" b="1" dirty="0"/>
              <a:t>月：月・火・水・金・土・日・祝日　　　　　</a:t>
            </a:r>
          </a:p>
          <a:p>
            <a:r>
              <a:rPr kumimoji="1" lang="ja-JP" altLang="en-US" sz="1200" b="1" dirty="0"/>
              <a:t>受付：午前～</a:t>
            </a:r>
            <a:r>
              <a:rPr kumimoji="1" lang="en-US" altLang="ja-JP" sz="1200" b="1" dirty="0"/>
              <a:t>10</a:t>
            </a:r>
            <a:r>
              <a:rPr kumimoji="1" lang="ja-JP" altLang="en-US" sz="1200" b="1" dirty="0"/>
              <a:t>：</a:t>
            </a:r>
            <a:r>
              <a:rPr kumimoji="1" lang="en-US" altLang="ja-JP" sz="1200" b="1" dirty="0"/>
              <a:t>20</a:t>
            </a:r>
            <a:r>
              <a:rPr kumimoji="1" lang="ja-JP" altLang="en-US" sz="1200" b="1" dirty="0"/>
              <a:t>まで</a:t>
            </a:r>
            <a:endParaRPr kumimoji="1" lang="en-US" altLang="ja-JP" sz="1200" b="1" dirty="0"/>
          </a:p>
          <a:p>
            <a:r>
              <a:rPr kumimoji="1" lang="ja-JP" altLang="en-US" sz="1200" b="1" dirty="0"/>
              <a:t>　　　午後～</a:t>
            </a:r>
            <a:r>
              <a:rPr kumimoji="1" lang="en-US" altLang="ja-JP" sz="1200" b="1" dirty="0"/>
              <a:t>12</a:t>
            </a:r>
            <a:r>
              <a:rPr kumimoji="1" lang="ja-JP" altLang="en-US" sz="1200" b="1" dirty="0"/>
              <a:t>：</a:t>
            </a:r>
            <a:r>
              <a:rPr kumimoji="1" lang="en-US" altLang="ja-JP" sz="1200" b="1" dirty="0"/>
              <a:t>40</a:t>
            </a:r>
            <a:r>
              <a:rPr kumimoji="1" lang="ja-JP" altLang="en-US" sz="1200" b="1" dirty="0"/>
              <a:t>まで</a:t>
            </a:r>
          </a:p>
        </p:txBody>
      </p:sp>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22172" y="2841887"/>
            <a:ext cx="3732341" cy="2488227"/>
          </a:xfrm>
          <a:prstGeom prst="rect">
            <a:avLst/>
          </a:prstGeom>
        </p:spPr>
      </p:pic>
      <p:pic>
        <p:nvPicPr>
          <p:cNvPr id="9" name="図 8">
            <a:extLst>
              <a:ext uri="{FF2B5EF4-FFF2-40B4-BE49-F238E27FC236}">
                <a16:creationId xmlns:a16="http://schemas.microsoft.com/office/drawing/2014/main" id="{7926492F-1C56-E823-B3BC-5259422E5F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62009" y="4596213"/>
            <a:ext cx="1869918" cy="1246612"/>
          </a:xfrm>
          <a:prstGeom prst="rect">
            <a:avLst/>
          </a:prstGeom>
        </p:spPr>
      </p:pic>
      <p:sp>
        <p:nvSpPr>
          <p:cNvPr id="7" name="テキスト ボックス 6">
            <a:extLst>
              <a:ext uri="{FF2B5EF4-FFF2-40B4-BE49-F238E27FC236}">
                <a16:creationId xmlns:a16="http://schemas.microsoft.com/office/drawing/2014/main" id="{9F7F199C-8083-AA4E-2249-D7AE0494AE22}"/>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91795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4B88EF76-1843-02CB-9938-E609CA19B7CC}"/>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1ED299E0-A13A-A8CB-5A9E-88494ECDF642}"/>
              </a:ext>
            </a:extLst>
          </p:cNvPr>
          <p:cNvSpPr/>
          <p:nvPr/>
        </p:nvSpPr>
        <p:spPr>
          <a:xfrm>
            <a:off x="7638215" y="3321450"/>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C33D7CC-ADB2-A24B-8D3A-6126D4BC77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90120FC3-3DAA-99D2-F483-E0877B5F4C8B}"/>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B0C0D4D2-EC46-1471-7631-D88B2206E2EA}"/>
              </a:ext>
            </a:extLst>
          </p:cNvPr>
          <p:cNvGraphicFramePr>
            <a:graphicFrameLocks noGrp="1"/>
          </p:cNvGraphicFramePr>
          <p:nvPr>
            <p:extLst>
              <p:ext uri="{D42A27DB-BD31-4B8C-83A1-F6EECF244321}">
                <p14:modId xmlns:p14="http://schemas.microsoft.com/office/powerpoint/2010/main" val="3381835113"/>
              </p:ext>
            </p:extLst>
          </p:nvPr>
        </p:nvGraphicFramePr>
        <p:xfrm>
          <a:off x="464867" y="1469843"/>
          <a:ext cx="4898489" cy="4567920"/>
        </p:xfrm>
        <a:graphic>
          <a:graphicData uri="http://schemas.openxmlformats.org/drawingml/2006/table">
            <a:tbl>
              <a:tblPr firstRow="1" bandRow="1">
                <a:tableStyleId>{5C22544A-7EE6-4342-B048-85BDC9FD1C3A}</a:tableStyleId>
              </a:tblPr>
              <a:tblGrid>
                <a:gridCol w="1606868">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dk1"/>
                          </a:solidFill>
                          <a:latin typeface="メイリオ" panose="020B0604030504040204" pitchFamily="50" charset="-128"/>
                          <a:ea typeface="メイリオ" panose="020B0604030504040204" pitchFamily="50" charset="-128"/>
                        </a:rPr>
                        <a:t>美しい吉野熊野国立公園の渓谷の中で</a:t>
                      </a:r>
                      <a:r>
                        <a:rPr kumimoji="1" lang="en-US" altLang="ja-JP" sz="1200" b="1" dirty="0">
                          <a:solidFill>
                            <a:schemeClr val="dk1"/>
                          </a:solidFill>
                          <a:latin typeface="メイリオ" panose="020B0604030504040204" pitchFamily="50" charset="-128"/>
                          <a:ea typeface="メイリオ" panose="020B0604030504040204" pitchFamily="50" charset="-128"/>
                        </a:rPr>
                        <a:t>SUP</a:t>
                      </a:r>
                      <a:r>
                        <a:rPr kumimoji="1" lang="ja-JP" altLang="en-US" sz="1200" b="1" dirty="0">
                          <a:solidFill>
                            <a:schemeClr val="dk1"/>
                          </a:solidFill>
                          <a:latin typeface="メイリオ" panose="020B0604030504040204" pitchFamily="50" charset="-128"/>
                          <a:ea typeface="メイリオ" panose="020B0604030504040204" pitchFamily="50" charset="-128"/>
                        </a:rPr>
                        <a:t>！ゆったり水上散歩ができる。初心者、ファミリーにオススメ！</a:t>
                      </a:r>
                      <a:endPar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2.5</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5</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9</a:t>
                      </a:r>
                      <a:r>
                        <a:rPr kumimoji="1" lang="ja-JP" altLang="en-US" sz="1200" b="1" dirty="0">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zh-CN" sz="1200" b="1" dirty="0">
                          <a:solidFill>
                            <a:schemeClr val="tx1"/>
                          </a:solidFill>
                          <a:latin typeface="メイリオ" panose="020B0604030504040204" pitchFamily="50" charset="-128"/>
                          <a:ea typeface="メイリオ" panose="020B0604030504040204" pitchFamily="50" charset="-128"/>
                        </a:rPr>
                        <a:t>6,600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要相談</a:t>
                      </a:r>
                      <a:endParaRPr kumimoji="1" lang="ja-JP" altLang="en-US" sz="900" b="1" dirty="0">
                        <a:solidFill>
                          <a:srgbClr val="FF0000"/>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a:solidFill>
                            <a:schemeClr val="tx1"/>
                          </a:solidFill>
                          <a:latin typeface="メイリオ" panose="020B0604030504040204" pitchFamily="50" charset="-128"/>
                          <a:ea typeface="メイリオ" panose="020B0604030504040204" pitchFamily="50" charset="-128"/>
                        </a:rPr>
                        <a:t>注意事項</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ラフティング繁忙期の７～</a:t>
                      </a:r>
                      <a:r>
                        <a:rPr kumimoji="1" lang="en-US" altLang="ja-JP" sz="1200" b="1" dirty="0">
                          <a:solidFill>
                            <a:schemeClr val="tx1"/>
                          </a:solidFill>
                          <a:latin typeface="メイリオ" panose="020B0604030504040204" pitchFamily="50" charset="-128"/>
                          <a:ea typeface="メイリオ" panose="020B0604030504040204" pitchFamily="50" charset="-128"/>
                        </a:rPr>
                        <a:t>9</a:t>
                      </a:r>
                      <a:r>
                        <a:rPr kumimoji="1" lang="ja-JP" altLang="en-US" sz="1200" b="1" dirty="0">
                          <a:solidFill>
                            <a:schemeClr val="tx1"/>
                          </a:solidFill>
                          <a:latin typeface="メイリオ" panose="020B0604030504040204" pitchFamily="50" charset="-128"/>
                          <a:ea typeface="メイリオ" panose="020B0604030504040204" pitchFamily="50" charset="-128"/>
                        </a:rPr>
                        <a:t>月は予約できない可能性あり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アウトドアクラブ・アイスマン</a:t>
                      </a:r>
                      <a:endPar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080-2611-5873 </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hlinkClick r:id="rId4"/>
                        </a:rPr>
                        <a:t>info@oc-iceman.com</a:t>
                      </a:r>
                      <a:endPar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468151E1-2974-89C9-B925-FF0A49C6859C}"/>
              </a:ext>
            </a:extLst>
          </p:cNvPr>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北山川</a:t>
            </a:r>
            <a:r>
              <a:rPr kumimoji="1" lang="en-US" altLang="ja-JP" sz="2400" b="1" dirty="0">
                <a:latin typeface="ＤＦ平成明朝体W3" panose="02020309000000000000" pitchFamily="17" charset="-128"/>
                <a:ea typeface="ＤＦ平成明朝体W3" panose="02020309000000000000" pitchFamily="17" charset="-128"/>
              </a:rPr>
              <a:t>SUP</a:t>
            </a:r>
            <a:endParaRPr kumimoji="1" lang="ja-JP" altLang="en-US" sz="2400" b="1" dirty="0">
              <a:latin typeface="ＤＦ平成明朝体W3" panose="02020309000000000000" pitchFamily="17" charset="-128"/>
              <a:ea typeface="ＤＦ平成明朝体W3" panose="02020309000000000000" pitchFamily="17" charset="-128"/>
            </a:endParaRPr>
          </a:p>
        </p:txBody>
      </p:sp>
      <p:sp>
        <p:nvSpPr>
          <p:cNvPr id="20" name="右矢印 19">
            <a:extLst>
              <a:ext uri="{FF2B5EF4-FFF2-40B4-BE49-F238E27FC236}">
                <a16:creationId xmlns:a16="http://schemas.microsoft.com/office/drawing/2014/main" id="{173E6750-C9B8-7D87-6609-47A488358AA0}"/>
              </a:ext>
            </a:extLst>
          </p:cNvPr>
          <p:cNvSpPr/>
          <p:nvPr/>
        </p:nvSpPr>
        <p:spPr>
          <a:xfrm>
            <a:off x="65314" y="78591"/>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北山村</a:t>
            </a:r>
          </a:p>
        </p:txBody>
      </p:sp>
      <p:pic>
        <p:nvPicPr>
          <p:cNvPr id="6" name="図 5" descr="人, 屋外, 草, 立つ が含まれている画像&#10;&#10;AI によって生成されたコンテンツは間違っている可能性があります。">
            <a:extLst>
              <a:ext uri="{FF2B5EF4-FFF2-40B4-BE49-F238E27FC236}">
                <a16:creationId xmlns:a16="http://schemas.microsoft.com/office/drawing/2014/main" id="{0C9B6B8E-818D-84A0-D84A-EE424BA1DE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4608" y="1946222"/>
            <a:ext cx="3716525" cy="2090249"/>
          </a:xfrm>
          <a:prstGeom prst="rect">
            <a:avLst/>
          </a:prstGeom>
        </p:spPr>
      </p:pic>
      <p:sp>
        <p:nvSpPr>
          <p:cNvPr id="2" name="テキスト ボックス 1">
            <a:extLst>
              <a:ext uri="{FF2B5EF4-FFF2-40B4-BE49-F238E27FC236}">
                <a16:creationId xmlns:a16="http://schemas.microsoft.com/office/drawing/2014/main" id="{4A25D21D-236E-6FAF-6645-9406A0ACEEE2}"/>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376805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4950C550-6079-BAF2-E001-E9FB85FC3B7F}"/>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2B80F793-E8CC-20C4-725F-46508A9BE2B4}"/>
              </a:ext>
            </a:extLst>
          </p:cNvPr>
          <p:cNvSpPr/>
          <p:nvPr/>
        </p:nvSpPr>
        <p:spPr>
          <a:xfrm>
            <a:off x="7656734" y="1365063"/>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B2E505AD-F3FB-1860-F356-EC4DEA5B25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A7676CDC-334E-39FA-36AA-86AE7B6160FB}"/>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4D2D0BBC-5279-CDE3-2F07-7358E9BAF361}"/>
              </a:ext>
            </a:extLst>
          </p:cNvPr>
          <p:cNvGraphicFramePr>
            <a:graphicFrameLocks noGrp="1"/>
          </p:cNvGraphicFramePr>
          <p:nvPr>
            <p:extLst>
              <p:ext uri="{D42A27DB-BD31-4B8C-83A1-F6EECF244321}">
                <p14:modId xmlns:p14="http://schemas.microsoft.com/office/powerpoint/2010/main" val="417525758"/>
              </p:ext>
            </p:extLst>
          </p:nvPr>
        </p:nvGraphicFramePr>
        <p:xfrm>
          <a:off x="292875" y="1549077"/>
          <a:ext cx="5180462" cy="4628880"/>
        </p:xfrm>
        <a:graphic>
          <a:graphicData uri="http://schemas.openxmlformats.org/drawingml/2006/table">
            <a:tbl>
              <a:tblPr firstRow="1" bandRow="1">
                <a:tableStyleId>{5C22544A-7EE6-4342-B048-85BDC9FD1C3A}</a:tableStyleId>
              </a:tblPr>
              <a:tblGrid>
                <a:gridCol w="1775806">
                  <a:extLst>
                    <a:ext uri="{9D8B030D-6E8A-4147-A177-3AD203B41FA5}">
                      <a16:colId xmlns:a16="http://schemas.microsoft.com/office/drawing/2014/main" val="2770366239"/>
                    </a:ext>
                  </a:extLst>
                </a:gridCol>
                <a:gridCol w="3404656">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かつて筏師が下流にくだったあと櫂を担いで家路についた峠道が新たなトレッキングルートに。美しい瀞峡や北山渓谷の中を歩きます。　　　　　　　　　　　　　　　　　　　　　　　　　　　　　　　　　　　　　　　　　　　　　　　　　　　　　　　　　　　</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16</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11</a:t>
                      </a:r>
                      <a:r>
                        <a:rPr kumimoji="1" lang="ja-JP" altLang="en-US" sz="1200" b="1"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人数により変動</a:t>
                      </a:r>
                      <a:endParaRPr kumimoji="1" lang="zh-CN"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週間前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近くに有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latin typeface="メイリオ" panose="020B0604030504040204" pitchFamily="50" charset="-128"/>
                          <a:ea typeface="メイリオ" panose="020B0604030504040204" pitchFamily="50" charset="-128"/>
                        </a:rPr>
                        <a:t>集合：北山村小松園地</a:t>
                      </a:r>
                      <a:endParaRPr kumimoji="1" lang="en-US" altLang="zh-TW" sz="1200" b="1" dirty="0">
                        <a:latin typeface="メイリオ" panose="020B0604030504040204" pitchFamily="50" charset="-128"/>
                        <a:ea typeface="メイリオ" panose="020B0604030504040204" pitchFamily="50" charset="-128"/>
                      </a:endParaRPr>
                    </a:p>
                    <a:p>
                      <a:r>
                        <a:rPr kumimoji="1" lang="ja-JP" altLang="en-US" sz="1200" b="1" dirty="0">
                          <a:latin typeface="メイリオ" panose="020B0604030504040204" pitchFamily="50" charset="-128"/>
                          <a:ea typeface="メイリオ" panose="020B0604030504040204" pitchFamily="50" charset="-128"/>
                        </a:rPr>
                        <a:t>山歩き中級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latin typeface="メイリオ" panose="020B0604030504040204" pitchFamily="50" charset="-128"/>
                          <a:ea typeface="メイリオ" panose="020B0604030504040204" pitchFamily="50" charset="-128"/>
                        </a:rPr>
                        <a:t>北山村観光協会</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0735-49-2324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4B03B8A1-3813-B686-6480-08415D0E00D3}"/>
              </a:ext>
            </a:extLst>
          </p:cNvPr>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筏師の道トレッキングルート</a:t>
            </a:r>
          </a:p>
        </p:txBody>
      </p:sp>
      <p:sp>
        <p:nvSpPr>
          <p:cNvPr id="20" name="右矢印 19">
            <a:extLst>
              <a:ext uri="{FF2B5EF4-FFF2-40B4-BE49-F238E27FC236}">
                <a16:creationId xmlns:a16="http://schemas.microsoft.com/office/drawing/2014/main" id="{E1EE8FC4-DA21-555F-923D-CBA1DD0CF7E0}"/>
              </a:ext>
            </a:extLst>
          </p:cNvPr>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北山村</a:t>
            </a:r>
          </a:p>
        </p:txBody>
      </p:sp>
      <p:pic>
        <p:nvPicPr>
          <p:cNvPr id="6" name="図 5" descr="森の中の道&#10;&#10;AI によって生成されたコンテンツは間違っている可能性があります。">
            <a:extLst>
              <a:ext uri="{FF2B5EF4-FFF2-40B4-BE49-F238E27FC236}">
                <a16:creationId xmlns:a16="http://schemas.microsoft.com/office/drawing/2014/main" id="{075F79A6-9D02-DA3E-9D15-3CEE85CC8D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7370" y="1940989"/>
            <a:ext cx="3439886" cy="2293257"/>
          </a:xfrm>
          <a:prstGeom prst="rect">
            <a:avLst/>
          </a:prstGeom>
        </p:spPr>
      </p:pic>
      <p:pic>
        <p:nvPicPr>
          <p:cNvPr id="2050" name="Picture 2" descr="登山・ハイキングのイラスト">
            <a:extLst>
              <a:ext uri="{FF2B5EF4-FFF2-40B4-BE49-F238E27FC236}">
                <a16:creationId xmlns:a16="http://schemas.microsoft.com/office/drawing/2014/main" id="{2DB9505C-7901-3A1F-F6D3-C5298C2E3B8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07144" y="4183854"/>
            <a:ext cx="2293257" cy="2293257"/>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354E7364-C448-E2FD-3344-C9C8A255F753}"/>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953118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B49BCEF0-97A0-84C8-CDB6-1F323CFC5DF2}"/>
            </a:ext>
          </a:extLst>
        </p:cNvPr>
        <p:cNvGrpSpPr/>
        <p:nvPr/>
      </p:nvGrpSpPr>
      <p:grpSpPr>
        <a:xfrm>
          <a:off x="0" y="0"/>
          <a:ext cx="0" cy="0"/>
          <a:chOff x="0" y="0"/>
          <a:chExt cx="0" cy="0"/>
        </a:xfrm>
      </p:grpSpPr>
      <p:sp>
        <p:nvSpPr>
          <p:cNvPr id="24" name="楕円 23">
            <a:extLst>
              <a:ext uri="{FF2B5EF4-FFF2-40B4-BE49-F238E27FC236}">
                <a16:creationId xmlns:a16="http://schemas.microsoft.com/office/drawing/2014/main" id="{A065EBBC-4A58-63EE-F962-CB23BC8CD617}"/>
              </a:ext>
            </a:extLst>
          </p:cNvPr>
          <p:cNvSpPr/>
          <p:nvPr/>
        </p:nvSpPr>
        <p:spPr>
          <a:xfrm>
            <a:off x="5653393" y="3429000"/>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25C5369D-636F-2518-D2EE-AF9B0C5625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89765726-C300-E57D-CCEA-B40C6723328D}"/>
              </a:ext>
            </a:extLst>
          </p:cNvPr>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a:extLst>
              <a:ext uri="{FF2B5EF4-FFF2-40B4-BE49-F238E27FC236}">
                <a16:creationId xmlns:a16="http://schemas.microsoft.com/office/drawing/2014/main" id="{1837EC38-49D4-78FE-CDEE-88F6FA4629F1}"/>
              </a:ext>
            </a:extLst>
          </p:cNvPr>
          <p:cNvGraphicFramePr>
            <a:graphicFrameLocks noGrp="1"/>
          </p:cNvGraphicFramePr>
          <p:nvPr>
            <p:extLst>
              <p:ext uri="{D42A27DB-BD31-4B8C-83A1-F6EECF244321}">
                <p14:modId xmlns:p14="http://schemas.microsoft.com/office/powerpoint/2010/main" val="4166738844"/>
              </p:ext>
            </p:extLst>
          </p:nvPr>
        </p:nvGraphicFramePr>
        <p:xfrm>
          <a:off x="464867" y="1469843"/>
          <a:ext cx="4898489" cy="4287840"/>
        </p:xfrm>
        <a:graphic>
          <a:graphicData uri="http://schemas.openxmlformats.org/drawingml/2006/table">
            <a:tbl>
              <a:tblPr firstRow="1" bandRow="1">
                <a:tableStyleId>{5C22544A-7EE6-4342-B048-85BDC9FD1C3A}</a:tableStyleId>
              </a:tblPr>
              <a:tblGrid>
                <a:gridCol w="1606868">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dk1"/>
                          </a:solidFill>
                          <a:latin typeface="メイリオ" panose="020B0604030504040204" pitchFamily="50" charset="-128"/>
                          <a:ea typeface="メイリオ" panose="020B0604030504040204" pitchFamily="50" charset="-128"/>
                        </a:rPr>
                        <a:t>紀伊半島の秘境！</a:t>
                      </a:r>
                      <a:endParaRPr kumimoji="1" lang="en-US" altLang="ja-JP" sz="1200" b="1" dirty="0">
                        <a:solidFill>
                          <a:schemeClr val="dk1"/>
                        </a:solidFill>
                        <a:latin typeface="メイリオ" panose="020B0604030504040204" pitchFamily="50" charset="-128"/>
                        <a:ea typeface="メイリオ" panose="020B0604030504040204" pitchFamily="50" charset="-128"/>
                      </a:endParaRPr>
                    </a:p>
                    <a:p>
                      <a:r>
                        <a:rPr kumimoji="1" lang="ja-JP" altLang="en-US" sz="1200" b="1" dirty="0">
                          <a:solidFill>
                            <a:schemeClr val="dk1"/>
                          </a:solidFill>
                          <a:latin typeface="メイリオ" panose="020B0604030504040204" pitchFamily="50" charset="-128"/>
                          <a:ea typeface="メイリオ" panose="020B0604030504040204" pitchFamily="50" charset="-128"/>
                        </a:rPr>
                        <a:t>川と滝に爽快に癒されよう！</a:t>
                      </a:r>
                      <a:endPar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６月～</a:t>
                      </a:r>
                      <a:r>
                        <a:rPr kumimoji="1" lang="en-US" altLang="ja-JP" sz="1200" b="1" dirty="0">
                          <a:latin typeface="メイリオ" panose="020B0604030504040204" pitchFamily="50" charset="-128"/>
                          <a:ea typeface="メイリオ" panose="020B0604030504040204" pitchFamily="50" charset="-128"/>
                        </a:rPr>
                        <a:t>9</a:t>
                      </a:r>
                      <a:r>
                        <a:rPr kumimoji="1" lang="ja-JP" altLang="en-US" sz="1200" b="1" dirty="0">
                          <a:latin typeface="メイリオ" panose="020B0604030504040204" pitchFamily="50" charset="-128"/>
                          <a:ea typeface="メイリオ" panose="020B0604030504040204" pitchFamily="50" charset="-128"/>
                        </a:rPr>
                        <a:t>月中旬頃まで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zh-CN" sz="1200" b="1" dirty="0">
                          <a:solidFill>
                            <a:schemeClr val="tx1"/>
                          </a:solidFill>
                          <a:latin typeface="メイリオ" panose="020B0604030504040204" pitchFamily="50" charset="-128"/>
                          <a:ea typeface="メイリオ" panose="020B0604030504040204" pitchFamily="50" charset="-128"/>
                        </a:rPr>
                        <a:t>7,700</a:t>
                      </a:r>
                      <a:r>
                        <a:rPr kumimoji="1" lang="ja-JP" altLang="en-US" sz="1200" b="1" dirty="0">
                          <a:solidFill>
                            <a:schemeClr val="tx1"/>
                          </a:solidFill>
                          <a:latin typeface="メイリオ" panose="020B0604030504040204" pitchFamily="50" charset="-128"/>
                          <a:ea typeface="メイリオ" panose="020B0604030504040204" pitchFamily="50" charset="-128"/>
                        </a:rPr>
                        <a:t>円～（コースによる）</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要相談</a:t>
                      </a:r>
                      <a:endParaRPr kumimoji="1" lang="ja-JP" altLang="en-US" sz="900" b="1" dirty="0">
                        <a:solidFill>
                          <a:srgbClr val="FF0000"/>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a:solidFill>
                            <a:schemeClr val="tx1"/>
                          </a:solidFill>
                          <a:latin typeface="メイリオ" panose="020B0604030504040204" pitchFamily="50" charset="-128"/>
                          <a:ea typeface="メイリオ" panose="020B0604030504040204" pitchFamily="50" charset="-128"/>
                        </a:rPr>
                        <a:t>注意事項</a:t>
                      </a:r>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endParaRPr kumimoji="1" lang="ja-JP"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アウトドアクラブ・アイスマン</a:t>
                      </a:r>
                      <a:endPar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rPr>
                        <a:t>080-2611-5873 </a:t>
                      </a:r>
                      <a:r>
                        <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hlinkClick r:id="rId4"/>
                        </a:rPr>
                        <a:t>info@oc-iceman.com</a:t>
                      </a:r>
                      <a:endParaRPr kumimoji="1" lang="en-US" altLang="ja-JP"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a:extLst>
              <a:ext uri="{FF2B5EF4-FFF2-40B4-BE49-F238E27FC236}">
                <a16:creationId xmlns:a16="http://schemas.microsoft.com/office/drawing/2014/main" id="{E3957AD7-4392-A508-323A-E5C2AB4FA889}"/>
              </a:ext>
            </a:extLst>
          </p:cNvPr>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キャニオニング</a:t>
            </a:r>
          </a:p>
        </p:txBody>
      </p:sp>
      <p:sp>
        <p:nvSpPr>
          <p:cNvPr id="20" name="右矢印 19">
            <a:extLst>
              <a:ext uri="{FF2B5EF4-FFF2-40B4-BE49-F238E27FC236}">
                <a16:creationId xmlns:a16="http://schemas.microsoft.com/office/drawing/2014/main" id="{8800D164-E11F-DC4C-050C-2FB8D446E6A6}"/>
              </a:ext>
            </a:extLst>
          </p:cNvPr>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北山村</a:t>
            </a:r>
          </a:p>
        </p:txBody>
      </p:sp>
      <p:pic>
        <p:nvPicPr>
          <p:cNvPr id="6" name="図 5" descr="川でサーフィンをしている人たち&#10;&#10;AI によって生成されたコンテンツは間違っている可能性があります。">
            <a:extLst>
              <a:ext uri="{FF2B5EF4-FFF2-40B4-BE49-F238E27FC236}">
                <a16:creationId xmlns:a16="http://schemas.microsoft.com/office/drawing/2014/main" id="{94B61136-1DF6-0A43-798E-C720579F67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3393" y="1320058"/>
            <a:ext cx="3090570" cy="2317928"/>
          </a:xfrm>
          <a:prstGeom prst="rect">
            <a:avLst/>
          </a:prstGeom>
        </p:spPr>
      </p:pic>
      <p:pic>
        <p:nvPicPr>
          <p:cNvPr id="10" name="図 9" descr="滝の前の岩の上にいる男&#10;&#10;AI によって生成されたコンテンツは間違っている可能性があります。">
            <a:extLst>
              <a:ext uri="{FF2B5EF4-FFF2-40B4-BE49-F238E27FC236}">
                <a16:creationId xmlns:a16="http://schemas.microsoft.com/office/drawing/2014/main" id="{39B5B0D4-7516-40A0-FE9B-2B1494092F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84800" y="3330898"/>
            <a:ext cx="3090571" cy="2317928"/>
          </a:xfrm>
          <a:prstGeom prst="rect">
            <a:avLst/>
          </a:prstGeom>
        </p:spPr>
      </p:pic>
      <p:sp>
        <p:nvSpPr>
          <p:cNvPr id="2" name="テキスト ボックス 1">
            <a:extLst>
              <a:ext uri="{FF2B5EF4-FFF2-40B4-BE49-F238E27FC236}">
                <a16:creationId xmlns:a16="http://schemas.microsoft.com/office/drawing/2014/main" id="{F157AD01-D329-9C40-74AA-3ED1E5829070}"/>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037158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7893015" y="3493012"/>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3479323790"/>
              </p:ext>
            </p:extLst>
          </p:nvPr>
        </p:nvGraphicFramePr>
        <p:xfrm>
          <a:off x="464867" y="1469843"/>
          <a:ext cx="5008470" cy="471456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要相談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川底までくっきり見通せるほど透明度が高く、流れも穏やかインストラクター同行で初心者でも安心してカヤックを楽しむ事ができます。　　　　　　　　　　　　　　　　　　　　　　　　　　　　　　　　　　　　　　　　　　　　　　　　　　　　　　　　　　　　　　　　　　　　　　　　　　　　</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2</a:t>
                      </a:r>
                      <a:r>
                        <a:rPr kumimoji="1" lang="ja-JP" altLang="en-US" sz="1200" b="1" dirty="0">
                          <a:solidFill>
                            <a:schemeClr val="tx1"/>
                          </a:solidFill>
                          <a:latin typeface="メイリオ" panose="020B0604030504040204" pitchFamily="50" charset="-128"/>
                          <a:ea typeface="メイリオ" panose="020B0604030504040204" pitchFamily="50" charset="-128"/>
                        </a:rPr>
                        <a:t>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名</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随時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6,000</a:t>
                      </a:r>
                      <a:r>
                        <a:rPr kumimoji="1" lang="zh-CN" altLang="en-US" sz="1200" b="1" dirty="0">
                          <a:solidFill>
                            <a:schemeClr val="tx1"/>
                          </a:solidFill>
                          <a:latin typeface="メイリオ" panose="020B0604030504040204" pitchFamily="50" charset="-128"/>
                          <a:ea typeface="メイリオ" panose="020B0604030504040204" pitchFamily="50" charset="-128"/>
                        </a:rPr>
                        <a:t>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日前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集合場所：</a:t>
                      </a:r>
                      <a:r>
                        <a:rPr kumimoji="1" lang="zh-TW" altLang="en-US" sz="1200" b="1" dirty="0">
                          <a:latin typeface="メイリオ" panose="020B0604030504040204" pitchFamily="50" charset="-128"/>
                          <a:ea typeface="メイリオ" panose="020B0604030504040204" pitchFamily="50" charset="-128"/>
                        </a:rPr>
                        <a:t>古座駅構内</a:t>
                      </a:r>
                      <a:endParaRPr kumimoji="1" lang="en-US" altLang="zh-TW" sz="1200" b="1" dirty="0">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zh-TW" altLang="en-US" sz="1200" b="1" dirty="0">
                          <a:latin typeface="メイリオ" panose="020B0604030504040204" pitchFamily="50" charset="-128"/>
                          <a:ea typeface="メイリオ" panose="020B0604030504040204" pitchFamily="50" charset="-128"/>
                        </a:rPr>
                        <a:t>（一社）南紀串本観光協会</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0735-72-0645</a:t>
                      </a: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Email</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kozakankou@gmail.com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古座川カヌー体験</a:t>
            </a:r>
          </a:p>
        </p:txBody>
      </p:sp>
      <p:sp>
        <p:nvSpPr>
          <p:cNvPr id="10" name="テキスト ボックス 9"/>
          <p:cNvSpPr txBox="1"/>
          <p:nvPr/>
        </p:nvSpPr>
        <p:spPr>
          <a:xfrm>
            <a:off x="5695760" y="1521882"/>
            <a:ext cx="4079611" cy="738664"/>
          </a:xfrm>
          <a:prstGeom prst="rect">
            <a:avLst/>
          </a:prstGeom>
          <a:noFill/>
        </p:spPr>
        <p:txBody>
          <a:bodyPr wrap="square" rtlCol="0">
            <a:spAutoFit/>
          </a:bodyPr>
          <a:lstStyle/>
          <a:p>
            <a:r>
              <a:rPr kumimoji="1" lang="ja-JP" altLang="en-US" sz="1200" b="1" dirty="0">
                <a:solidFill>
                  <a:schemeClr val="dk1"/>
                </a:solidFill>
                <a:latin typeface="メイリオ" panose="020B0604030504040204" pitchFamily="50" charset="-128"/>
                <a:ea typeface="メイリオ" panose="020B0604030504040204" pitchFamily="50" charset="-128"/>
              </a:rPr>
              <a:t>　</a:t>
            </a:r>
            <a:r>
              <a:rPr kumimoji="1" lang="ja-JP" altLang="en-US" sz="1400" b="1" dirty="0">
                <a:solidFill>
                  <a:schemeClr val="dk1"/>
                </a:solidFill>
                <a:latin typeface="メイリオ" panose="020B0604030504040204" pitchFamily="50" charset="-128"/>
                <a:ea typeface="メイリオ" panose="020B0604030504040204" pitchFamily="50" charset="-128"/>
              </a:rPr>
              <a:t>紀伊半島南部を流れる清流古座川は、巨岩や奇岩が多く、雄大で美しい景観を誇る熊野を代表する川のひとつです。</a:t>
            </a:r>
            <a:endParaRPr kumimoji="1" lang="en-US" altLang="ja-JP" sz="1400" b="1" dirty="0">
              <a:solidFill>
                <a:schemeClr val="dk1"/>
              </a:solidFill>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串本町</a:t>
            </a:r>
          </a:p>
        </p:txBody>
      </p:sp>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49002" y="2347236"/>
            <a:ext cx="3559523" cy="2672249"/>
          </a:xfrm>
          <a:prstGeom prst="rect">
            <a:avLst/>
          </a:prstGeom>
        </p:spPr>
      </p:pic>
      <p:sp>
        <p:nvSpPr>
          <p:cNvPr id="9" name="テキスト ボックス 8"/>
          <p:cNvSpPr txBox="1"/>
          <p:nvPr/>
        </p:nvSpPr>
        <p:spPr>
          <a:xfrm>
            <a:off x="7254738" y="5445739"/>
            <a:ext cx="2537775" cy="738664"/>
          </a:xfrm>
          <a:prstGeom prst="rect">
            <a:avLst/>
          </a:prstGeom>
          <a:noFill/>
        </p:spPr>
        <p:txBody>
          <a:bodyPr wrap="square" rtlCol="0">
            <a:spAutoFit/>
          </a:bodyPr>
          <a:lstStyle/>
          <a:p>
            <a:pPr algn="r"/>
            <a:r>
              <a:rPr kumimoji="1" lang="ja-JP" altLang="en-US" sz="1400" b="1" dirty="0">
                <a:latin typeface="メイリオ" panose="020B0604030504040204" pitchFamily="50" charset="-128"/>
                <a:ea typeface="メイリオ" panose="020B0604030504040204" pitchFamily="50" charset="-128"/>
              </a:rPr>
              <a:t>カヌーのレンタルのみでも</a:t>
            </a:r>
            <a:endParaRPr kumimoji="1" lang="en-US" altLang="ja-JP" sz="1400" b="1" dirty="0">
              <a:latin typeface="メイリオ" panose="020B0604030504040204" pitchFamily="50" charset="-128"/>
              <a:ea typeface="メイリオ" panose="020B0604030504040204" pitchFamily="50" charset="-128"/>
            </a:endParaRPr>
          </a:p>
          <a:p>
            <a:pPr algn="r"/>
            <a:r>
              <a:rPr kumimoji="1" lang="ja-JP" altLang="en-US" sz="1400" b="1" dirty="0">
                <a:latin typeface="メイリオ" panose="020B0604030504040204" pitchFamily="50" charset="-128"/>
                <a:ea typeface="メイリオ" panose="020B0604030504040204" pitchFamily="50" charset="-128"/>
              </a:rPr>
              <a:t>実施しています。</a:t>
            </a:r>
            <a:endParaRPr kumimoji="1" lang="en-US" altLang="ja-JP" sz="1400" b="1" dirty="0">
              <a:latin typeface="メイリオ" panose="020B0604030504040204" pitchFamily="50" charset="-128"/>
              <a:ea typeface="メイリオ" panose="020B0604030504040204" pitchFamily="50" charset="-128"/>
            </a:endParaRPr>
          </a:p>
          <a:p>
            <a:pPr algn="r"/>
            <a:r>
              <a:rPr kumimoji="1" lang="en-US" altLang="ja-JP" sz="1400" b="1" dirty="0">
                <a:latin typeface="メイリオ" panose="020B0604030504040204" pitchFamily="50" charset="-128"/>
                <a:ea typeface="メイリオ" panose="020B0604030504040204" pitchFamily="50" charset="-128"/>
              </a:rPr>
              <a:t>1</a:t>
            </a:r>
            <a:r>
              <a:rPr kumimoji="1" lang="ja-JP" altLang="en-US" sz="1400" b="1" dirty="0">
                <a:latin typeface="メイリオ" panose="020B0604030504040204" pitchFamily="50" charset="-128"/>
                <a:ea typeface="メイリオ" panose="020B0604030504040204" pitchFamily="50" charset="-128"/>
              </a:rPr>
              <a:t>名：</a:t>
            </a:r>
            <a:r>
              <a:rPr kumimoji="1" lang="en-US" altLang="ja-JP" sz="1400" b="1" dirty="0">
                <a:latin typeface="メイリオ" panose="020B0604030504040204" pitchFamily="50" charset="-128"/>
                <a:ea typeface="メイリオ" panose="020B0604030504040204" pitchFamily="50" charset="-128"/>
              </a:rPr>
              <a:t>2,500</a:t>
            </a:r>
            <a:r>
              <a:rPr kumimoji="1" lang="ja-JP" altLang="en-US" sz="1400" b="1" dirty="0">
                <a:latin typeface="メイリオ" panose="020B0604030504040204" pitchFamily="50" charset="-128"/>
                <a:ea typeface="メイリオ" panose="020B0604030504040204" pitchFamily="50" charset="-128"/>
              </a:rPr>
              <a:t>円～</a:t>
            </a:r>
            <a:r>
              <a:rPr kumimoji="1" lang="en-US" altLang="ja-JP" sz="1400" b="1" dirty="0">
                <a:latin typeface="メイリオ" panose="020B0604030504040204" pitchFamily="50" charset="-128"/>
                <a:ea typeface="メイリオ" panose="020B0604030504040204" pitchFamily="50" charset="-128"/>
              </a:rPr>
              <a:t>3,000</a:t>
            </a:r>
            <a:r>
              <a:rPr kumimoji="1" lang="ja-JP" altLang="en-US" sz="1400" b="1" dirty="0">
                <a:latin typeface="メイリオ" panose="020B0604030504040204" pitchFamily="50" charset="-128"/>
                <a:ea typeface="メイリオ" panose="020B0604030504040204" pitchFamily="50" charset="-128"/>
              </a:rPr>
              <a:t>円</a:t>
            </a:r>
          </a:p>
        </p:txBody>
      </p:sp>
      <p:pic>
        <p:nvPicPr>
          <p:cNvPr id="11" name="図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6197" y="4408069"/>
            <a:ext cx="1558541" cy="1558541"/>
          </a:xfrm>
          <a:prstGeom prst="rect">
            <a:avLst/>
          </a:prstGeom>
        </p:spPr>
      </p:pic>
      <p:sp>
        <p:nvSpPr>
          <p:cNvPr id="5" name="テキスト ボックス 4">
            <a:extLst>
              <a:ext uri="{FF2B5EF4-FFF2-40B4-BE49-F238E27FC236}">
                <a16:creationId xmlns:a16="http://schemas.microsoft.com/office/drawing/2014/main" id="{FC6EE326-DF10-B566-6C49-8DC357B1DFC8}"/>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5294627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175207" y="3334514"/>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791970492"/>
              </p:ext>
            </p:extLst>
          </p:nvPr>
        </p:nvGraphicFramePr>
        <p:xfrm>
          <a:off x="285751" y="1549077"/>
          <a:ext cx="5008470" cy="4811760"/>
        </p:xfrm>
        <a:graphic>
          <a:graphicData uri="http://schemas.openxmlformats.org/drawingml/2006/table">
            <a:tbl>
              <a:tblPr firstRow="1" bandRow="1">
                <a:tableStyleId>{5C22544A-7EE6-4342-B048-85BDC9FD1C3A}</a:tableStyleId>
              </a:tblPr>
              <a:tblGrid>
                <a:gridCol w="1716849">
                  <a:extLst>
                    <a:ext uri="{9D8B030D-6E8A-4147-A177-3AD203B41FA5}">
                      <a16:colId xmlns:a16="http://schemas.microsoft.com/office/drawing/2014/main" val="2770366239"/>
                    </a:ext>
                  </a:extLst>
                </a:gridCol>
                <a:gridCol w="3291621">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endParaRPr kumimoji="1" lang="ja-JP" altLang="en-US" sz="1200" b="1" dirty="0">
                        <a:solidFill>
                          <a:srgbClr val="FF0000"/>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和歌山県、三重県、奈良県にまたがる瀞峡。透き通る水、荘厳な山々古より人々の暮らしに寄り添ってきた川とはるか昔から変わらない大自然に触れることができます。　　　　　　　　　　　　　　　　　　　　　　　　　　　　　　　　　　　　　　　　　　　　　　　　　　　　　　　　　　　　　　　　　　　　　　　　　　　　</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40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11</a:t>
                      </a:r>
                      <a:r>
                        <a:rPr kumimoji="1" lang="ja-JP" altLang="en-US" sz="1200" b="1" dirty="0">
                          <a:solidFill>
                            <a:schemeClr val="tx1"/>
                          </a:solidFill>
                          <a:latin typeface="メイリオ" panose="020B0604030504040204" pitchFamily="50" charset="-128"/>
                          <a:ea typeface="メイリオ" panose="020B0604030504040204" pitchFamily="50" charset="-128"/>
                        </a:rPr>
                        <a:t>月（毎週月曜日運休）</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月曜日が祝日の場合、翌日が休み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CN"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3,000</a:t>
                      </a:r>
                      <a:r>
                        <a:rPr kumimoji="1" lang="ja-JP" altLang="en-US" sz="1200" b="1" dirty="0">
                          <a:solidFill>
                            <a:schemeClr val="tx1"/>
                          </a:solidFill>
                          <a:latin typeface="メイリオ" panose="020B0604030504040204" pitchFamily="50" charset="-128"/>
                          <a:ea typeface="メイリオ" panose="020B0604030504040204" pitchFamily="50" charset="-128"/>
                        </a:rPr>
                        <a:t>円、小人</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歳～小学生</a:t>
                      </a:r>
                      <a:r>
                        <a:rPr kumimoji="1" lang="en-US" altLang="ja-JP" sz="1200" b="1" dirty="0">
                          <a:solidFill>
                            <a:schemeClr val="tx1"/>
                          </a:solidFill>
                          <a:latin typeface="メイリオ" panose="020B0604030504040204" pitchFamily="50" charset="-128"/>
                          <a:ea typeface="メイリオ" panose="020B0604030504040204" pitchFamily="50" charset="-128"/>
                        </a:rPr>
                        <a:t>)1,500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zh-CN"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前日</a:t>
                      </a:r>
                      <a:r>
                        <a:rPr kumimoji="1" lang="en-US" altLang="ja-JP" sz="1200" b="1" dirty="0">
                          <a:solidFill>
                            <a:schemeClr val="tx1"/>
                          </a:solidFill>
                          <a:latin typeface="メイリオ" panose="020B0604030504040204" pitchFamily="50" charset="-128"/>
                          <a:ea typeface="メイリオ" panose="020B0604030504040204" pitchFamily="50" charset="-128"/>
                        </a:rPr>
                        <a:t>15</a:t>
                      </a:r>
                      <a:r>
                        <a:rPr kumimoji="1" lang="ja-JP" altLang="en-US" sz="1200" b="1" dirty="0">
                          <a:solidFill>
                            <a:schemeClr val="tx1"/>
                          </a:solidFill>
                          <a:latin typeface="メイリオ" panose="020B0604030504040204" pitchFamily="50" charset="-128"/>
                          <a:ea typeface="メイリオ" panose="020B0604030504040204" pitchFamily="50" charset="-128"/>
                        </a:rPr>
                        <a:t>時まで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無し（マイクロバスは駐車可）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乗船場所：</a:t>
                      </a:r>
                      <a:r>
                        <a:rPr kumimoji="1" lang="zh-TW" altLang="en-US" sz="1200" b="1" dirty="0">
                          <a:latin typeface="メイリオ" panose="020B0604030504040204" pitchFamily="50" charset="-128"/>
                          <a:ea typeface="メイリオ" panose="020B0604030504040204" pitchFamily="50" charset="-128"/>
                        </a:rPr>
                        <a:t>新宮市熊野川町玉置口 </a:t>
                      </a:r>
                      <a:r>
                        <a:rPr kumimoji="1" lang="en-US" altLang="zh-TW" sz="1200" b="1">
                          <a:latin typeface="メイリオ" panose="020B0604030504040204" pitchFamily="50" charset="-128"/>
                          <a:ea typeface="メイリオ" panose="020B0604030504040204" pitchFamily="50" charset="-128"/>
                        </a:rPr>
                        <a:t>8-1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latin typeface="メイリオ" panose="020B0604030504040204" pitchFamily="50" charset="-128"/>
                          <a:ea typeface="メイリオ" panose="020B0604030504040204" pitchFamily="50" charset="-128"/>
                        </a:rPr>
                        <a:t>熊野川川舟センター</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0735-44-0987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瀞峡めぐり川舟クルーズ</a:t>
            </a:r>
          </a:p>
        </p:txBody>
      </p:sp>
      <p:sp>
        <p:nvSpPr>
          <p:cNvPr id="10" name="テキスト ボックス 9"/>
          <p:cNvSpPr txBox="1"/>
          <p:nvPr/>
        </p:nvSpPr>
        <p:spPr>
          <a:xfrm>
            <a:off x="5473338" y="1521882"/>
            <a:ext cx="4302034" cy="738664"/>
          </a:xfrm>
          <a:prstGeom prst="rect">
            <a:avLst/>
          </a:prstGeom>
          <a:noFill/>
        </p:spPr>
        <p:txBody>
          <a:bodyPr wrap="square" rtlCol="0">
            <a:spAutoFit/>
          </a:bodyPr>
          <a:lstStyle/>
          <a:p>
            <a:r>
              <a:rPr kumimoji="1" lang="ja-JP" altLang="en-US" sz="1200" dirty="0">
                <a:solidFill>
                  <a:schemeClr val="dk1"/>
                </a:solidFill>
                <a:latin typeface="メイリオ" panose="020B0604030504040204" pitchFamily="50" charset="-128"/>
                <a:ea typeface="メイリオ" panose="020B0604030504040204" pitchFamily="50" charset="-128"/>
              </a:rPr>
              <a:t>　</a:t>
            </a:r>
            <a:r>
              <a:rPr kumimoji="1" lang="ja-JP" altLang="en-US" sz="1400" b="1" dirty="0">
                <a:solidFill>
                  <a:schemeClr val="dk1"/>
                </a:solidFill>
                <a:latin typeface="メイリオ" panose="020B0604030504040204" pitchFamily="50" charset="-128"/>
                <a:ea typeface="メイリオ" panose="020B0604030504040204" pitchFamily="50" charset="-128"/>
              </a:rPr>
              <a:t>国の特別名勝で天然記念物に指定されている景勝地「瀞峡」。奇石や巨岩などが連なる変化に富んだ渓谷美が楽しめます。</a:t>
            </a:r>
            <a:endParaRPr kumimoji="1" lang="en-US" altLang="ja-JP" sz="1400" b="1" dirty="0">
              <a:solidFill>
                <a:schemeClr val="dk1"/>
              </a:solidFill>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新宮市</a:t>
            </a:r>
          </a:p>
        </p:txBody>
      </p:sp>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1871" y="3950804"/>
            <a:ext cx="2964644" cy="1976429"/>
          </a:xfrm>
          <a:prstGeom prst="rect">
            <a:avLst/>
          </a:prstGeom>
        </p:spPr>
      </p:pic>
      <p:sp>
        <p:nvSpPr>
          <p:cNvPr id="14" name="テキスト ボックス 13"/>
          <p:cNvSpPr txBox="1"/>
          <p:nvPr/>
        </p:nvSpPr>
        <p:spPr>
          <a:xfrm>
            <a:off x="5467316" y="6030497"/>
            <a:ext cx="4595222" cy="307777"/>
          </a:xfrm>
          <a:prstGeom prst="rect">
            <a:avLst/>
          </a:prstGeom>
          <a:noFill/>
        </p:spPr>
        <p:txBody>
          <a:bodyPr wrap="square" rtlCol="0">
            <a:spAutoFit/>
          </a:bodyPr>
          <a:lstStyle/>
          <a:p>
            <a:r>
              <a:rPr kumimoji="1" lang="en-US" altLang="ja-JP" sz="1400" b="1" dirty="0">
                <a:solidFill>
                  <a:schemeClr val="dk1"/>
                </a:solidFill>
                <a:latin typeface="メイリオ" panose="020B0604030504040204" pitchFamily="50" charset="-128"/>
                <a:ea typeface="メイリオ" panose="020B0604030504040204" pitchFamily="50" charset="-128"/>
              </a:rPr>
              <a:t>11</a:t>
            </a:r>
            <a:r>
              <a:rPr kumimoji="1" lang="ja-JP" altLang="en-US" sz="1400" b="1" dirty="0">
                <a:solidFill>
                  <a:schemeClr val="dk1"/>
                </a:solidFill>
                <a:latin typeface="メイリオ" panose="020B0604030504040204" pitchFamily="50" charset="-128"/>
                <a:ea typeface="メイリオ" panose="020B0604030504040204" pitchFamily="50" charset="-128"/>
              </a:rPr>
              <a:t>月中旬～下旬にかけては、紅葉も魅力の一つです。</a:t>
            </a:r>
            <a:endParaRPr kumimoji="1" lang="en-US" altLang="ja-JP" sz="1400" b="1" dirty="0">
              <a:solidFill>
                <a:schemeClr val="dk1"/>
              </a:solidFill>
              <a:latin typeface="メイリオ" panose="020B0604030504040204" pitchFamily="50" charset="-128"/>
              <a:ea typeface="メイリオ" panose="020B0604030504040204" pitchFamily="50" charset="-128"/>
            </a:endParaRPr>
          </a:p>
        </p:txBody>
      </p:sp>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3019" y="2301255"/>
            <a:ext cx="2860765" cy="1907177"/>
          </a:xfrm>
          <a:prstGeom prst="rect">
            <a:avLst/>
          </a:prstGeom>
        </p:spPr>
      </p:pic>
      <p:sp>
        <p:nvSpPr>
          <p:cNvPr id="7" name="テキスト ボックス 6">
            <a:extLst>
              <a:ext uri="{FF2B5EF4-FFF2-40B4-BE49-F238E27FC236}">
                <a16:creationId xmlns:a16="http://schemas.microsoft.com/office/drawing/2014/main" id="{0675FA37-C716-60DA-E45B-44550C4D231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012364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4" name="楕円 23"/>
          <p:cNvSpPr/>
          <p:nvPr/>
        </p:nvSpPr>
        <p:spPr>
          <a:xfrm>
            <a:off x="6175207" y="3334514"/>
            <a:ext cx="1956391" cy="1862182"/>
          </a:xfrm>
          <a:prstGeom prst="ellipse">
            <a:avLst/>
          </a:prstGeom>
          <a:solidFill>
            <a:srgbClr val="C01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graphicFrame>
        <p:nvGraphicFramePr>
          <p:cNvPr id="3" name="表 2"/>
          <p:cNvGraphicFramePr>
            <a:graphicFrameLocks noGrp="1"/>
          </p:cNvGraphicFramePr>
          <p:nvPr>
            <p:extLst>
              <p:ext uri="{D42A27DB-BD31-4B8C-83A1-F6EECF244321}">
                <p14:modId xmlns:p14="http://schemas.microsoft.com/office/powerpoint/2010/main" val="2496374077"/>
              </p:ext>
            </p:extLst>
          </p:nvPr>
        </p:nvGraphicFramePr>
        <p:xfrm>
          <a:off x="292875" y="1549077"/>
          <a:ext cx="5180462" cy="4628880"/>
        </p:xfrm>
        <a:graphic>
          <a:graphicData uri="http://schemas.openxmlformats.org/drawingml/2006/table">
            <a:tbl>
              <a:tblPr firstRow="1" bandRow="1">
                <a:tableStyleId>{5C22544A-7EE6-4342-B048-85BDC9FD1C3A}</a:tableStyleId>
              </a:tblPr>
              <a:tblGrid>
                <a:gridCol w="1775806">
                  <a:extLst>
                    <a:ext uri="{9D8B030D-6E8A-4147-A177-3AD203B41FA5}">
                      <a16:colId xmlns:a16="http://schemas.microsoft.com/office/drawing/2014/main" val="2770366239"/>
                    </a:ext>
                  </a:extLst>
                </a:gridCol>
                <a:gridCol w="3404656">
                  <a:extLst>
                    <a:ext uri="{9D8B030D-6E8A-4147-A177-3AD203B41FA5}">
                      <a16:colId xmlns:a16="http://schemas.microsoft.com/office/drawing/2014/main" val="1045076330"/>
                    </a:ext>
                  </a:extLst>
                </a:gridCol>
              </a:tblGrid>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団体（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名以上）</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受け入れ可否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不可（</a:t>
                      </a:r>
                      <a:r>
                        <a:rPr kumimoji="1" lang="en-US" altLang="ja-JP" sz="1200" b="1" dirty="0">
                          <a:solidFill>
                            <a:schemeClr val="tx1"/>
                          </a:solidFill>
                          <a:latin typeface="メイリオ" panose="020B0604030504040204" pitchFamily="50" charset="-128"/>
                          <a:ea typeface="メイリオ" panose="020B0604030504040204" pitchFamily="50" charset="-128"/>
                        </a:rPr>
                        <a:t>16</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企画・商品内容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「川の参詣道」として世界遺産に登録されている熊野川を、昔ながらの川舟で下りながらガイドの語り部が案内します。　　　　　　　　　　　　　　　　　　　　　　　　　　　　　　　　　　　　　　　　　　　　　　　　　　　　　　　　　　　　　</a:t>
                      </a:r>
                      <a:endParaRPr kumimoji="1" lang="ja-JP" altLang="en-US" sz="10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所要時間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約</a:t>
                      </a:r>
                      <a:r>
                        <a:rPr kumimoji="1" lang="en-US" altLang="ja-JP" sz="1200" b="1" dirty="0">
                          <a:solidFill>
                            <a:schemeClr val="tx1"/>
                          </a:solidFill>
                          <a:latin typeface="メイリオ" panose="020B0604030504040204" pitchFamily="50" charset="-128"/>
                          <a:ea typeface="メイリオ" panose="020B0604030504040204" pitchFamily="50" charset="-128"/>
                        </a:rPr>
                        <a:t>1</a:t>
                      </a:r>
                      <a:r>
                        <a:rPr kumimoji="1" lang="ja-JP" altLang="en-US" sz="1200" b="1" dirty="0">
                          <a:solidFill>
                            <a:schemeClr val="tx1"/>
                          </a:solidFill>
                          <a:latin typeface="メイリオ" panose="020B0604030504040204" pitchFamily="50" charset="-128"/>
                          <a:ea typeface="メイリオ" panose="020B0604030504040204" pitchFamily="50" charset="-128"/>
                        </a:rPr>
                        <a:t>時間</a:t>
                      </a:r>
                      <a:r>
                        <a:rPr kumimoji="1" lang="en-US" altLang="ja-JP" sz="1200" b="1" dirty="0">
                          <a:solidFill>
                            <a:schemeClr val="tx1"/>
                          </a:solidFill>
                          <a:latin typeface="メイリオ" panose="020B0604030504040204" pitchFamily="50" charset="-128"/>
                          <a:ea typeface="メイリオ" panose="020B0604030504040204" pitchFamily="50" charset="-128"/>
                        </a:rPr>
                        <a:t>30</a:t>
                      </a:r>
                      <a:r>
                        <a:rPr kumimoji="1" lang="ja-JP" altLang="en-US" sz="1200" b="1" dirty="0">
                          <a:solidFill>
                            <a:schemeClr val="tx1"/>
                          </a:solidFill>
                          <a:latin typeface="メイリオ" panose="020B0604030504040204" pitchFamily="50" charset="-128"/>
                          <a:ea typeface="メイリオ" panose="020B0604030504040204" pitchFamily="50" charset="-128"/>
                        </a:rPr>
                        <a:t>分</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午前便</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時 出航　午後便</a:t>
                      </a:r>
                      <a:r>
                        <a:rPr kumimoji="1" lang="en-US" altLang="ja-JP" sz="1200" b="1" dirty="0">
                          <a:solidFill>
                            <a:schemeClr val="tx1"/>
                          </a:solidFill>
                          <a:latin typeface="メイリオ" panose="020B0604030504040204" pitchFamily="50" charset="-128"/>
                          <a:ea typeface="メイリオ" panose="020B0604030504040204" pitchFamily="50" charset="-128"/>
                        </a:rPr>
                        <a:t>:14</a:t>
                      </a:r>
                      <a:r>
                        <a:rPr kumimoji="1" lang="ja-JP" altLang="en-US" sz="1200" b="1" dirty="0">
                          <a:solidFill>
                            <a:schemeClr val="tx1"/>
                          </a:solidFill>
                          <a:latin typeface="メイリオ" panose="020B0604030504040204" pitchFamily="50" charset="-128"/>
                          <a:ea typeface="メイリオ" panose="020B0604030504040204" pitchFamily="50" charset="-128"/>
                        </a:rPr>
                        <a:t>時</a:t>
                      </a:r>
                      <a:r>
                        <a:rPr kumimoji="1" lang="en-US" altLang="ja-JP" sz="1200" b="1" dirty="0">
                          <a:solidFill>
                            <a:schemeClr val="tx1"/>
                          </a:solidFill>
                          <a:latin typeface="メイリオ" panose="020B0604030504040204" pitchFamily="50" charset="-128"/>
                          <a:ea typeface="メイリオ" panose="020B0604030504040204" pitchFamily="50" charset="-128"/>
                        </a:rPr>
                        <a:t>30 </a:t>
                      </a:r>
                      <a:r>
                        <a:rPr kumimoji="1" lang="ja-JP" altLang="en-US" sz="1200" b="1" dirty="0">
                          <a:solidFill>
                            <a:schemeClr val="tx1"/>
                          </a:solidFill>
                          <a:latin typeface="メイリオ" panose="020B0604030504040204" pitchFamily="50" charset="-128"/>
                          <a:ea typeface="メイリオ" panose="020B0604030504040204" pitchFamily="50" charset="-128"/>
                        </a:rPr>
                        <a:t>出航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最少催行人員</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r>
                        <a:rPr kumimoji="1" lang="ja-JP" altLang="en-US" sz="1200" b="1" dirty="0">
                          <a:solidFill>
                            <a:schemeClr val="tx1"/>
                          </a:solidFill>
                          <a:latin typeface="メイリオ" panose="020B0604030504040204" pitchFamily="50" charset="-128"/>
                          <a:ea typeface="メイリオ" panose="020B0604030504040204" pitchFamily="50" charset="-128"/>
                        </a:rPr>
                        <a:t>最大受入れ可能人数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名～</a:t>
                      </a:r>
                      <a:r>
                        <a:rPr kumimoji="1" lang="en-US" altLang="ja-JP" sz="1200" b="1" dirty="0">
                          <a:solidFill>
                            <a:schemeClr val="tx1"/>
                          </a:solidFill>
                          <a:latin typeface="メイリオ" panose="020B0604030504040204" pitchFamily="50" charset="-128"/>
                          <a:ea typeface="メイリオ" panose="020B0604030504040204" pitchFamily="50" charset="-128"/>
                        </a:rPr>
                        <a:t>16</a:t>
                      </a:r>
                      <a:r>
                        <a:rPr kumimoji="1" lang="ja-JP" altLang="en-US" sz="1200" b="1" dirty="0">
                          <a:solidFill>
                            <a:schemeClr val="tx1"/>
                          </a:solidFill>
                          <a:latin typeface="メイリオ" panose="020B0604030504040204" pitchFamily="50" charset="-128"/>
                          <a:ea typeface="メイリオ" panose="020B0604030504040204" pitchFamily="50" charset="-128"/>
                        </a:rPr>
                        <a:t>名まで</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5294958"/>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開催日時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TW" sz="1200" b="1" dirty="0">
                          <a:solidFill>
                            <a:schemeClr val="tx1"/>
                          </a:solidFill>
                          <a:latin typeface="メイリオ" panose="020B0604030504040204" pitchFamily="50" charset="-128"/>
                          <a:ea typeface="メイリオ" panose="020B0604030504040204" pitchFamily="50" charset="-128"/>
                        </a:rPr>
                        <a:t>3</a:t>
                      </a:r>
                      <a:r>
                        <a:rPr kumimoji="1" lang="ja-JP" altLang="en-US" sz="1200" b="1" dirty="0">
                          <a:solidFill>
                            <a:schemeClr val="tx1"/>
                          </a:solidFill>
                          <a:latin typeface="メイリオ" panose="020B0604030504040204" pitchFamily="50" charset="-128"/>
                          <a:ea typeface="メイリオ" panose="020B0604030504040204" pitchFamily="50" charset="-128"/>
                        </a:rPr>
                        <a:t>月～</a:t>
                      </a:r>
                      <a:r>
                        <a:rPr kumimoji="1" lang="en-US" altLang="ja-JP" sz="1200" b="1" dirty="0">
                          <a:solidFill>
                            <a:schemeClr val="tx1"/>
                          </a:solidFill>
                          <a:latin typeface="メイリオ" panose="020B0604030504040204" pitchFamily="50" charset="-128"/>
                          <a:ea typeface="メイリオ" panose="020B0604030504040204" pitchFamily="50" charset="-128"/>
                        </a:rPr>
                        <a:t>11</a:t>
                      </a:r>
                      <a:r>
                        <a:rPr kumimoji="1" lang="ja-JP" altLang="en-US" sz="1200" b="1"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価格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200" b="1" dirty="0">
                          <a:solidFill>
                            <a:schemeClr val="tx1"/>
                          </a:solidFill>
                          <a:latin typeface="メイリオ" panose="020B0604030504040204" pitchFamily="50" charset="-128"/>
                          <a:ea typeface="メイリオ" panose="020B0604030504040204" pitchFamily="50" charset="-128"/>
                        </a:rPr>
                        <a:t>大人</a:t>
                      </a:r>
                      <a:r>
                        <a:rPr kumimoji="1" lang="en-US" altLang="ja-JP" sz="1200" b="1" dirty="0">
                          <a:solidFill>
                            <a:schemeClr val="tx1"/>
                          </a:solidFill>
                          <a:latin typeface="メイリオ" panose="020B0604030504040204" pitchFamily="50" charset="-128"/>
                          <a:ea typeface="メイリオ" panose="020B0604030504040204" pitchFamily="50" charset="-128"/>
                        </a:rPr>
                        <a:t>4,950</a:t>
                      </a:r>
                      <a:r>
                        <a:rPr kumimoji="1" lang="ja-JP" altLang="en-US" sz="1200" b="1" dirty="0">
                          <a:solidFill>
                            <a:schemeClr val="tx1"/>
                          </a:solidFill>
                          <a:latin typeface="メイリオ" panose="020B0604030504040204" pitchFamily="50" charset="-128"/>
                          <a:ea typeface="メイリオ" panose="020B0604030504040204" pitchFamily="50" charset="-128"/>
                        </a:rPr>
                        <a:t>円、小人</a:t>
                      </a:r>
                      <a:r>
                        <a:rPr kumimoji="1" lang="en-US" altLang="ja-JP" sz="1200" b="1" dirty="0">
                          <a:solidFill>
                            <a:schemeClr val="tx1"/>
                          </a:solidFill>
                          <a:latin typeface="メイリオ" panose="020B0604030504040204" pitchFamily="50" charset="-128"/>
                          <a:ea typeface="メイリオ" panose="020B0604030504040204" pitchFamily="50" charset="-128"/>
                        </a:rPr>
                        <a:t>(4</a:t>
                      </a:r>
                      <a:r>
                        <a:rPr kumimoji="1" lang="ja-JP" altLang="en-US" sz="1200" b="1" dirty="0">
                          <a:solidFill>
                            <a:schemeClr val="tx1"/>
                          </a:solidFill>
                          <a:latin typeface="メイリオ" panose="020B0604030504040204" pitchFamily="50" charset="-128"/>
                          <a:ea typeface="メイリオ" panose="020B0604030504040204" pitchFamily="50" charset="-128"/>
                        </a:rPr>
                        <a:t>歳～小学生</a:t>
                      </a:r>
                      <a:r>
                        <a:rPr kumimoji="1" lang="en-US" altLang="ja-JP" sz="1200" b="1" dirty="0">
                          <a:solidFill>
                            <a:schemeClr val="tx1"/>
                          </a:solidFill>
                          <a:latin typeface="メイリオ" panose="020B0604030504040204" pitchFamily="50" charset="-128"/>
                          <a:ea typeface="メイリオ" panose="020B0604030504040204" pitchFamily="50" charset="-128"/>
                        </a:rPr>
                        <a:t>)2,200</a:t>
                      </a:r>
                      <a:r>
                        <a:rPr kumimoji="1" lang="ja-JP" altLang="en-US" sz="1200" b="1" dirty="0">
                          <a:solidFill>
                            <a:schemeClr val="tx1"/>
                          </a:solidFill>
                          <a:latin typeface="メイリオ" panose="020B0604030504040204" pitchFamily="50" charset="-128"/>
                          <a:ea typeface="メイリオ" panose="020B0604030504040204" pitchFamily="50" charset="-128"/>
                        </a:rPr>
                        <a:t>円</a:t>
                      </a:r>
                      <a:endParaRPr kumimoji="1" lang="zh-CN" altLang="en-US"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298077"/>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販売手数料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なし</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103956"/>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予約締め切り日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前日</a:t>
                      </a:r>
                      <a:r>
                        <a:rPr kumimoji="1" lang="en-US" altLang="ja-JP" sz="1200" b="1" dirty="0">
                          <a:solidFill>
                            <a:schemeClr val="tx1"/>
                          </a:solidFill>
                          <a:latin typeface="メイリオ" panose="020B0604030504040204" pitchFamily="50" charset="-128"/>
                          <a:ea typeface="メイリオ" panose="020B0604030504040204" pitchFamily="50" charset="-128"/>
                        </a:rPr>
                        <a:t>17</a:t>
                      </a:r>
                      <a:r>
                        <a:rPr kumimoji="1" lang="ja-JP" altLang="en-US" sz="1200" b="1" dirty="0">
                          <a:solidFill>
                            <a:schemeClr val="tx1"/>
                          </a:solidFill>
                          <a:latin typeface="メイリオ" panose="020B0604030504040204" pitchFamily="50" charset="-128"/>
                          <a:ea typeface="メイリオ" panose="020B0604030504040204" pitchFamily="50" charset="-128"/>
                        </a:rPr>
                        <a:t>時まで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6141275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注意事項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latin typeface="メイリオ" panose="020B0604030504040204" pitchFamily="50" charset="-128"/>
                          <a:ea typeface="メイリオ" panose="020B0604030504040204" pitchFamily="50" charset="-128"/>
                        </a:rPr>
                        <a:t>乗船場所：熊野川川舟センター</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5740679"/>
                  </a:ext>
                </a:extLst>
              </a:tr>
              <a:tr h="36000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lang="ja-JP" altLang="en-US" sz="1200" b="1" dirty="0">
                          <a:latin typeface="メイリオ" panose="020B0604030504040204" pitchFamily="50" charset="-128"/>
                          <a:ea typeface="メイリオ" panose="020B0604030504040204" pitchFamily="50" charset="-128"/>
                        </a:rPr>
                        <a:t>熊野川川舟センター</a:t>
                      </a:r>
                      <a:br>
                        <a:rPr lang="ja-JP" altLang="en-US" sz="1200" b="1" dirty="0">
                          <a:latin typeface="メイリオ" panose="020B0604030504040204" pitchFamily="50" charset="-128"/>
                          <a:ea typeface="メイリオ" panose="020B0604030504040204" pitchFamily="50" charset="-128"/>
                        </a:rPr>
                      </a:b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0735-44-0987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3" name="テキスト ボックス 12"/>
          <p:cNvSpPr txBox="1"/>
          <p:nvPr/>
        </p:nvSpPr>
        <p:spPr>
          <a:xfrm>
            <a:off x="498113" y="710464"/>
            <a:ext cx="8779143" cy="461665"/>
          </a:xfrm>
          <a:prstGeom prst="rect">
            <a:avLst/>
          </a:prstGeom>
          <a:noFill/>
        </p:spPr>
        <p:txBody>
          <a:bodyPr wrap="square" rtlCol="0">
            <a:spAutoFit/>
          </a:bodyPr>
          <a:lstStyle/>
          <a:p>
            <a:pPr algn="ctr"/>
            <a:r>
              <a:rPr kumimoji="1" lang="ja-JP" altLang="en-US" sz="2400" b="1" dirty="0">
                <a:latin typeface="ＤＦ平成明朝体W3" panose="02020309000000000000" pitchFamily="17" charset="-128"/>
                <a:ea typeface="ＤＦ平成明朝体W3" panose="02020309000000000000" pitchFamily="17" charset="-128"/>
              </a:rPr>
              <a:t>熊野川舟下り</a:t>
            </a:r>
          </a:p>
        </p:txBody>
      </p:sp>
      <p:sp>
        <p:nvSpPr>
          <p:cNvPr id="10" name="テキスト ボックス 9"/>
          <p:cNvSpPr txBox="1"/>
          <p:nvPr/>
        </p:nvSpPr>
        <p:spPr>
          <a:xfrm>
            <a:off x="5317401" y="6214985"/>
            <a:ext cx="4613906" cy="523220"/>
          </a:xfrm>
          <a:prstGeom prst="rect">
            <a:avLst/>
          </a:prstGeom>
          <a:noFill/>
        </p:spPr>
        <p:txBody>
          <a:bodyPr wrap="square" rtlCol="0">
            <a:spAutoFit/>
          </a:bodyPr>
          <a:lstStyle/>
          <a:p>
            <a:r>
              <a:rPr kumimoji="1" lang="en-US" altLang="ja-JP" sz="1400" b="1" dirty="0">
                <a:solidFill>
                  <a:schemeClr val="dk1"/>
                </a:solidFill>
                <a:latin typeface="メイリオ" panose="020B0604030504040204" pitchFamily="50" charset="-128"/>
                <a:ea typeface="メイリオ" panose="020B0604030504040204" pitchFamily="50" charset="-128"/>
              </a:rPr>
              <a:t>※</a:t>
            </a:r>
            <a:r>
              <a:rPr kumimoji="1" lang="ja-JP" altLang="en-US" sz="1400" b="1" dirty="0">
                <a:solidFill>
                  <a:schemeClr val="dk1"/>
                </a:solidFill>
                <a:latin typeface="メイリオ" panose="020B0604030504040204" pitchFamily="50" charset="-128"/>
                <a:ea typeface="メイリオ" panose="020B0604030504040204" pitchFamily="50" charset="-128"/>
              </a:rPr>
              <a:t>前日までの完全予約制。出航</a:t>
            </a:r>
            <a:r>
              <a:rPr kumimoji="1" lang="en-US" altLang="ja-JP" sz="1400" b="1" dirty="0">
                <a:solidFill>
                  <a:schemeClr val="dk1"/>
                </a:solidFill>
                <a:latin typeface="メイリオ" panose="020B0604030504040204" pitchFamily="50" charset="-128"/>
                <a:ea typeface="メイリオ" panose="020B0604030504040204" pitchFamily="50" charset="-128"/>
              </a:rPr>
              <a:t>30</a:t>
            </a:r>
            <a:r>
              <a:rPr kumimoji="1" lang="ja-JP" altLang="en-US" sz="1400" b="1" dirty="0">
                <a:solidFill>
                  <a:schemeClr val="dk1"/>
                </a:solidFill>
                <a:latin typeface="メイリオ" panose="020B0604030504040204" pitchFamily="50" charset="-128"/>
                <a:ea typeface="メイリオ" panose="020B0604030504040204" pitchFamily="50" charset="-128"/>
              </a:rPr>
              <a:t>分前までに受付必要。</a:t>
            </a:r>
            <a:endParaRPr kumimoji="1" lang="en-US" altLang="ja-JP" sz="1400" b="1" dirty="0">
              <a:solidFill>
                <a:schemeClr val="dk1"/>
              </a:solidFill>
              <a:latin typeface="メイリオ" panose="020B0604030504040204" pitchFamily="50" charset="-128"/>
              <a:ea typeface="メイリオ" panose="020B0604030504040204" pitchFamily="50" charset="-128"/>
            </a:endParaRPr>
          </a:p>
          <a:p>
            <a:r>
              <a:rPr kumimoji="1" lang="ja-JP" altLang="en-US" sz="1400" b="1" dirty="0">
                <a:solidFill>
                  <a:schemeClr val="dk1"/>
                </a:solidFill>
                <a:latin typeface="メイリオ" panose="020B0604030504040204" pitchFamily="50" charset="-128"/>
                <a:ea typeface="メイリオ" panose="020B0604030504040204" pitchFamily="50" charset="-128"/>
              </a:rPr>
              <a:t>　４歳以下は乗船不可</a:t>
            </a:r>
            <a:endParaRPr kumimoji="1" lang="en-US" altLang="ja-JP" sz="1400" b="1" dirty="0">
              <a:solidFill>
                <a:schemeClr val="dk1"/>
              </a:solidFill>
              <a:latin typeface="メイリオ" panose="020B0604030504040204" pitchFamily="50" charset="-128"/>
              <a:ea typeface="メイリオ" panose="020B0604030504040204" pitchFamily="50" charset="-128"/>
            </a:endParaRPr>
          </a:p>
        </p:txBody>
      </p:sp>
      <p:sp>
        <p:nvSpPr>
          <p:cNvPr id="20" name="右矢印 19"/>
          <p:cNvSpPr/>
          <p:nvPr/>
        </p:nvSpPr>
        <p:spPr>
          <a:xfrm>
            <a:off x="0" y="20272"/>
            <a:ext cx="9775371" cy="838613"/>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アクティビティ　　　　　　　　　　　　　　　　　　　　　　　　　新宮市</a:t>
            </a:r>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31943" y="2670004"/>
            <a:ext cx="2612571" cy="1959429"/>
          </a:xfrm>
          <a:prstGeom prst="rect">
            <a:avLst/>
          </a:prstGeom>
        </p:spPr>
      </p:pic>
      <p:sp>
        <p:nvSpPr>
          <p:cNvPr id="18" name="テキスト ボックス 17"/>
          <p:cNvSpPr txBox="1"/>
          <p:nvPr/>
        </p:nvSpPr>
        <p:spPr>
          <a:xfrm>
            <a:off x="5473336" y="1549077"/>
            <a:ext cx="4432663" cy="1169551"/>
          </a:xfrm>
          <a:prstGeom prst="rect">
            <a:avLst/>
          </a:prstGeom>
          <a:noFill/>
        </p:spPr>
        <p:txBody>
          <a:bodyPr wrap="square" rtlCol="0">
            <a:spAutoFit/>
          </a:bodyPr>
          <a:lstStyle/>
          <a:p>
            <a:r>
              <a:rPr kumimoji="1" lang="ja-JP" altLang="en-US" sz="1400" b="1" dirty="0">
                <a:solidFill>
                  <a:schemeClr val="dk1"/>
                </a:solidFill>
                <a:latin typeface="メイリオ" panose="020B0604030504040204" pitchFamily="50" charset="-128"/>
                <a:ea typeface="メイリオ" panose="020B0604030504040204" pitchFamily="50" charset="-128"/>
              </a:rPr>
              <a:t>　京の都から熊野を目指した上皇や貴族たち。熊野本宮大社にお参りした後は、川舟に乗り熊野川を下り、熊野速玉大社に向かったといわれています。</a:t>
            </a:r>
          </a:p>
          <a:p>
            <a:r>
              <a:rPr kumimoji="1" lang="ja-JP" altLang="en-US" sz="1400" b="1" dirty="0">
                <a:solidFill>
                  <a:schemeClr val="dk1"/>
                </a:solidFill>
                <a:latin typeface="メイリオ" panose="020B0604030504040204" pitchFamily="50" charset="-128"/>
                <a:ea typeface="メイリオ" panose="020B0604030504040204" pitchFamily="50" charset="-128"/>
              </a:rPr>
              <a:t>　その「川の参詣道」が世界遺産として登録されています。</a:t>
            </a:r>
            <a:endParaRPr kumimoji="1" lang="en-US" altLang="ja-JP" sz="1400" b="1" dirty="0">
              <a:solidFill>
                <a:schemeClr val="dk1"/>
              </a:solidFill>
              <a:latin typeface="メイリオ" panose="020B0604030504040204" pitchFamily="50" charset="-128"/>
              <a:ea typeface="メイリオ" panose="020B0604030504040204" pitchFamily="50" charset="-128"/>
            </a:endParaRPr>
          </a:p>
        </p:txBody>
      </p:sp>
      <p:pic>
        <p:nvPicPr>
          <p:cNvPr id="12" name="図 11"/>
          <p:cNvPicPr>
            <a:picLocks noChangeAspect="1"/>
          </p:cNvPicPr>
          <p:nvPr/>
        </p:nvPicPr>
        <p:blipFill>
          <a:blip r:embed="rId5"/>
          <a:stretch>
            <a:fillRect/>
          </a:stretch>
        </p:blipFill>
        <p:spPr>
          <a:xfrm>
            <a:off x="7137906" y="4364030"/>
            <a:ext cx="2413215" cy="1615686"/>
          </a:xfrm>
          <a:prstGeom prst="rect">
            <a:avLst/>
          </a:prstGeom>
        </p:spPr>
      </p:pic>
      <p:sp>
        <p:nvSpPr>
          <p:cNvPr id="5" name="テキスト ボックス 4">
            <a:extLst>
              <a:ext uri="{FF2B5EF4-FFF2-40B4-BE49-F238E27FC236}">
                <a16:creationId xmlns:a16="http://schemas.microsoft.com/office/drawing/2014/main" id="{143437AA-07BE-8E95-20C2-97F4C476B548}"/>
              </a:ext>
            </a:extLst>
          </p:cNvPr>
          <p:cNvSpPr txBox="1"/>
          <p:nvPr/>
        </p:nvSpPr>
        <p:spPr>
          <a:xfrm>
            <a:off x="914401" y="6345793"/>
            <a:ext cx="4164923" cy="369332"/>
          </a:xfrm>
          <a:prstGeom prst="rect">
            <a:avLst/>
          </a:prstGeom>
          <a:noFill/>
        </p:spPr>
        <p:txBody>
          <a:bodyPr wrap="none" rtlCol="0">
            <a:spAutoFit/>
          </a:bodyPr>
          <a:lstStyle/>
          <a:p>
            <a:r>
              <a:rPr kumimoji="1" lang="ja-JP" altLang="en-US" b="1" dirty="0">
                <a:solidFill>
                  <a:srgbClr val="FF0000"/>
                </a:solidFill>
              </a:rPr>
              <a:t>令和</a:t>
            </a:r>
            <a:r>
              <a:rPr kumimoji="1" lang="en-US" altLang="ja-JP" b="1" dirty="0">
                <a:solidFill>
                  <a:srgbClr val="FF0000"/>
                </a:solidFill>
              </a:rPr>
              <a:t>8</a:t>
            </a:r>
            <a:r>
              <a:rPr kumimoji="1" lang="ja-JP" altLang="en-US" b="1" dirty="0">
                <a:solidFill>
                  <a:srgbClr val="FF0000"/>
                </a:solidFill>
              </a:rPr>
              <a:t>年</a:t>
            </a:r>
            <a:r>
              <a:rPr kumimoji="1" lang="en-US" altLang="ja-JP" b="1" dirty="0">
                <a:solidFill>
                  <a:srgbClr val="FF0000"/>
                </a:solidFill>
              </a:rPr>
              <a:t>6</a:t>
            </a:r>
            <a:r>
              <a:rPr kumimoji="1" lang="ja-JP" altLang="en-US" b="1" dirty="0">
                <a:solidFill>
                  <a:srgbClr val="FF0000"/>
                </a:solidFill>
              </a:rPr>
              <a:t>月以降 価格変更の可能性あり</a:t>
            </a:r>
          </a:p>
        </p:txBody>
      </p:sp>
      <p:sp>
        <p:nvSpPr>
          <p:cNvPr id="7" name="テキスト ボックス 6">
            <a:extLst>
              <a:ext uri="{FF2B5EF4-FFF2-40B4-BE49-F238E27FC236}">
                <a16:creationId xmlns:a16="http://schemas.microsoft.com/office/drawing/2014/main" id="{3A4CFA12-ACEF-942F-5CE5-D0E3BE228973}"/>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737788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22316" y="0"/>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4" name="タイトル 1"/>
          <p:cNvSpPr txBox="1">
            <a:spLocks/>
          </p:cNvSpPr>
          <p:nvPr/>
        </p:nvSpPr>
        <p:spPr>
          <a:xfrm>
            <a:off x="2243957" y="490601"/>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季節を楽しむ旅。</a:t>
            </a:r>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676002" y="1372705"/>
            <a:ext cx="8801827" cy="1200329"/>
          </a:xfrm>
          <a:prstGeom prst="rect">
            <a:avLst/>
          </a:prstGeom>
          <a:solidFill>
            <a:schemeClr val="accent4">
              <a:lumMod val="40000"/>
              <a:lumOff val="60000"/>
            </a:schemeClr>
          </a:solidFill>
        </p:spPr>
        <p:txBody>
          <a:bodyPr wrap="square" rtlCol="0">
            <a:spAutoFit/>
          </a:bodyPr>
          <a:lstStyle/>
          <a:p>
            <a:r>
              <a:rPr lang="ja-JP" altLang="en-US" dirty="0">
                <a:latin typeface="メイリオ" panose="020B0604030504040204" pitchFamily="50" charset="-128"/>
                <a:ea typeface="メイリオ" panose="020B0604030504040204" pitchFamily="50" charset="-128"/>
              </a:rPr>
              <a:t>どの季節に訪れても楽しく観光できるのが、和歌山の特徴です。</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季節によってオススメの観光エリアや観光スポットも変わります。</a:t>
            </a:r>
            <a:endParaRPr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他とは一味違うオーダーメイドな和歌山の旅とするために、</a:t>
            </a:r>
            <a:endParaRPr kumimoji="1" lang="en-US" altLang="ja-JP" dirty="0">
              <a:latin typeface="メイリオ" panose="020B0604030504040204" pitchFamily="50" charset="-128"/>
              <a:ea typeface="メイリオ" panose="020B0604030504040204" pitchFamily="50" charset="-128"/>
            </a:endParaRPr>
          </a:p>
          <a:p>
            <a:r>
              <a:rPr kumimoji="1" lang="ja-JP" altLang="en-US" dirty="0">
                <a:latin typeface="メイリオ" panose="020B0604030504040204" pitchFamily="50" charset="-128"/>
                <a:ea typeface="メイリオ" panose="020B0604030504040204" pitchFamily="50" charset="-128"/>
              </a:rPr>
              <a:t>その季節ならではの特別感を味わえるイベントやスポットをご提案します。</a:t>
            </a:r>
          </a:p>
        </p:txBody>
      </p:sp>
      <p:pic>
        <p:nvPicPr>
          <p:cNvPr id="18" name="図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10711" y="2789305"/>
            <a:ext cx="2710277" cy="1805722"/>
          </a:xfrm>
          <a:prstGeom prst="rect">
            <a:avLst/>
          </a:prstGeom>
        </p:spPr>
      </p:pic>
      <p:sp>
        <p:nvSpPr>
          <p:cNvPr id="20" name="メモ 19"/>
          <p:cNvSpPr/>
          <p:nvPr/>
        </p:nvSpPr>
        <p:spPr>
          <a:xfrm>
            <a:off x="4910001" y="2861878"/>
            <a:ext cx="603068" cy="596213"/>
          </a:xfrm>
          <a:prstGeom prst="foldedCorner">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1" name="テキスト ボックス 20"/>
          <p:cNvSpPr txBox="1"/>
          <p:nvPr/>
        </p:nvSpPr>
        <p:spPr>
          <a:xfrm>
            <a:off x="4952999" y="2916264"/>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夏</a:t>
            </a:r>
          </a:p>
        </p:txBody>
      </p:sp>
      <p:pic>
        <p:nvPicPr>
          <p:cNvPr id="22" name="図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60715" y="2789305"/>
            <a:ext cx="2677304" cy="1784870"/>
          </a:xfrm>
          <a:prstGeom prst="rect">
            <a:avLst/>
          </a:prstGeom>
        </p:spPr>
      </p:pic>
      <p:sp>
        <p:nvSpPr>
          <p:cNvPr id="23" name="メモ 22"/>
          <p:cNvSpPr/>
          <p:nvPr/>
        </p:nvSpPr>
        <p:spPr>
          <a:xfrm>
            <a:off x="415874" y="2879768"/>
            <a:ext cx="603068" cy="596213"/>
          </a:xfrm>
          <a:prstGeom prst="foldedCorner">
            <a:avLst/>
          </a:prstGeom>
          <a:gradFill flip="none" rotWithShape="1">
            <a:gsLst>
              <a:gs pos="0">
                <a:srgbClr val="FFCCFF"/>
              </a:gs>
              <a:gs pos="42000">
                <a:srgbClr val="FFCCFF"/>
              </a:gs>
              <a:gs pos="55000">
                <a:srgbClr val="FFCCFF"/>
              </a:gs>
              <a:gs pos="100000">
                <a:srgbClr val="FF99C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415874" y="2898375"/>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春</a:t>
            </a:r>
          </a:p>
        </p:txBody>
      </p:sp>
      <p:pic>
        <p:nvPicPr>
          <p:cNvPr id="24" name="図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42787" y="4790446"/>
            <a:ext cx="2710277" cy="1806851"/>
          </a:xfrm>
          <a:prstGeom prst="rect">
            <a:avLst/>
          </a:prstGeom>
        </p:spPr>
      </p:pic>
      <p:sp>
        <p:nvSpPr>
          <p:cNvPr id="25" name="メモ 24"/>
          <p:cNvSpPr/>
          <p:nvPr/>
        </p:nvSpPr>
        <p:spPr>
          <a:xfrm>
            <a:off x="441516" y="4792137"/>
            <a:ext cx="603068" cy="596213"/>
          </a:xfrm>
          <a:prstGeom prst="foldedCorner">
            <a:avLst/>
          </a:prstGeom>
          <a:gradFill flip="none" rotWithShape="1">
            <a:gsLst>
              <a:gs pos="0">
                <a:srgbClr val="EBCB5B">
                  <a:tint val="66000"/>
                  <a:satMod val="160000"/>
                </a:srgbClr>
              </a:gs>
              <a:gs pos="50000">
                <a:srgbClr val="EBCB5B">
                  <a:tint val="44500"/>
                  <a:satMod val="160000"/>
                </a:srgbClr>
              </a:gs>
              <a:gs pos="100000">
                <a:srgbClr val="EBCB5B">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6" name="テキスト ボックス 25"/>
          <p:cNvSpPr txBox="1"/>
          <p:nvPr/>
        </p:nvSpPr>
        <p:spPr>
          <a:xfrm>
            <a:off x="431651" y="4818069"/>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秋</a:t>
            </a:r>
          </a:p>
        </p:txBody>
      </p:sp>
      <p:sp>
        <p:nvSpPr>
          <p:cNvPr id="19" name="メモ 18"/>
          <p:cNvSpPr/>
          <p:nvPr/>
        </p:nvSpPr>
        <p:spPr>
          <a:xfrm>
            <a:off x="4898678" y="4717452"/>
            <a:ext cx="603068" cy="596213"/>
          </a:xfrm>
          <a:prstGeom prst="foldedCorner">
            <a:avLst/>
          </a:prstGeom>
          <a:gradFill flip="none" rotWithShape="1">
            <a:gsLst>
              <a:gs pos="0">
                <a:srgbClr val="8ABCA6">
                  <a:tint val="66000"/>
                  <a:satMod val="160000"/>
                </a:srgbClr>
              </a:gs>
              <a:gs pos="50000">
                <a:srgbClr val="8ABCA6">
                  <a:tint val="44500"/>
                  <a:satMod val="160000"/>
                </a:srgbClr>
              </a:gs>
              <a:gs pos="100000">
                <a:srgbClr val="8ABCA6">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7" name="テキスト ボックス 26"/>
          <p:cNvSpPr txBox="1"/>
          <p:nvPr/>
        </p:nvSpPr>
        <p:spPr>
          <a:xfrm>
            <a:off x="5007323" y="4753949"/>
            <a:ext cx="558431"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冬</a:t>
            </a:r>
          </a:p>
        </p:txBody>
      </p:sp>
      <p:pic>
        <p:nvPicPr>
          <p:cNvPr id="3" name="図 2"/>
          <p:cNvPicPr>
            <a:picLocks noChangeAspect="1"/>
          </p:cNvPicPr>
          <p:nvPr/>
        </p:nvPicPr>
        <p:blipFill>
          <a:blip r:embed="rId8"/>
          <a:stretch>
            <a:fillRect/>
          </a:stretch>
        </p:blipFill>
        <p:spPr>
          <a:xfrm>
            <a:off x="5931648" y="4790446"/>
            <a:ext cx="2706371" cy="1808014"/>
          </a:xfrm>
          <a:prstGeom prst="rect">
            <a:avLst/>
          </a:prstGeom>
        </p:spPr>
      </p:pic>
      <p:pic>
        <p:nvPicPr>
          <p:cNvPr id="4098" name="Picture 2" descr="桜のかわいい手書きイラスト無料フリー素材まとめ。シンプルなイラストも - ONWAイラスト">
            <a:extLst>
              <a:ext uri="{FF2B5EF4-FFF2-40B4-BE49-F238E27FC236}">
                <a16:creationId xmlns:a16="http://schemas.microsoft.com/office/drawing/2014/main" id="{7CD405DD-D6E6-DCE9-D736-35C6A15A018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81365" y="3544010"/>
            <a:ext cx="873364" cy="87336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スイカ 02の無料イラスト | フリーイラスト素材集 ジャパクリップ">
            <a:extLst>
              <a:ext uri="{FF2B5EF4-FFF2-40B4-BE49-F238E27FC236}">
                <a16:creationId xmlns:a16="http://schemas.microsoft.com/office/drawing/2014/main" id="{74EF0D37-C9D1-FFD2-93FB-A56546B6EFA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68634" y="3560125"/>
            <a:ext cx="995424" cy="84113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かわいい雪だるまの無料フリーイラスト - イラストストック">
            <a:extLst>
              <a:ext uri="{FF2B5EF4-FFF2-40B4-BE49-F238E27FC236}">
                <a16:creationId xmlns:a16="http://schemas.microsoft.com/office/drawing/2014/main" id="{0A46DC17-FF3F-AEDF-E4D2-6DD548417D4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26843" y="5509951"/>
            <a:ext cx="889854" cy="97387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紅葉した落ち葉とどんぐりの無料フリーイラスト - イラストストック">
            <a:extLst>
              <a:ext uri="{FF2B5EF4-FFF2-40B4-BE49-F238E27FC236}">
                <a16:creationId xmlns:a16="http://schemas.microsoft.com/office/drawing/2014/main" id="{5159B666-46AE-C02A-6AFC-4FAF2A38B41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1365" y="5539199"/>
            <a:ext cx="1032092" cy="944626"/>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春夏秋冬」の写真素材 | 7,515件の無料イラスト画像 | Adobe Stock">
            <a:extLst>
              <a:ext uri="{FF2B5EF4-FFF2-40B4-BE49-F238E27FC236}">
                <a16:creationId xmlns:a16="http://schemas.microsoft.com/office/drawing/2014/main" id="{E99D9E9E-14D2-6860-1CC7-3C406CE1F04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67171" y="1515350"/>
            <a:ext cx="1890338" cy="5877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テキスト ボックス 10">
            <a:extLst>
              <a:ext uri="{FF2B5EF4-FFF2-40B4-BE49-F238E27FC236}">
                <a16:creationId xmlns:a16="http://schemas.microsoft.com/office/drawing/2014/main" id="{B23DB571-B5FA-9C5D-12F9-F682ECD781B4}"/>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58</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509391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1" name="メモ 20"/>
          <p:cNvSpPr/>
          <p:nvPr/>
        </p:nvSpPr>
        <p:spPr>
          <a:xfrm>
            <a:off x="263081" y="888667"/>
            <a:ext cx="603068" cy="596213"/>
          </a:xfrm>
          <a:prstGeom prst="foldedCorner">
            <a:avLst/>
          </a:prstGeom>
          <a:gradFill flip="none" rotWithShape="1">
            <a:gsLst>
              <a:gs pos="0">
                <a:srgbClr val="FFCCFF"/>
              </a:gs>
              <a:gs pos="42000">
                <a:srgbClr val="FFCCFF"/>
              </a:gs>
              <a:gs pos="55000">
                <a:srgbClr val="FFCCFF"/>
              </a:gs>
              <a:gs pos="100000">
                <a:srgbClr val="FF99C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7" name="テキスト ボックス 16"/>
          <p:cNvSpPr txBox="1"/>
          <p:nvPr/>
        </p:nvSpPr>
        <p:spPr>
          <a:xfrm>
            <a:off x="263081" y="876197"/>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春</a:t>
            </a:r>
          </a:p>
        </p:txBody>
      </p:sp>
      <p:graphicFrame>
        <p:nvGraphicFramePr>
          <p:cNvPr id="19" name="表 18"/>
          <p:cNvGraphicFramePr>
            <a:graphicFrameLocks noGrp="1"/>
          </p:cNvGraphicFramePr>
          <p:nvPr>
            <p:extLst>
              <p:ext uri="{D42A27DB-BD31-4B8C-83A1-F6EECF244321}">
                <p14:modId xmlns:p14="http://schemas.microsoft.com/office/powerpoint/2010/main" val="998166201"/>
              </p:ext>
            </p:extLst>
          </p:nvPr>
        </p:nvGraphicFramePr>
        <p:xfrm>
          <a:off x="404405" y="3788348"/>
          <a:ext cx="4636770" cy="279478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女性の病気回復や安産・子授けの神様で知られる淡嶋神社。雛流しは、全国各地から奉納された雛人形と願い事を書いた形代を</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隻の白木の小舟に乗せて、宮司のお祓いののち、海に流す神事です。現世の穢や災厄を撫物である人形に祈りをこめ、流し送ります。</a:t>
                      </a:r>
                      <a:endParaRPr kumimoji="1" lang="ja-JP" altLang="en-US" sz="7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solidFill>
                            <a:schemeClr val="tx1"/>
                          </a:solidFill>
                          <a:latin typeface="メイリオ" panose="020B0604030504040204" pitchFamily="50" charset="-128"/>
                          <a:ea typeface="メイリオ" panose="020B0604030504040204" pitchFamily="50" charset="-128"/>
                        </a:rPr>
                        <a:t>淡嶋神社</a:t>
                      </a:r>
                      <a:r>
                        <a:rPr kumimoji="1" lang="ja-JP" altLang="en-US" sz="1200" b="1" dirty="0">
                          <a:solidFill>
                            <a:schemeClr val="tx1"/>
                          </a:solidFill>
                          <a:latin typeface="メイリオ" panose="020B0604030504040204" pitchFamily="50" charset="-128"/>
                          <a:ea typeface="メイリオ" panose="020B0604030504040204" pitchFamily="50" charset="-128"/>
                        </a:rPr>
                        <a:t>（和歌山市）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毎年</a:t>
                      </a:r>
                      <a:r>
                        <a:rPr kumimoji="1" lang="en-US" altLang="ja-JP" sz="1200" b="1" dirty="0">
                          <a:latin typeface="メイリオ" panose="020B0604030504040204" pitchFamily="50" charset="-128"/>
                          <a:ea typeface="メイリオ" panose="020B0604030504040204" pitchFamily="50" charset="-128"/>
                        </a:rPr>
                        <a:t>3</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3</a:t>
                      </a:r>
                      <a:r>
                        <a:rPr kumimoji="1" lang="ja-JP" altLang="en-US" sz="1200" b="1" dirty="0">
                          <a:latin typeface="メイリオ" panose="020B0604030504040204" pitchFamily="50" charset="-128"/>
                          <a:ea typeface="メイリオ" panose="020B0604030504040204" pitchFamily="50" charset="-128"/>
                        </a:rPr>
                        <a:t>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無（徒歩圏内駐車場あり）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073-459-0043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（淡嶋神社）</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3" name="図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1444" y="2224359"/>
            <a:ext cx="2236812" cy="1491208"/>
          </a:xfrm>
          <a:prstGeom prst="rect">
            <a:avLst/>
          </a:prstGeom>
        </p:spPr>
      </p:pic>
      <p:graphicFrame>
        <p:nvGraphicFramePr>
          <p:cNvPr id="15" name="表 14"/>
          <p:cNvGraphicFramePr>
            <a:graphicFrameLocks noGrp="1"/>
          </p:cNvGraphicFramePr>
          <p:nvPr>
            <p:extLst>
              <p:ext uri="{D42A27DB-BD31-4B8C-83A1-F6EECF244321}">
                <p14:modId xmlns:p14="http://schemas.microsoft.com/office/powerpoint/2010/main" val="1324254014"/>
              </p:ext>
            </p:extLst>
          </p:nvPr>
        </p:nvGraphicFramePr>
        <p:xfrm>
          <a:off x="5159829" y="3777465"/>
          <a:ext cx="4636770" cy="279478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湯浅町の古くから残る建物が建ち並ぶ地区を中心に、民家や公共施設にて、ひな人形およそ９００体とつるし飾りおよそ１万３０００体を展示。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湯浅町</a:t>
                      </a:r>
                      <a:r>
                        <a:rPr kumimoji="1" lang="zh-TW" altLang="en-US" sz="1200" b="1" dirty="0">
                          <a:solidFill>
                            <a:schemeClr val="tx1"/>
                          </a:solidFill>
                          <a:latin typeface="メイリオ" panose="020B0604030504040204" pitchFamily="50" charset="-128"/>
                          <a:ea typeface="メイリオ" panose="020B0604030504040204" pitchFamily="50" charset="-128"/>
                        </a:rPr>
                        <a:t>伝統的建造物群保存地区</a:t>
                      </a:r>
                      <a:r>
                        <a:rPr kumimoji="1" lang="ja-JP" altLang="en-US" sz="1200" b="1" dirty="0">
                          <a:solidFill>
                            <a:schemeClr val="tx1"/>
                          </a:solidFill>
                          <a:latin typeface="メイリオ" panose="020B0604030504040204" pitchFamily="50" charset="-128"/>
                          <a:ea typeface="メイリオ" panose="020B0604030504040204" pitchFamily="50" charset="-128"/>
                        </a:rPr>
                        <a:t>（湯浅町）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3</a:t>
                      </a:r>
                      <a:r>
                        <a:rPr kumimoji="1" lang="ja-JP" altLang="en-US" sz="1200" b="1" dirty="0">
                          <a:latin typeface="メイリオ" panose="020B0604030504040204" pitchFamily="50" charset="-128"/>
                          <a:ea typeface="メイリオ" panose="020B0604030504040204" pitchFamily="50" charset="-128"/>
                        </a:rPr>
                        <a:t>月上旬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0737-22-3133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（湯浅町観光協会）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pic>
        <p:nvPicPr>
          <p:cNvPr id="18" name="図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3059" y="1672259"/>
            <a:ext cx="2503552" cy="1667992"/>
          </a:xfrm>
          <a:prstGeom prst="rect">
            <a:avLst/>
          </a:prstGeom>
        </p:spPr>
      </p:pic>
      <p:pic>
        <p:nvPicPr>
          <p:cNvPr id="9" name="図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1988" y="2246582"/>
            <a:ext cx="2573383" cy="1347005"/>
          </a:xfrm>
          <a:prstGeom prst="rect">
            <a:avLst/>
          </a:prstGeom>
        </p:spPr>
      </p:pic>
      <p:pic>
        <p:nvPicPr>
          <p:cNvPr id="10" name="図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0128" y="1672259"/>
            <a:ext cx="2035629" cy="1526722"/>
          </a:xfrm>
          <a:prstGeom prst="rect">
            <a:avLst/>
          </a:prstGeom>
        </p:spPr>
      </p:pic>
      <p:sp>
        <p:nvSpPr>
          <p:cNvPr id="11" name="テキスト ボックス 10"/>
          <p:cNvSpPr txBox="1"/>
          <p:nvPr/>
        </p:nvSpPr>
        <p:spPr>
          <a:xfrm>
            <a:off x="1774835" y="1093775"/>
            <a:ext cx="2364080" cy="400110"/>
          </a:xfrm>
          <a:prstGeom prst="rect">
            <a:avLst/>
          </a:prstGeom>
          <a:noFill/>
        </p:spPr>
        <p:txBody>
          <a:bodyPr wrap="square" rtlCol="0">
            <a:spAutoFit/>
          </a:bodyPr>
          <a:lstStyle/>
          <a:p>
            <a:r>
              <a:rPr kumimoji="1" lang="ja-JP" altLang="en-US" sz="2000" b="1" dirty="0"/>
              <a:t>淡嶋神社の雛流し</a:t>
            </a:r>
          </a:p>
        </p:txBody>
      </p:sp>
      <p:sp>
        <p:nvSpPr>
          <p:cNvPr id="20" name="テキスト ボックス 19"/>
          <p:cNvSpPr txBox="1"/>
          <p:nvPr/>
        </p:nvSpPr>
        <p:spPr>
          <a:xfrm>
            <a:off x="6081115" y="1093775"/>
            <a:ext cx="3177179" cy="400110"/>
          </a:xfrm>
          <a:prstGeom prst="rect">
            <a:avLst/>
          </a:prstGeom>
          <a:noFill/>
        </p:spPr>
        <p:txBody>
          <a:bodyPr wrap="square" rtlCol="0">
            <a:spAutoFit/>
          </a:bodyPr>
          <a:lstStyle/>
          <a:p>
            <a:r>
              <a:rPr lang="ja-JP" altLang="en-US" sz="2000" b="1" dirty="0"/>
              <a:t>湯浅まちなみひなめぐり</a:t>
            </a:r>
          </a:p>
        </p:txBody>
      </p:sp>
      <p:sp>
        <p:nvSpPr>
          <p:cNvPr id="6" name="テキスト ボックス 5">
            <a:extLst>
              <a:ext uri="{FF2B5EF4-FFF2-40B4-BE49-F238E27FC236}">
                <a16:creationId xmlns:a16="http://schemas.microsoft.com/office/drawing/2014/main" id="{D9F4A3BE-D8C4-4FA9-F02D-01ADDD628B58}"/>
              </a:ext>
            </a:extLst>
          </p:cNvPr>
          <p:cNvSpPr txBox="1"/>
          <p:nvPr/>
        </p:nvSpPr>
        <p:spPr>
          <a:xfrm>
            <a:off x="9379218" y="6512167"/>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204973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78943" y="841843"/>
            <a:ext cx="603068" cy="596213"/>
          </a:xfrm>
          <a:prstGeom prst="foldedCorner">
            <a:avLst/>
          </a:prstGeom>
          <a:gradFill flip="none" rotWithShape="1">
            <a:gsLst>
              <a:gs pos="0">
                <a:srgbClr val="FFCCFF"/>
              </a:gs>
              <a:gs pos="42000">
                <a:srgbClr val="FFCCFF"/>
              </a:gs>
              <a:gs pos="55000">
                <a:srgbClr val="FFCCFF"/>
              </a:gs>
              <a:gs pos="100000">
                <a:srgbClr val="FF99C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96089" y="841843"/>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春</a:t>
            </a:r>
          </a:p>
        </p:txBody>
      </p:sp>
      <p:graphicFrame>
        <p:nvGraphicFramePr>
          <p:cNvPr id="19" name="表 18"/>
          <p:cNvGraphicFramePr>
            <a:graphicFrameLocks noGrp="1"/>
          </p:cNvGraphicFramePr>
          <p:nvPr>
            <p:extLst>
              <p:ext uri="{D42A27DB-BD31-4B8C-83A1-F6EECF244321}">
                <p14:modId xmlns:p14="http://schemas.microsoft.com/office/powerpoint/2010/main" val="475826850"/>
              </p:ext>
            </p:extLst>
          </p:nvPr>
        </p:nvGraphicFramePr>
        <p:xfrm>
          <a:off x="197216" y="3741062"/>
          <a:ext cx="4636770" cy="279478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境内には約</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500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本の桜の木が植えられており、関西では早咲き桜の名所として有名。</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開花宣言の目安となる和歌山地方気象台指定の標本木（ソメイヨシノ）が本堂前にある。</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西国三十三所観音霊場第２番目の札所。</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100" b="1" i="0" kern="1200" dirty="0">
                          <a:solidFill>
                            <a:schemeClr val="dk1"/>
                          </a:solidFill>
                          <a:effectLst/>
                          <a:latin typeface="メイリオ" panose="020B0604030504040204" pitchFamily="50" charset="-128"/>
                          <a:ea typeface="メイリオ" panose="020B0604030504040204" pitchFamily="50" charset="-128"/>
                          <a:cs typeface="+mn-cs"/>
                        </a:rPr>
                        <a:t>※3</a:t>
                      </a:r>
                      <a:r>
                        <a:rPr kumimoji="1" lang="ja-JP" altLang="en-US" sz="1100" b="1" i="0" kern="1200" dirty="0">
                          <a:solidFill>
                            <a:schemeClr val="dk1"/>
                          </a:solidFill>
                          <a:effectLst/>
                          <a:latin typeface="メイリオ" panose="020B0604030504040204" pitchFamily="50" charset="-128"/>
                          <a:ea typeface="メイリオ" panose="020B0604030504040204" pitchFamily="50" charset="-128"/>
                          <a:cs typeface="+mn-cs"/>
                        </a:rPr>
                        <a:t>番目の札所「粉河寺</a:t>
                      </a:r>
                      <a:r>
                        <a:rPr kumimoji="1" lang="en-US" altLang="ja-JP" sz="11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100" b="1" i="0" kern="1200" dirty="0">
                          <a:solidFill>
                            <a:schemeClr val="dk1"/>
                          </a:solidFill>
                          <a:effectLst/>
                          <a:latin typeface="メイリオ" panose="020B0604030504040204" pitchFamily="50" charset="-128"/>
                          <a:ea typeface="メイリオ" panose="020B0604030504040204" pitchFamily="50" charset="-128"/>
                          <a:cs typeface="+mn-cs"/>
                        </a:rPr>
                        <a:t>紀の川市</a:t>
                      </a:r>
                      <a:r>
                        <a:rPr kumimoji="1" lang="en-US" altLang="ja-JP" sz="11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100" b="1" i="0" kern="1200" dirty="0">
                          <a:solidFill>
                            <a:schemeClr val="dk1"/>
                          </a:solidFill>
                          <a:effectLst/>
                          <a:latin typeface="メイリオ" panose="020B0604030504040204" pitchFamily="50" charset="-128"/>
                          <a:ea typeface="メイリオ" panose="020B0604030504040204" pitchFamily="50" charset="-128"/>
                          <a:cs typeface="+mn-cs"/>
                        </a:rPr>
                        <a:t>」も桜の名所です</a:t>
                      </a:r>
                      <a:endParaRPr kumimoji="1" lang="ja-JP" altLang="en-US" sz="7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紀三井寺（和歌山市）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3</a:t>
                      </a:r>
                      <a:r>
                        <a:rPr kumimoji="1" lang="ja-JP" altLang="en-US" sz="1200" b="1" dirty="0">
                          <a:latin typeface="メイリオ" panose="020B0604030504040204" pitchFamily="50" charset="-128"/>
                          <a:ea typeface="メイリオ" panose="020B0604030504040204" pitchFamily="50" charset="-128"/>
                        </a:rPr>
                        <a:t>月下旬～</a:t>
                      </a:r>
                      <a:r>
                        <a:rPr kumimoji="1" lang="en-US" altLang="ja-JP" sz="1200" b="1" dirty="0">
                          <a:latin typeface="メイリオ" panose="020B0604030504040204" pitchFamily="50" charset="-128"/>
                          <a:ea typeface="メイリオ" panose="020B0604030504040204" pitchFamily="50" charset="-128"/>
                        </a:rPr>
                        <a:t>4</a:t>
                      </a:r>
                      <a:r>
                        <a:rPr kumimoji="1" lang="ja-JP" altLang="en-US" sz="1200" b="1" dirty="0">
                          <a:latin typeface="メイリオ" panose="020B0604030504040204" pitchFamily="50" charset="-128"/>
                          <a:ea typeface="メイリオ" panose="020B0604030504040204" pitchFamily="50" charset="-128"/>
                        </a:rPr>
                        <a:t>月中旬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073-444-1002</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（紀三井寺）</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2988087107"/>
              </p:ext>
            </p:extLst>
          </p:nvPr>
        </p:nvGraphicFramePr>
        <p:xfrm>
          <a:off x="4953000" y="3744240"/>
          <a:ext cx="4636770" cy="294763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和歌山城内にはソメイヨシノを中心に約</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450</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本の桜が咲き乱れ、岡口門から二の丸庭園まで風情ある桜並木が続く。</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一の橋付近のしだれ桜も美しく、他にも、和歌山城公園敷地内の各所で桜を楽しむことができる。また、日没以降はライトアップが実施され、夜店で賑わいを見せる。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和歌山城公園（和歌山市）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3</a:t>
                      </a:r>
                      <a:r>
                        <a:rPr kumimoji="1" lang="ja-JP" altLang="en-US" sz="1200" b="1" dirty="0">
                          <a:latin typeface="メイリオ" panose="020B0604030504040204" pitchFamily="50" charset="-128"/>
                          <a:ea typeface="メイリオ" panose="020B0604030504040204" pitchFamily="50" charset="-128"/>
                        </a:rPr>
                        <a:t>月上旬～</a:t>
                      </a:r>
                      <a:r>
                        <a:rPr kumimoji="1" lang="en-US" altLang="ja-JP" sz="1200" b="1" dirty="0">
                          <a:latin typeface="メイリオ" panose="020B0604030504040204" pitchFamily="50" charset="-128"/>
                          <a:ea typeface="メイリオ" panose="020B0604030504040204" pitchFamily="50" charset="-128"/>
                        </a:rPr>
                        <a:t>4</a:t>
                      </a:r>
                      <a:r>
                        <a:rPr kumimoji="1" lang="ja-JP" altLang="en-US" sz="1200" b="1" dirty="0">
                          <a:latin typeface="メイリオ" panose="020B0604030504040204" pitchFamily="50" charset="-128"/>
                          <a:ea typeface="メイリオ" panose="020B0604030504040204" pitchFamily="50" charset="-128"/>
                        </a:rPr>
                        <a:t>月上旬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073-435-1044</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和歌山城整備企画課</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p:cNvSpPr txBox="1"/>
          <p:nvPr/>
        </p:nvSpPr>
        <p:spPr>
          <a:xfrm>
            <a:off x="1653542" y="1093775"/>
            <a:ext cx="2485373" cy="400110"/>
          </a:xfrm>
          <a:prstGeom prst="rect">
            <a:avLst/>
          </a:prstGeom>
          <a:noFill/>
        </p:spPr>
        <p:txBody>
          <a:bodyPr wrap="square" rtlCol="0">
            <a:spAutoFit/>
          </a:bodyPr>
          <a:lstStyle/>
          <a:p>
            <a:r>
              <a:rPr kumimoji="1" lang="ja-JP" altLang="en-US" sz="2000" b="1" dirty="0"/>
              <a:t>紀三井寺の桜まつり</a:t>
            </a:r>
          </a:p>
        </p:txBody>
      </p:sp>
      <p:pic>
        <p:nvPicPr>
          <p:cNvPr id="13" name="図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6710" y="1550651"/>
            <a:ext cx="3159035" cy="2106023"/>
          </a:xfrm>
          <a:prstGeom prst="rect">
            <a:avLst/>
          </a:prstGeom>
        </p:spPr>
      </p:pic>
      <p:pic>
        <p:nvPicPr>
          <p:cNvPr id="14" name="図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0733" y="1514347"/>
            <a:ext cx="3782150" cy="2170049"/>
          </a:xfrm>
          <a:prstGeom prst="rect">
            <a:avLst/>
          </a:prstGeom>
        </p:spPr>
      </p:pic>
      <p:sp>
        <p:nvSpPr>
          <p:cNvPr id="21" name="テキスト ボックス 20"/>
          <p:cNvSpPr txBox="1"/>
          <p:nvPr/>
        </p:nvSpPr>
        <p:spPr>
          <a:xfrm>
            <a:off x="6339121" y="1091380"/>
            <a:ext cx="2726502" cy="400110"/>
          </a:xfrm>
          <a:prstGeom prst="rect">
            <a:avLst/>
          </a:prstGeom>
          <a:noFill/>
        </p:spPr>
        <p:txBody>
          <a:bodyPr wrap="square" rtlCol="0">
            <a:spAutoFit/>
          </a:bodyPr>
          <a:lstStyle/>
          <a:p>
            <a:r>
              <a:rPr kumimoji="1" lang="ja-JP" altLang="en-US" sz="2000" b="1" dirty="0"/>
              <a:t>和歌山城公園桜まつり</a:t>
            </a:r>
          </a:p>
        </p:txBody>
      </p:sp>
      <p:sp>
        <p:nvSpPr>
          <p:cNvPr id="5" name="テキスト ボックス 4">
            <a:extLst>
              <a:ext uri="{FF2B5EF4-FFF2-40B4-BE49-F238E27FC236}">
                <a16:creationId xmlns:a16="http://schemas.microsoft.com/office/drawing/2014/main" id="{C0761072-AEC1-FFDF-C865-6E21F5325E4E}"/>
              </a:ext>
            </a:extLst>
          </p:cNvPr>
          <p:cNvSpPr txBox="1"/>
          <p:nvPr/>
        </p:nvSpPr>
        <p:spPr>
          <a:xfrm>
            <a:off x="9371961" y="6558860"/>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168767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a:extLst>
            <a:ext uri="{FF2B5EF4-FFF2-40B4-BE49-F238E27FC236}">
              <a16:creationId xmlns:a16="http://schemas.microsoft.com/office/drawing/2014/main" id="{08572482-C5FB-6453-D6CD-4070B9E2F234}"/>
            </a:ext>
          </a:extLst>
        </p:cNvPr>
        <p:cNvGrpSpPr/>
        <p:nvPr/>
      </p:nvGrpSpPr>
      <p:grpSpPr>
        <a:xfrm>
          <a:off x="0" y="0"/>
          <a:ext cx="0" cy="0"/>
          <a:chOff x="0" y="0"/>
          <a:chExt cx="0" cy="0"/>
        </a:xfrm>
      </p:grpSpPr>
      <p:sp>
        <p:nvSpPr>
          <p:cNvPr id="7" name="右矢印 6">
            <a:extLst>
              <a:ext uri="{FF2B5EF4-FFF2-40B4-BE49-F238E27FC236}">
                <a16:creationId xmlns:a16="http://schemas.microsoft.com/office/drawing/2014/main" id="{AF6905FC-B691-3283-F02C-33B811680E2D}"/>
              </a:ext>
            </a:extLst>
          </p:cNvPr>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a:extLst>
              <a:ext uri="{FF2B5EF4-FFF2-40B4-BE49-F238E27FC236}">
                <a16:creationId xmlns:a16="http://schemas.microsoft.com/office/drawing/2014/main" id="{9E2F0857-383F-BF7B-4CC6-B9E66F688C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FC859909-FACE-D32F-27EA-3311DEE8D5CA}"/>
              </a:ext>
            </a:extLst>
          </p:cNvPr>
          <p:cNvPicPr>
            <a:picLocks noChangeAspect="1"/>
          </p:cNvPicPr>
          <p:nvPr/>
        </p:nvPicPr>
        <p:blipFill>
          <a:blip r:embed="rId3"/>
          <a:stretch>
            <a:fillRect/>
          </a:stretch>
        </p:blipFill>
        <p:spPr>
          <a:xfrm>
            <a:off x="10087243" y="412271"/>
            <a:ext cx="952792" cy="952792"/>
          </a:xfrm>
          <a:prstGeom prst="rect">
            <a:avLst/>
          </a:prstGeom>
        </p:spPr>
      </p:pic>
      <p:pic>
        <p:nvPicPr>
          <p:cNvPr id="2" name="図 1">
            <a:extLst>
              <a:ext uri="{FF2B5EF4-FFF2-40B4-BE49-F238E27FC236}">
                <a16:creationId xmlns:a16="http://schemas.microsoft.com/office/drawing/2014/main" id="{95657418-E3DC-0D92-A2B4-57067BC1F0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a:extLst>
              <a:ext uri="{FF2B5EF4-FFF2-40B4-BE49-F238E27FC236}">
                <a16:creationId xmlns:a16="http://schemas.microsoft.com/office/drawing/2014/main" id="{7A28EAD6-77F6-91EF-8FA3-6DE7AC38F526}"/>
              </a:ext>
            </a:extLst>
          </p:cNvPr>
          <p:cNvSpPr/>
          <p:nvPr/>
        </p:nvSpPr>
        <p:spPr>
          <a:xfrm>
            <a:off x="278943" y="841843"/>
            <a:ext cx="603068" cy="596213"/>
          </a:xfrm>
          <a:prstGeom prst="foldedCorner">
            <a:avLst/>
          </a:prstGeom>
          <a:gradFill flip="none" rotWithShape="1">
            <a:gsLst>
              <a:gs pos="0">
                <a:srgbClr val="FFCCFF"/>
              </a:gs>
              <a:gs pos="42000">
                <a:srgbClr val="FFCCFF"/>
              </a:gs>
              <a:gs pos="55000">
                <a:srgbClr val="FFCCFF"/>
              </a:gs>
              <a:gs pos="100000">
                <a:srgbClr val="FF99C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a:extLst>
              <a:ext uri="{FF2B5EF4-FFF2-40B4-BE49-F238E27FC236}">
                <a16:creationId xmlns:a16="http://schemas.microsoft.com/office/drawing/2014/main" id="{0C71034B-3F07-9CAC-73A9-20E7E7F72ABE}"/>
              </a:ext>
            </a:extLst>
          </p:cNvPr>
          <p:cNvSpPr txBox="1"/>
          <p:nvPr/>
        </p:nvSpPr>
        <p:spPr>
          <a:xfrm>
            <a:off x="296089" y="841843"/>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春</a:t>
            </a:r>
          </a:p>
        </p:txBody>
      </p:sp>
      <p:graphicFrame>
        <p:nvGraphicFramePr>
          <p:cNvPr id="19" name="表 18">
            <a:extLst>
              <a:ext uri="{FF2B5EF4-FFF2-40B4-BE49-F238E27FC236}">
                <a16:creationId xmlns:a16="http://schemas.microsoft.com/office/drawing/2014/main" id="{006CCA7A-BC79-0900-AC41-21816D884D8C}"/>
              </a:ext>
            </a:extLst>
          </p:cNvPr>
          <p:cNvGraphicFramePr>
            <a:graphicFrameLocks noGrp="1"/>
          </p:cNvGraphicFramePr>
          <p:nvPr>
            <p:extLst>
              <p:ext uri="{D42A27DB-BD31-4B8C-83A1-F6EECF244321}">
                <p14:modId xmlns:p14="http://schemas.microsoft.com/office/powerpoint/2010/main" val="12380364"/>
              </p:ext>
            </p:extLst>
          </p:nvPr>
        </p:nvGraphicFramePr>
        <p:xfrm>
          <a:off x="1668099" y="3832235"/>
          <a:ext cx="4636770" cy="2882890"/>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長さ日本一（</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1,646</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ｍ）を誇る藤棚の下を散策できます。見頃は毎年</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4</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月中旬から</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5</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月初旬です。</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穏やかな山道で、藤の花をゆっくりと観賞しながら登ることができます。</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隣接する美山温泉愛徳荘ではランチ・宿泊も受入可能。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日高川町（美山）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4</a:t>
                      </a:r>
                      <a:r>
                        <a:rPr kumimoji="1" lang="ja-JP" altLang="en-US" sz="1200" b="1" dirty="0">
                          <a:latin typeface="メイリオ" panose="020B0604030504040204" pitchFamily="50" charset="-128"/>
                          <a:ea typeface="メイリオ" panose="020B0604030504040204" pitchFamily="50" charset="-128"/>
                        </a:rPr>
                        <a:t>月下旬～</a:t>
                      </a:r>
                      <a:r>
                        <a:rPr kumimoji="1" lang="en-US" altLang="ja-JP" sz="1200" b="1" dirty="0">
                          <a:latin typeface="メイリオ" panose="020B0604030504040204" pitchFamily="50" charset="-128"/>
                          <a:ea typeface="メイリオ" panose="020B0604030504040204" pitchFamily="50" charset="-128"/>
                        </a:rPr>
                        <a:t>5</a:t>
                      </a:r>
                      <a:r>
                        <a:rPr kumimoji="1" lang="ja-JP" altLang="en-US" sz="1200" b="1" dirty="0">
                          <a:latin typeface="メイリオ" panose="020B0604030504040204" pitchFamily="50" charset="-128"/>
                          <a:ea typeface="メイリオ" panose="020B0604030504040204" pitchFamily="50" charset="-128"/>
                        </a:rPr>
                        <a:t>月中旬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みやまの里森林公園</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0738-57-0180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a:extLst>
              <a:ext uri="{FF2B5EF4-FFF2-40B4-BE49-F238E27FC236}">
                <a16:creationId xmlns:a16="http://schemas.microsoft.com/office/drawing/2014/main" id="{237E714E-5CFA-3426-1B21-40AEBE522BB2}"/>
              </a:ext>
            </a:extLst>
          </p:cNvPr>
          <p:cNvSpPr txBox="1"/>
          <p:nvPr/>
        </p:nvSpPr>
        <p:spPr>
          <a:xfrm>
            <a:off x="1382098" y="890406"/>
            <a:ext cx="2918691" cy="400110"/>
          </a:xfrm>
          <a:prstGeom prst="rect">
            <a:avLst/>
          </a:prstGeom>
          <a:noFill/>
        </p:spPr>
        <p:txBody>
          <a:bodyPr wrap="square" rtlCol="0">
            <a:spAutoFit/>
          </a:bodyPr>
          <a:lstStyle/>
          <a:p>
            <a:pPr algn="ctr"/>
            <a:r>
              <a:rPr kumimoji="1" lang="ja-JP" altLang="en-US" sz="2000" b="1" dirty="0"/>
              <a:t>日本一長い藤棚ロード</a:t>
            </a:r>
          </a:p>
        </p:txBody>
      </p:sp>
      <p:pic>
        <p:nvPicPr>
          <p:cNvPr id="6" name="図 5" descr="森の中にある山&#10;&#10;AI によって生成されたコンテンツは間違っている可能性があります。">
            <a:extLst>
              <a:ext uri="{FF2B5EF4-FFF2-40B4-BE49-F238E27FC236}">
                <a16:creationId xmlns:a16="http://schemas.microsoft.com/office/drawing/2014/main" id="{8A072D64-8C23-8914-536B-86DE25B25A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6684" y="1308838"/>
            <a:ext cx="1700437" cy="2404241"/>
          </a:xfrm>
          <a:prstGeom prst="rect">
            <a:avLst/>
          </a:prstGeom>
          <a:ln>
            <a:noFill/>
          </a:ln>
          <a:effectLst>
            <a:softEdge rad="112500"/>
          </a:effectLst>
        </p:spPr>
      </p:pic>
      <p:pic>
        <p:nvPicPr>
          <p:cNvPr id="1026" name="Picture 2" descr="日本一長い藤棚ロード | 日高川町観光協会">
            <a:extLst>
              <a:ext uri="{FF2B5EF4-FFF2-40B4-BE49-F238E27FC236}">
                <a16:creationId xmlns:a16="http://schemas.microsoft.com/office/drawing/2014/main" id="{4D70349D-68D7-9888-ED17-08D1FB86C9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27121" y="1438056"/>
            <a:ext cx="3418751" cy="22750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2023年 リフレッシュエリア みやまの里 藤棚ロード | 日高川町観光協会">
            <a:extLst>
              <a:ext uri="{FF2B5EF4-FFF2-40B4-BE49-F238E27FC236}">
                <a16:creationId xmlns:a16="http://schemas.microsoft.com/office/drawing/2014/main" id="{8E6507E2-E4A6-E43C-A107-B8271AE66B9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78880" y="1841011"/>
            <a:ext cx="2414587" cy="34301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1D020F50-D000-CCA0-F29C-8B59F36DB255}"/>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980939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78943" y="841843"/>
            <a:ext cx="896714" cy="596213"/>
          </a:xfrm>
          <a:prstGeom prst="foldedCorner">
            <a:avLst/>
          </a:prstGeom>
          <a:gradFill flip="none" rotWithShape="1">
            <a:gsLst>
              <a:gs pos="0">
                <a:schemeClr val="accent5">
                  <a:lumMod val="40000"/>
                  <a:lumOff val="60000"/>
                </a:schemeClr>
              </a:gs>
              <a:gs pos="42000">
                <a:srgbClr val="FFCCFF"/>
              </a:gs>
              <a:gs pos="55000">
                <a:srgbClr val="FFCCFF"/>
              </a:gs>
              <a:gs pos="100000">
                <a:srgbClr val="FF99C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96089" y="841843"/>
            <a:ext cx="1200282" cy="523220"/>
          </a:xfrm>
          <a:prstGeom prst="rect">
            <a:avLst/>
          </a:prstGeom>
          <a:noFill/>
        </p:spPr>
        <p:txBody>
          <a:bodyPr wrap="square" rtlCol="0">
            <a:spAutoFit/>
          </a:bodyPr>
          <a:lstStyle/>
          <a:p>
            <a:r>
              <a:rPr lang="ja-JP" altLang="en-US" sz="2800" dirty="0">
                <a:latin typeface="HG正楷書体-PRO" panose="03000600000000000000" pitchFamily="66" charset="-128"/>
                <a:ea typeface="HG正楷書体-PRO" panose="03000600000000000000" pitchFamily="66" charset="-128"/>
              </a:rPr>
              <a:t>梅雨</a:t>
            </a:r>
          </a:p>
        </p:txBody>
      </p:sp>
      <p:pic>
        <p:nvPicPr>
          <p:cNvPr id="18" name="図 17"/>
          <p:cNvPicPr>
            <a:picLocks noChangeAspect="1"/>
          </p:cNvPicPr>
          <p:nvPr/>
        </p:nvPicPr>
        <p:blipFill>
          <a:blip r:embed="rId5"/>
          <a:stretch>
            <a:fillRect/>
          </a:stretch>
        </p:blipFill>
        <p:spPr>
          <a:xfrm>
            <a:off x="1496371" y="1491490"/>
            <a:ext cx="2921147" cy="2227375"/>
          </a:xfrm>
          <a:prstGeom prst="rect">
            <a:avLst/>
          </a:prstGeom>
        </p:spPr>
      </p:pic>
      <p:pic>
        <p:nvPicPr>
          <p:cNvPr id="20" name="図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47985" y="1821477"/>
            <a:ext cx="2834120" cy="1894090"/>
          </a:xfrm>
          <a:prstGeom prst="rect">
            <a:avLst/>
          </a:prstGeom>
        </p:spPr>
      </p:pic>
      <p:pic>
        <p:nvPicPr>
          <p:cNvPr id="22" name="図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05186" y="1516487"/>
            <a:ext cx="2153657" cy="1439325"/>
          </a:xfrm>
          <a:prstGeom prst="rect">
            <a:avLst/>
          </a:prstGeom>
        </p:spPr>
      </p:pic>
      <p:sp>
        <p:nvSpPr>
          <p:cNvPr id="23" name="テキスト ボックス 22"/>
          <p:cNvSpPr txBox="1"/>
          <p:nvPr/>
        </p:nvSpPr>
        <p:spPr>
          <a:xfrm>
            <a:off x="4155964" y="985312"/>
            <a:ext cx="2318385" cy="400110"/>
          </a:xfrm>
          <a:prstGeom prst="rect">
            <a:avLst/>
          </a:prstGeom>
          <a:noFill/>
        </p:spPr>
        <p:txBody>
          <a:bodyPr wrap="square" rtlCol="0">
            <a:spAutoFit/>
          </a:bodyPr>
          <a:lstStyle/>
          <a:p>
            <a:r>
              <a:rPr lang="ja-JP" altLang="en-US" sz="2000" b="1" dirty="0"/>
              <a:t>あじさい鑑賞</a:t>
            </a:r>
          </a:p>
        </p:txBody>
      </p:sp>
      <p:graphicFrame>
        <p:nvGraphicFramePr>
          <p:cNvPr id="24" name="表 23"/>
          <p:cNvGraphicFramePr>
            <a:graphicFrameLocks noGrp="1"/>
          </p:cNvGraphicFramePr>
          <p:nvPr>
            <p:extLst>
              <p:ext uri="{D42A27DB-BD31-4B8C-83A1-F6EECF244321}">
                <p14:modId xmlns:p14="http://schemas.microsoft.com/office/powerpoint/2010/main" val="1338273684"/>
              </p:ext>
            </p:extLst>
          </p:nvPr>
        </p:nvGraphicFramePr>
        <p:xfrm>
          <a:off x="142876" y="3777465"/>
          <a:ext cx="4823493" cy="2917769"/>
        </p:xfrm>
        <a:graphic>
          <a:graphicData uri="http://schemas.openxmlformats.org/drawingml/2006/table">
            <a:tbl>
              <a:tblPr firstRow="1" bandRow="1">
                <a:tableStyleId>{5C22544A-7EE6-4342-B048-85BDC9FD1C3A}</a:tableStyleId>
              </a:tblPr>
              <a:tblGrid>
                <a:gridCol w="1101637">
                  <a:extLst>
                    <a:ext uri="{9D8B030D-6E8A-4147-A177-3AD203B41FA5}">
                      <a16:colId xmlns:a16="http://schemas.microsoft.com/office/drawing/2014/main" val="2770366239"/>
                    </a:ext>
                  </a:extLst>
                </a:gridCol>
                <a:gridCol w="3721856">
                  <a:extLst>
                    <a:ext uri="{9D8B030D-6E8A-4147-A177-3AD203B41FA5}">
                      <a16:colId xmlns:a16="http://schemas.microsoft.com/office/drawing/2014/main" val="1045076330"/>
                    </a:ext>
                  </a:extLst>
                </a:gridCol>
              </a:tblGrid>
              <a:tr h="106056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恵紫園（けいしえん）は無料で開放されているオープンガーデンです。庭には、</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250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種以上約</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1,000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株のアジサイが育てられています。平成</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15</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年オープン以来毎年、期間中には県内外から</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3,000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人以上の方々にアジサイを見に来られています。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4390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有田川町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61460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見頃：</a:t>
                      </a:r>
                      <a:r>
                        <a:rPr kumimoji="1" lang="en-US" altLang="ja-JP" sz="1200" b="1" dirty="0">
                          <a:latin typeface="メイリオ" panose="020B0604030504040204" pitchFamily="50" charset="-128"/>
                          <a:ea typeface="メイリオ" panose="020B0604030504040204" pitchFamily="50" charset="-128"/>
                        </a:rPr>
                        <a:t>5</a:t>
                      </a:r>
                      <a:r>
                        <a:rPr kumimoji="1" lang="ja-JP" altLang="en-US" sz="1200" b="1" dirty="0">
                          <a:latin typeface="メイリオ" panose="020B0604030504040204" pitchFamily="50" charset="-128"/>
                          <a:ea typeface="メイリオ" panose="020B0604030504040204" pitchFamily="50" charset="-128"/>
                        </a:rPr>
                        <a:t>月下旬～</a:t>
                      </a:r>
                      <a:r>
                        <a:rPr kumimoji="1" lang="en-US" altLang="ja-JP" sz="1200" b="1" dirty="0">
                          <a:latin typeface="メイリオ" panose="020B0604030504040204" pitchFamily="50" charset="-128"/>
                          <a:ea typeface="メイリオ" panose="020B0604030504040204" pitchFamily="50" charset="-128"/>
                        </a:rPr>
                        <a:t>6</a:t>
                      </a:r>
                      <a:r>
                        <a:rPr kumimoji="1" lang="ja-JP" altLang="en-US" sz="1200" b="1" dirty="0">
                          <a:latin typeface="メイリオ" panose="020B0604030504040204" pitchFamily="50" charset="-128"/>
                          <a:ea typeface="メイリオ" panose="020B0604030504040204" pitchFamily="50" charset="-128"/>
                        </a:rPr>
                        <a:t>月中頃。</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午前中がおすすめ。</a:t>
                      </a:r>
                      <a:endParaRPr kumimoji="1" lang="en-US" altLang="ja-JP" sz="1200" b="1"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雨天を除き、不定期でライトアップあり。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276831">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有（バスの場合は直接お尋ねください）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59639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恵紫園 園主　佐々木</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様　</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携帯</a:t>
                      </a:r>
                    </a:p>
                    <a:p>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０９０</a:t>
                      </a:r>
                      <a:r>
                        <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１４４０</a:t>
                      </a:r>
                      <a:r>
                        <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３５０６</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25" name="表 24"/>
          <p:cNvGraphicFramePr>
            <a:graphicFrameLocks noGrp="1"/>
          </p:cNvGraphicFramePr>
          <p:nvPr>
            <p:extLst>
              <p:ext uri="{D42A27DB-BD31-4B8C-83A1-F6EECF244321}">
                <p14:modId xmlns:p14="http://schemas.microsoft.com/office/powerpoint/2010/main" val="3431150383"/>
              </p:ext>
            </p:extLst>
          </p:nvPr>
        </p:nvGraphicFramePr>
        <p:xfrm>
          <a:off x="5154568" y="3777465"/>
          <a:ext cx="4455343" cy="2892297"/>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319419">
                  <a:extLst>
                    <a:ext uri="{9D8B030D-6E8A-4147-A177-3AD203B41FA5}">
                      <a16:colId xmlns:a16="http://schemas.microsoft.com/office/drawing/2014/main" val="1045076330"/>
                    </a:ext>
                  </a:extLst>
                </a:gridCol>
              </a:tblGrid>
              <a:tr h="108792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湯浅町重要伝統的建造物群保存地区内において、たくさんのアジサイが並びます。レトロな街並みとアジサイがマッチし、鑑賞や写真撮影にぴったりです。</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40829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湯浅町重要伝統的建造物群保存地区内</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408292">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solidFill>
                            <a:schemeClr val="tx1"/>
                          </a:solidFill>
                          <a:latin typeface="メイリオ" panose="020B0604030504040204" pitchFamily="50" charset="-128"/>
                          <a:ea typeface="メイリオ" panose="020B0604030504040204" pitchFamily="50" charset="-128"/>
                        </a:rPr>
                        <a:t>６月頃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51853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有（バス可）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46925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NPO</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湯浅まちなみの会</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en-US" altLang="zh-TW" sz="1200" b="1" i="0" kern="1200" dirty="0">
                          <a:solidFill>
                            <a:schemeClr val="tx1"/>
                          </a:solidFill>
                          <a:effectLst/>
                          <a:latin typeface="メイリオ" panose="020B0604030504040204" pitchFamily="50" charset="-128"/>
                          <a:ea typeface="メイリオ" panose="020B0604030504040204" pitchFamily="50" charset="-128"/>
                          <a:cs typeface="+mn-cs"/>
                        </a:rPr>
                        <a:t>0737-20-2033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26" name="テキスト ボックス 25"/>
          <p:cNvSpPr txBox="1"/>
          <p:nvPr/>
        </p:nvSpPr>
        <p:spPr>
          <a:xfrm>
            <a:off x="325117" y="3414644"/>
            <a:ext cx="1364525" cy="400110"/>
          </a:xfrm>
          <a:prstGeom prst="rect">
            <a:avLst/>
          </a:prstGeom>
          <a:noFill/>
        </p:spPr>
        <p:txBody>
          <a:bodyPr wrap="square" rtlCol="0">
            <a:spAutoFit/>
          </a:bodyPr>
          <a:lstStyle/>
          <a:p>
            <a:r>
              <a:rPr lang="ja-JP" altLang="en-US" sz="2000" b="1" dirty="0"/>
              <a:t>恵紫園</a:t>
            </a:r>
          </a:p>
        </p:txBody>
      </p:sp>
      <p:sp>
        <p:nvSpPr>
          <p:cNvPr id="27" name="テキスト ボックス 26"/>
          <p:cNvSpPr txBox="1"/>
          <p:nvPr/>
        </p:nvSpPr>
        <p:spPr>
          <a:xfrm>
            <a:off x="8182105" y="3059508"/>
            <a:ext cx="2364358" cy="707886"/>
          </a:xfrm>
          <a:prstGeom prst="rect">
            <a:avLst/>
          </a:prstGeom>
          <a:noFill/>
        </p:spPr>
        <p:txBody>
          <a:bodyPr wrap="square" rtlCol="0">
            <a:spAutoFit/>
          </a:bodyPr>
          <a:lstStyle/>
          <a:p>
            <a:r>
              <a:rPr lang="ja-JP" altLang="en-US" sz="2000" b="1" dirty="0"/>
              <a:t>湯浅町</a:t>
            </a:r>
            <a:endParaRPr lang="en-US" altLang="ja-JP" sz="2000" b="1" dirty="0"/>
          </a:p>
          <a:p>
            <a:r>
              <a:rPr lang="ja-JP" altLang="en-US" sz="2000" b="1" dirty="0"/>
              <a:t>伝建地区</a:t>
            </a:r>
          </a:p>
        </p:txBody>
      </p:sp>
      <p:sp>
        <p:nvSpPr>
          <p:cNvPr id="5" name="テキスト ボックス 4">
            <a:extLst>
              <a:ext uri="{FF2B5EF4-FFF2-40B4-BE49-F238E27FC236}">
                <a16:creationId xmlns:a16="http://schemas.microsoft.com/office/drawing/2014/main" id="{40C1EFBF-9212-67B6-5C58-89F8D96276C6}"/>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466177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21525" y="833646"/>
            <a:ext cx="603068" cy="596213"/>
          </a:xfrm>
          <a:prstGeom prst="foldedCorner">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43843" y="841843"/>
            <a:ext cx="558431"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夏</a:t>
            </a:r>
          </a:p>
        </p:txBody>
      </p:sp>
      <p:graphicFrame>
        <p:nvGraphicFramePr>
          <p:cNvPr id="19" name="表 18"/>
          <p:cNvGraphicFramePr>
            <a:graphicFrameLocks noGrp="1"/>
          </p:cNvGraphicFramePr>
          <p:nvPr>
            <p:extLst>
              <p:ext uri="{D42A27DB-BD31-4B8C-83A1-F6EECF244321}">
                <p14:modId xmlns:p14="http://schemas.microsoft.com/office/powerpoint/2010/main" val="576386802"/>
              </p:ext>
            </p:extLst>
          </p:nvPr>
        </p:nvGraphicFramePr>
        <p:xfrm>
          <a:off x="363761" y="3777464"/>
          <a:ext cx="4636770" cy="279478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例年７月１４日に行われる「那智の扇祭り」は、日本三大火祭りのひとつとされ、重さ５０㎏以上もある大松明の炎が参道いっぱいに乱舞する。</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平成２７年に「那智の扇祭り」として国の重要無形民俗文化財に指定されています。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熊野那智大社（那智勝浦町）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7</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14</a:t>
                      </a:r>
                      <a:r>
                        <a:rPr kumimoji="1" lang="ja-JP" altLang="en-US" sz="1200" b="1" dirty="0">
                          <a:latin typeface="メイリオ" panose="020B0604030504040204" pitchFamily="50" charset="-128"/>
                          <a:ea typeface="メイリオ" panose="020B0604030504040204" pitchFamily="50" charset="-128"/>
                        </a:rPr>
                        <a:t>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0735-55-0321</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（熊野那智大社）</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2227278131"/>
              </p:ext>
            </p:extLst>
          </p:nvPr>
        </p:nvGraphicFramePr>
        <p:xfrm>
          <a:off x="5086896" y="3795728"/>
          <a:ext cx="4455343" cy="279478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319419">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一の橋から奥之院までの約２キロメートルの参道が、置き燈籠、ろうそくの光で飾られる。</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奥之院に眠る御霊、先祖の御霊を供養するお祭り。</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奥之院参道（高野町）</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8</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13</a:t>
                      </a:r>
                      <a:r>
                        <a:rPr kumimoji="1" lang="ja-JP" altLang="en-US" sz="1200" b="1" dirty="0">
                          <a:latin typeface="メイリオ" panose="020B0604030504040204" pitchFamily="50" charset="-128"/>
                          <a:ea typeface="メイリオ" panose="020B0604030504040204" pitchFamily="50" charset="-128"/>
                        </a:rPr>
                        <a:t>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0736-56-3050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高野町教育委員会</a:t>
                      </a:r>
                      <a:r>
                        <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p:cNvSpPr txBox="1"/>
          <p:nvPr/>
        </p:nvSpPr>
        <p:spPr>
          <a:xfrm>
            <a:off x="2136869" y="1091380"/>
            <a:ext cx="2004058" cy="400110"/>
          </a:xfrm>
          <a:prstGeom prst="rect">
            <a:avLst/>
          </a:prstGeom>
          <a:noFill/>
        </p:spPr>
        <p:txBody>
          <a:bodyPr wrap="square" rtlCol="0">
            <a:spAutoFit/>
          </a:bodyPr>
          <a:lstStyle/>
          <a:p>
            <a:r>
              <a:rPr kumimoji="1" lang="ja-JP" altLang="en-US" sz="2000" b="1" dirty="0"/>
              <a:t>那智の扇祭り</a:t>
            </a:r>
          </a:p>
        </p:txBody>
      </p:sp>
      <p:sp>
        <p:nvSpPr>
          <p:cNvPr id="21" name="テキスト ボックス 20"/>
          <p:cNvSpPr txBox="1"/>
          <p:nvPr/>
        </p:nvSpPr>
        <p:spPr>
          <a:xfrm>
            <a:off x="6260744" y="1103453"/>
            <a:ext cx="2726502" cy="400110"/>
          </a:xfrm>
          <a:prstGeom prst="rect">
            <a:avLst/>
          </a:prstGeom>
          <a:noFill/>
        </p:spPr>
        <p:txBody>
          <a:bodyPr wrap="square" rtlCol="0">
            <a:spAutoFit/>
          </a:bodyPr>
          <a:lstStyle/>
          <a:p>
            <a:r>
              <a:rPr kumimoji="1" lang="ja-JP" altLang="en-US" sz="2000" b="1" dirty="0"/>
              <a:t>高野山ろうそく祭り</a:t>
            </a:r>
          </a:p>
        </p:txBody>
      </p:sp>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1865" y="1553961"/>
            <a:ext cx="3125381" cy="2083587"/>
          </a:xfrm>
          <a:prstGeom prst="rect">
            <a:avLst/>
          </a:prstGeom>
        </p:spPr>
      </p:pic>
      <p:pic>
        <p:nvPicPr>
          <p:cNvPr id="18" name="図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4232" y="1503563"/>
            <a:ext cx="2911009" cy="2014111"/>
          </a:xfrm>
          <a:prstGeom prst="rect">
            <a:avLst/>
          </a:prstGeom>
        </p:spPr>
      </p:pic>
      <p:sp>
        <p:nvSpPr>
          <p:cNvPr id="5" name="テキスト ボックス 4">
            <a:extLst>
              <a:ext uri="{FF2B5EF4-FFF2-40B4-BE49-F238E27FC236}">
                <a16:creationId xmlns:a16="http://schemas.microsoft.com/office/drawing/2014/main" id="{2D4E3A99-74FF-7F73-7397-B8A34B015AE8}"/>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756313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21525" y="833646"/>
            <a:ext cx="603068" cy="596213"/>
          </a:xfrm>
          <a:prstGeom prst="foldedCorner">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43843" y="841843"/>
            <a:ext cx="558431"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夏</a:t>
            </a:r>
          </a:p>
        </p:txBody>
      </p:sp>
      <p:graphicFrame>
        <p:nvGraphicFramePr>
          <p:cNvPr id="19" name="表 18"/>
          <p:cNvGraphicFramePr>
            <a:graphicFrameLocks noGrp="1"/>
          </p:cNvGraphicFramePr>
          <p:nvPr>
            <p:extLst>
              <p:ext uri="{D42A27DB-BD31-4B8C-83A1-F6EECF244321}">
                <p14:modId xmlns:p14="http://schemas.microsoft.com/office/powerpoint/2010/main" val="2596267219"/>
              </p:ext>
            </p:extLst>
          </p:nvPr>
        </p:nvGraphicFramePr>
        <p:xfrm>
          <a:off x="523059" y="3777465"/>
          <a:ext cx="4636770" cy="2882890"/>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紀淡海峡に浮かぶ４島、地ノ島、虎島、神島、沖ノ島を総称して友ヶ島と言います。</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加太港から定期船（</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分）で渡る沖ノ島では砲台跡を巡るハイキングコースがあります。</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近年では写真映えスポットとしても人気。</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加太港 ～ 友ヶ島</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往復</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ja-JP" sz="1200" b="1" i="0" kern="1200" baseline="0" dirty="0">
                          <a:solidFill>
                            <a:schemeClr val="dk1"/>
                          </a:solidFill>
                          <a:effectLst/>
                          <a:latin typeface="メイリオ" panose="020B0604030504040204" pitchFamily="50" charset="-128"/>
                          <a:ea typeface="メイリオ" panose="020B0604030504040204" pitchFamily="50" charset="-128"/>
                          <a:cs typeface="+mn-cs"/>
                        </a:rPr>
                        <a:t> </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大人</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2,500</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円 </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税込</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 </a:t>
                      </a:r>
                      <a:endPar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友ヶ島（和歌山市）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定期船が欠航の場合は入島不可）</a:t>
                      </a:r>
                      <a:endParaRPr kumimoji="1" lang="en-US" altLang="ja-JP" sz="1200" b="1" dirty="0">
                        <a:solidFill>
                          <a:schemeClr val="tx1"/>
                        </a:solidFill>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solidFill>
                            <a:schemeClr val="tx1"/>
                          </a:solidFill>
                          <a:latin typeface="メイリオ" panose="020B0604030504040204" pitchFamily="50" charset="-128"/>
                          <a:ea typeface="メイリオ" panose="020B0604030504040204" pitchFamily="50" charset="-128"/>
                        </a:rPr>
                        <a:t>      </a:t>
                      </a:r>
                      <a:r>
                        <a:rPr kumimoji="1" lang="ja-JP" altLang="en-US" sz="1200" b="1" dirty="0">
                          <a:solidFill>
                            <a:schemeClr val="tx1"/>
                          </a:solidFill>
                          <a:latin typeface="メイリオ" panose="020B0604030504040204" pitchFamily="50" charset="-128"/>
                          <a:ea typeface="メイリオ" panose="020B0604030504040204" pitchFamily="50" charset="-128"/>
                        </a:rPr>
                        <a:t>（</a:t>
                      </a:r>
                      <a:r>
                        <a:rPr kumimoji="1" lang="en-US" altLang="ja-JP" sz="1200" b="1" dirty="0">
                          <a:solidFill>
                            <a:schemeClr val="tx1"/>
                          </a:solidFill>
                          <a:latin typeface="メイリオ" panose="020B0604030504040204" pitchFamily="50" charset="-128"/>
                          <a:ea typeface="メイリオ" panose="020B0604030504040204" pitchFamily="50" charset="-128"/>
                        </a:rPr>
                        <a:t>※1,2</a:t>
                      </a:r>
                      <a:r>
                        <a:rPr kumimoji="1" lang="ja-JP" altLang="en-US" sz="1200" b="1" dirty="0">
                          <a:solidFill>
                            <a:schemeClr val="tx1"/>
                          </a:solidFill>
                          <a:latin typeface="メイリオ" panose="020B0604030504040204" pitchFamily="50" charset="-128"/>
                          <a:ea typeface="メイリオ" panose="020B0604030504040204" pitchFamily="50" charset="-128"/>
                        </a:rPr>
                        <a:t>月は土日祝のみ運航）</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加太港に大型バス駐車場有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和歌山市観光課</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rPr>
                        <a:t>073-435-1234</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242107330"/>
              </p:ext>
            </p:extLst>
          </p:nvPr>
        </p:nvGraphicFramePr>
        <p:xfrm>
          <a:off x="5263423" y="3777465"/>
          <a:ext cx="4455343" cy="279478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319419">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太平洋にのびる群青の海と、太陽に照らされて白く輝く海岸線。”日本のエーゲ海”とも称される海岸は、白い石灰岩であり、人間が地球に誕生するさらに昔、約</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2</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億</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5000</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万年前にできたものだといわれています。写真映えスポットとして人気です。</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白崎海洋公園（由良町）</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通年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0738-65-0125</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（白崎海洋公園</a:t>
                      </a:r>
                      <a:r>
                        <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p:cNvSpPr txBox="1"/>
          <p:nvPr/>
        </p:nvSpPr>
        <p:spPr>
          <a:xfrm>
            <a:off x="2326998" y="1098038"/>
            <a:ext cx="1249684" cy="400110"/>
          </a:xfrm>
          <a:prstGeom prst="rect">
            <a:avLst/>
          </a:prstGeom>
          <a:noFill/>
        </p:spPr>
        <p:txBody>
          <a:bodyPr wrap="square" rtlCol="0">
            <a:spAutoFit/>
          </a:bodyPr>
          <a:lstStyle/>
          <a:p>
            <a:r>
              <a:rPr kumimoji="1" lang="ja-JP" altLang="en-US" sz="2000" b="1" dirty="0"/>
              <a:t>友ヶ島</a:t>
            </a:r>
          </a:p>
        </p:txBody>
      </p:sp>
      <p:sp>
        <p:nvSpPr>
          <p:cNvPr id="21" name="テキスト ボックス 20"/>
          <p:cNvSpPr txBox="1"/>
          <p:nvPr/>
        </p:nvSpPr>
        <p:spPr>
          <a:xfrm>
            <a:off x="6103988" y="1098038"/>
            <a:ext cx="3209827" cy="400110"/>
          </a:xfrm>
          <a:prstGeom prst="rect">
            <a:avLst/>
          </a:prstGeom>
          <a:noFill/>
        </p:spPr>
        <p:txBody>
          <a:bodyPr wrap="square" rtlCol="0">
            <a:spAutoFit/>
          </a:bodyPr>
          <a:lstStyle/>
          <a:p>
            <a:r>
              <a:rPr kumimoji="1" lang="ja-JP" altLang="en-US" sz="2000" b="1" dirty="0"/>
              <a:t>白崎海岸・白崎海洋公園</a:t>
            </a:r>
          </a:p>
        </p:txBody>
      </p:sp>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593" y="1500203"/>
            <a:ext cx="1416779" cy="2123957"/>
          </a:xfrm>
          <a:prstGeom prst="rect">
            <a:avLst/>
          </a:prstGeom>
        </p:spPr>
      </p:pic>
      <p:pic>
        <p:nvPicPr>
          <p:cNvPr id="10" name="図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41372" y="1498148"/>
            <a:ext cx="2562128" cy="1708086"/>
          </a:xfrm>
          <a:prstGeom prst="rect">
            <a:avLst/>
          </a:prstGeom>
        </p:spPr>
      </p:pic>
      <p:pic>
        <p:nvPicPr>
          <p:cNvPr id="13" name="図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14731" y="1676532"/>
            <a:ext cx="2104035" cy="1578027"/>
          </a:xfrm>
          <a:prstGeom prst="rect">
            <a:avLst/>
          </a:prstGeom>
        </p:spPr>
      </p:pic>
      <p:sp>
        <p:nvSpPr>
          <p:cNvPr id="14" name="テキスト ボックス 13"/>
          <p:cNvSpPr txBox="1"/>
          <p:nvPr/>
        </p:nvSpPr>
        <p:spPr>
          <a:xfrm>
            <a:off x="2241372" y="3320585"/>
            <a:ext cx="2670620" cy="430887"/>
          </a:xfrm>
          <a:prstGeom prst="rect">
            <a:avLst/>
          </a:prstGeom>
          <a:noFill/>
        </p:spPr>
        <p:txBody>
          <a:bodyPr wrap="square" rtlCol="0">
            <a:spAutoFit/>
          </a:bodyPr>
          <a:lstStyle/>
          <a:p>
            <a:r>
              <a:rPr kumimoji="1" lang="ja-JP" altLang="en-US" sz="1100" dirty="0"/>
              <a:t>アニメに出てきそうな神秘的な島</a:t>
            </a:r>
            <a:endParaRPr kumimoji="1" lang="en-US" altLang="ja-JP" sz="1100" dirty="0"/>
          </a:p>
          <a:p>
            <a:r>
              <a:rPr kumimoji="1" lang="ja-JP" altLang="en-US" sz="1100" dirty="0"/>
              <a:t>夏に行くと没入感倍増</a:t>
            </a:r>
          </a:p>
        </p:txBody>
      </p:sp>
      <p:pic>
        <p:nvPicPr>
          <p:cNvPr id="12" name="図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71977" y="1912747"/>
            <a:ext cx="2442754" cy="1628503"/>
          </a:xfrm>
          <a:prstGeom prst="rect">
            <a:avLst/>
          </a:prstGeom>
        </p:spPr>
      </p:pic>
      <p:sp>
        <p:nvSpPr>
          <p:cNvPr id="20" name="テキスト ボックス 19"/>
          <p:cNvSpPr txBox="1"/>
          <p:nvPr/>
        </p:nvSpPr>
        <p:spPr>
          <a:xfrm>
            <a:off x="7765506" y="3366934"/>
            <a:ext cx="2009865" cy="261610"/>
          </a:xfrm>
          <a:prstGeom prst="rect">
            <a:avLst/>
          </a:prstGeom>
          <a:noFill/>
        </p:spPr>
        <p:txBody>
          <a:bodyPr wrap="square" rtlCol="0">
            <a:spAutoFit/>
          </a:bodyPr>
          <a:lstStyle/>
          <a:p>
            <a:r>
              <a:rPr kumimoji="1" lang="ja-JP" altLang="en-US" sz="1100" dirty="0"/>
              <a:t>夏の間はヒマワリも見頃</a:t>
            </a:r>
          </a:p>
        </p:txBody>
      </p:sp>
      <p:sp>
        <p:nvSpPr>
          <p:cNvPr id="5" name="テキスト ボックス 4">
            <a:extLst>
              <a:ext uri="{FF2B5EF4-FFF2-40B4-BE49-F238E27FC236}">
                <a16:creationId xmlns:a16="http://schemas.microsoft.com/office/drawing/2014/main" id="{32DA1CD1-7BA5-A2A1-FEDB-F825D543B6A1}"/>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021712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21525" y="833646"/>
            <a:ext cx="603068" cy="596213"/>
          </a:xfrm>
          <a:prstGeom prst="foldedCorner">
            <a:avLst/>
          </a:prstGeom>
          <a:gradFill flip="none" rotWithShape="1">
            <a:gsLst>
              <a:gs pos="0">
                <a:srgbClr val="EBCB5B">
                  <a:tint val="66000"/>
                  <a:satMod val="160000"/>
                </a:srgbClr>
              </a:gs>
              <a:gs pos="50000">
                <a:srgbClr val="EBCB5B">
                  <a:tint val="44500"/>
                  <a:satMod val="160000"/>
                </a:srgbClr>
              </a:gs>
              <a:gs pos="100000">
                <a:srgbClr val="EBCB5B">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43843" y="868609"/>
            <a:ext cx="558431"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秋</a:t>
            </a:r>
          </a:p>
        </p:txBody>
      </p:sp>
      <p:graphicFrame>
        <p:nvGraphicFramePr>
          <p:cNvPr id="19" name="表 18"/>
          <p:cNvGraphicFramePr>
            <a:graphicFrameLocks noGrp="1"/>
          </p:cNvGraphicFramePr>
          <p:nvPr>
            <p:extLst>
              <p:ext uri="{D42A27DB-BD31-4B8C-83A1-F6EECF244321}">
                <p14:modId xmlns:p14="http://schemas.microsoft.com/office/powerpoint/2010/main" val="3311556798"/>
              </p:ext>
            </p:extLst>
          </p:nvPr>
        </p:nvGraphicFramePr>
        <p:xfrm>
          <a:off x="85117" y="3851559"/>
          <a:ext cx="4636770" cy="294763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樹齢、推定</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400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年の大銀杏は、市指定文化財とされています。幹の周囲</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5.3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メートル、高さは</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22</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メートル。根元から高さ</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4</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メートルで幹が数本に分かれ、千本銀杏とも呼ばれています。</a:t>
                      </a: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国道</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311</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号線から見ても、紅葉の頃には、はっきり見つけられます。</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田辺</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IC</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から本宮大社へ向かう道中にあり。</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田辺市中辺路町福定（田辺市）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月下旬～</a:t>
                      </a:r>
                      <a:r>
                        <a:rPr kumimoji="1" lang="en-US" altLang="ja-JP" sz="1200" b="1" dirty="0">
                          <a:latin typeface="メイリオ" panose="020B0604030504040204" pitchFamily="50" charset="-128"/>
                          <a:ea typeface="メイリオ" panose="020B0604030504040204" pitchFamily="50" charset="-128"/>
                        </a:rPr>
                        <a:t>11</a:t>
                      </a:r>
                      <a:r>
                        <a:rPr kumimoji="1" lang="ja-JP" altLang="en-US" sz="1200" b="1" dirty="0">
                          <a:latin typeface="メイリオ" panose="020B0604030504040204" pitchFamily="50" charset="-128"/>
                          <a:ea typeface="メイリオ" panose="020B0604030504040204" pitchFamily="50" charset="-128"/>
                        </a:rPr>
                        <a:t>月中旬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大型バス不可（</a:t>
                      </a:r>
                      <a:r>
                        <a:rPr kumimoji="1" lang="en-US" altLang="ja-JP" sz="1200" b="1" dirty="0">
                          <a:solidFill>
                            <a:schemeClr val="tx1"/>
                          </a:solidFill>
                          <a:latin typeface="メイリオ" panose="020B0604030504040204" pitchFamily="50" charset="-128"/>
                          <a:ea typeface="メイリオ" panose="020B0604030504040204" pitchFamily="50" charset="-128"/>
                        </a:rPr>
                        <a:t>311</a:t>
                      </a:r>
                      <a:r>
                        <a:rPr kumimoji="1" lang="ja-JP" altLang="en-US" sz="1200" b="1" dirty="0">
                          <a:solidFill>
                            <a:schemeClr val="tx1"/>
                          </a:solidFill>
                          <a:latin typeface="メイリオ" panose="020B0604030504040204" pitchFamily="50" charset="-128"/>
                          <a:ea typeface="メイリオ" panose="020B0604030504040204" pitchFamily="50" charset="-128"/>
                        </a:rPr>
                        <a:t>号線から徒歩</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0739-64-1470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（中辺路観光協会）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2900817198"/>
              </p:ext>
            </p:extLst>
          </p:nvPr>
        </p:nvGraphicFramePr>
        <p:xfrm>
          <a:off x="4797122" y="3834408"/>
          <a:ext cx="4823821" cy="2947635"/>
        </p:xfrm>
        <a:graphic>
          <a:graphicData uri="http://schemas.openxmlformats.org/drawingml/2006/table">
            <a:tbl>
              <a:tblPr firstRow="1" bandRow="1">
                <a:tableStyleId>{5C22544A-7EE6-4342-B048-85BDC9FD1C3A}</a:tableStyleId>
              </a:tblPr>
              <a:tblGrid>
                <a:gridCol w="1229871">
                  <a:extLst>
                    <a:ext uri="{9D8B030D-6E8A-4147-A177-3AD203B41FA5}">
                      <a16:colId xmlns:a16="http://schemas.microsoft.com/office/drawing/2014/main" val="2770366239"/>
                    </a:ext>
                  </a:extLst>
                </a:gridCol>
                <a:gridCol w="3593950">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世界遺産高野参詣道三谷坂の起点である丹生酒殿神社では、例年イチョウの見頃の</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11</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月中旬～</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12</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月初旬の日没から</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22</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時まで、同社の大イチョウのライトアップが実施されます。</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ライトに照らされた大イチョウの姿は妖艶で幻想的。</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12</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月初旬には、葉が散って境内一面が葉っぱで黄色に染まります。</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丹生酒殿神社（かつらぎ町）</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11</a:t>
                      </a:r>
                      <a:r>
                        <a:rPr kumimoji="1" lang="ja-JP" altLang="en-US" sz="1200" b="1" dirty="0">
                          <a:latin typeface="メイリオ" panose="020B0604030504040204" pitchFamily="50" charset="-128"/>
                          <a:ea typeface="メイリオ" panose="020B0604030504040204" pitchFamily="50" charset="-128"/>
                        </a:rPr>
                        <a:t>月中旬～</a:t>
                      </a:r>
                      <a:r>
                        <a:rPr kumimoji="1" lang="en-US" altLang="ja-JP" sz="1200" b="1" dirty="0">
                          <a:latin typeface="メイリオ" panose="020B0604030504040204" pitchFamily="50" charset="-128"/>
                          <a:ea typeface="メイリオ" panose="020B0604030504040204" pitchFamily="50" charset="-128"/>
                        </a:rPr>
                        <a:t>12</a:t>
                      </a:r>
                      <a:r>
                        <a:rPr kumimoji="1" lang="ja-JP" altLang="en-US" sz="1200" b="1" dirty="0">
                          <a:latin typeface="メイリオ" panose="020B0604030504040204" pitchFamily="50" charset="-128"/>
                          <a:ea typeface="メイリオ" panose="020B0604030504040204" pitchFamily="50" charset="-128"/>
                        </a:rPr>
                        <a:t>月初旬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大型バス駐車場有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0736-22-0300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（かつらぎ町観光協会）</a:t>
                      </a:r>
                      <a:endPar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p:cNvSpPr txBox="1"/>
          <p:nvPr/>
        </p:nvSpPr>
        <p:spPr>
          <a:xfrm>
            <a:off x="1298062" y="1133711"/>
            <a:ext cx="2016402" cy="400110"/>
          </a:xfrm>
          <a:prstGeom prst="rect">
            <a:avLst/>
          </a:prstGeom>
          <a:noFill/>
        </p:spPr>
        <p:txBody>
          <a:bodyPr wrap="square" rtlCol="0">
            <a:spAutoFit/>
          </a:bodyPr>
          <a:lstStyle/>
          <a:p>
            <a:r>
              <a:rPr kumimoji="1" lang="ja-JP" altLang="en-US" sz="2000" b="1" dirty="0"/>
              <a:t>福定の大銀杏</a:t>
            </a:r>
          </a:p>
        </p:txBody>
      </p:sp>
      <p:sp>
        <p:nvSpPr>
          <p:cNvPr id="21" name="テキスト ボックス 20"/>
          <p:cNvSpPr txBox="1"/>
          <p:nvPr/>
        </p:nvSpPr>
        <p:spPr>
          <a:xfrm>
            <a:off x="5640395" y="1099295"/>
            <a:ext cx="3007269" cy="400110"/>
          </a:xfrm>
          <a:prstGeom prst="rect">
            <a:avLst/>
          </a:prstGeom>
          <a:noFill/>
        </p:spPr>
        <p:txBody>
          <a:bodyPr wrap="square" rtlCol="0">
            <a:spAutoFit/>
          </a:bodyPr>
          <a:lstStyle/>
          <a:p>
            <a:r>
              <a:rPr kumimoji="1" lang="ja-JP" altLang="en-US" sz="2000" b="1" dirty="0"/>
              <a:t>丹生酒殿神社の大銀杏</a:t>
            </a:r>
          </a:p>
        </p:txBody>
      </p:sp>
      <p:pic>
        <p:nvPicPr>
          <p:cNvPr id="18" name="図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0522" y="1533821"/>
            <a:ext cx="3222429" cy="2148286"/>
          </a:xfrm>
          <a:prstGeom prst="rect">
            <a:avLst/>
          </a:prstGeom>
        </p:spPr>
      </p:pic>
      <p:pic>
        <p:nvPicPr>
          <p:cNvPr id="5" name="図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87478" y="1533821"/>
            <a:ext cx="3282499" cy="2188332"/>
          </a:xfrm>
          <a:prstGeom prst="rect">
            <a:avLst/>
          </a:prstGeom>
        </p:spPr>
      </p:pic>
      <p:pic>
        <p:nvPicPr>
          <p:cNvPr id="6" name="図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1887" y="2118406"/>
            <a:ext cx="1251092" cy="1563701"/>
          </a:xfrm>
          <a:prstGeom prst="rect">
            <a:avLst/>
          </a:prstGeom>
        </p:spPr>
      </p:pic>
      <p:sp>
        <p:nvSpPr>
          <p:cNvPr id="9" name="テキスト ボックス 8">
            <a:extLst>
              <a:ext uri="{FF2B5EF4-FFF2-40B4-BE49-F238E27FC236}">
                <a16:creationId xmlns:a16="http://schemas.microsoft.com/office/drawing/2014/main" id="{F1539150-737F-DAC0-481C-3F26EECAD1F8}"/>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128838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21525" y="833646"/>
            <a:ext cx="603068" cy="596213"/>
          </a:xfrm>
          <a:prstGeom prst="foldedCorner">
            <a:avLst/>
          </a:prstGeom>
          <a:gradFill flip="none" rotWithShape="1">
            <a:gsLst>
              <a:gs pos="0">
                <a:srgbClr val="EBCB5B">
                  <a:tint val="66000"/>
                  <a:satMod val="160000"/>
                </a:srgbClr>
              </a:gs>
              <a:gs pos="50000">
                <a:srgbClr val="EBCB5B">
                  <a:tint val="44500"/>
                  <a:satMod val="160000"/>
                </a:srgbClr>
              </a:gs>
              <a:gs pos="100000">
                <a:srgbClr val="EBCB5B">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66162" y="858885"/>
            <a:ext cx="558431"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秋</a:t>
            </a:r>
          </a:p>
        </p:txBody>
      </p:sp>
      <p:graphicFrame>
        <p:nvGraphicFramePr>
          <p:cNvPr id="19" name="表 18"/>
          <p:cNvGraphicFramePr>
            <a:graphicFrameLocks noGrp="1"/>
          </p:cNvGraphicFramePr>
          <p:nvPr>
            <p:extLst>
              <p:ext uri="{D42A27DB-BD31-4B8C-83A1-F6EECF244321}">
                <p14:modId xmlns:p14="http://schemas.microsoft.com/office/powerpoint/2010/main" val="168842483"/>
              </p:ext>
            </p:extLst>
          </p:nvPr>
        </p:nvGraphicFramePr>
        <p:xfrm>
          <a:off x="142876" y="3764075"/>
          <a:ext cx="4636770" cy="279478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串柿の里　四郷地区は、</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450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年前から串柿の特産地として長い歴史と伝統があります。</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家々の軒先や長い柿屋（干場）に吊るしている様子は、錦秋の自然景観と調和し、あかね色の串柿は玉のれんのようで、晩秋の風物詩として、訪れる人々を楽しませています。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福徳寺・定福寺周辺（かつらぎ町）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11</a:t>
                      </a:r>
                      <a:r>
                        <a:rPr kumimoji="1" lang="ja-JP" altLang="en-US" sz="1200" b="1" dirty="0">
                          <a:latin typeface="メイリオ" panose="020B0604030504040204" pitchFamily="50" charset="-128"/>
                          <a:ea typeface="メイリオ" panose="020B0604030504040204" pitchFamily="50" charset="-128"/>
                        </a:rPr>
                        <a:t>月初旬～</a:t>
                      </a:r>
                      <a:r>
                        <a:rPr kumimoji="1" lang="en-US" altLang="ja-JP" sz="1200" b="1" dirty="0">
                          <a:latin typeface="メイリオ" panose="020B0604030504040204" pitchFamily="50" charset="-128"/>
                          <a:ea typeface="メイリオ" panose="020B0604030504040204" pitchFamily="50" charset="-128"/>
                        </a:rPr>
                        <a:t>11</a:t>
                      </a:r>
                      <a:r>
                        <a:rPr kumimoji="1" lang="ja-JP" altLang="en-US" sz="1200" b="1" dirty="0">
                          <a:latin typeface="メイリオ" panose="020B0604030504040204" pitchFamily="50" charset="-128"/>
                          <a:ea typeface="メイリオ" panose="020B0604030504040204" pitchFamily="50" charset="-128"/>
                        </a:rPr>
                        <a:t>月中旬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峠の茶屋・木の国や柿</a:t>
                      </a:r>
                      <a:r>
                        <a:rPr kumimoji="1" lang="ja-JP" altLang="en-US" sz="1200" b="1" dirty="0" err="1">
                          <a:solidFill>
                            <a:schemeClr val="tx1"/>
                          </a:solidFill>
                          <a:latin typeface="メイリオ" panose="020B0604030504040204" pitchFamily="50" charset="-128"/>
                          <a:ea typeface="メイリオ" panose="020B0604030504040204" pitchFamily="50" charset="-128"/>
                        </a:rPr>
                        <a:t>え</a:t>
                      </a:r>
                      <a:r>
                        <a:rPr kumimoji="1" lang="ja-JP" altLang="en-US" sz="1200" b="1" dirty="0">
                          <a:solidFill>
                            <a:schemeClr val="tx1"/>
                          </a:solidFill>
                          <a:latin typeface="メイリオ" panose="020B0604030504040204" pitchFamily="50" charset="-128"/>
                          <a:ea typeface="メイリオ" panose="020B0604030504040204" pitchFamily="50" charset="-128"/>
                        </a:rPr>
                        <a:t>もんにバス駐車可能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0736-22-0300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（かつらぎ町観光協会）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2892175672"/>
              </p:ext>
            </p:extLst>
          </p:nvPr>
        </p:nvGraphicFramePr>
        <p:xfrm>
          <a:off x="4887685" y="3756410"/>
          <a:ext cx="4642576" cy="3044681"/>
        </p:xfrm>
        <a:graphic>
          <a:graphicData uri="http://schemas.openxmlformats.org/drawingml/2006/table">
            <a:tbl>
              <a:tblPr firstRow="1" bandRow="1">
                <a:tableStyleId>{5C22544A-7EE6-4342-B048-85BDC9FD1C3A}</a:tableStyleId>
              </a:tblPr>
              <a:tblGrid>
                <a:gridCol w="1124313">
                  <a:extLst>
                    <a:ext uri="{9D8B030D-6E8A-4147-A177-3AD203B41FA5}">
                      <a16:colId xmlns:a16="http://schemas.microsoft.com/office/drawing/2014/main" val="2770366239"/>
                    </a:ext>
                  </a:extLst>
                </a:gridCol>
                <a:gridCol w="3518263">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安政元年（</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1854</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の大地震の折、大津波が広村（現広川町）を襲った際、村人を助けるために稲むらに火を放ち、安全な場所に避難させ、村人を救った濱口梧陵翁の功績を称えるとともに、防災意識を高めるために開催される火祭りです。広川町役場前にある「稲むらの火広場」から津波の際の避難場所となった廣八幡宮まで松明行列を行います。（</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事前先着順受付）</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zh-TW" altLang="en-US" sz="1200" b="1" dirty="0">
                          <a:solidFill>
                            <a:schemeClr val="tx1"/>
                          </a:solidFill>
                          <a:latin typeface="メイリオ" panose="020B0604030504040204" pitchFamily="50" charset="-128"/>
                          <a:ea typeface="メイリオ" panose="020B0604030504040204" pitchFamily="50" charset="-128"/>
                        </a:rPr>
                        <a:t>広川町役場～廣八幡宮（広川町）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例年</a:t>
                      </a: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月第３土曜日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382916">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sym typeface="Wingdings" panose="05000000000000000000" pitchFamily="2" charset="2"/>
                        </a:rPr>
                        <a:t>：</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0737-63-6283</a:t>
                      </a:r>
                      <a:r>
                        <a:rPr kumimoji="1" lang="ja-JP" altLang="en-US" sz="900" b="1" i="0" kern="1200" dirty="0">
                          <a:solidFill>
                            <a:schemeClr val="dk1"/>
                          </a:solidFill>
                          <a:effectLst/>
                          <a:latin typeface="メイリオ" panose="020B0604030504040204" pitchFamily="50" charset="-128"/>
                          <a:ea typeface="メイリオ" panose="020B0604030504040204" pitchFamily="50" charset="-128"/>
                          <a:cs typeface="+mn-cs"/>
                        </a:rPr>
                        <a:t>（稲むらの火祭り実行委員会）</a:t>
                      </a:r>
                      <a:endPar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p:cNvSpPr txBox="1"/>
          <p:nvPr/>
        </p:nvSpPr>
        <p:spPr>
          <a:xfrm>
            <a:off x="1590067" y="1182050"/>
            <a:ext cx="2016402" cy="400110"/>
          </a:xfrm>
          <a:prstGeom prst="rect">
            <a:avLst/>
          </a:prstGeom>
          <a:noFill/>
        </p:spPr>
        <p:txBody>
          <a:bodyPr wrap="square" rtlCol="0">
            <a:spAutoFit/>
          </a:bodyPr>
          <a:lstStyle/>
          <a:p>
            <a:r>
              <a:rPr kumimoji="1" lang="ja-JP" altLang="en-US" sz="2000" b="1" dirty="0"/>
              <a:t>串柿の里　四郷</a:t>
            </a:r>
          </a:p>
        </p:txBody>
      </p:sp>
      <p:sp>
        <p:nvSpPr>
          <p:cNvPr id="21" name="テキスト ボックス 20"/>
          <p:cNvSpPr txBox="1"/>
          <p:nvPr/>
        </p:nvSpPr>
        <p:spPr>
          <a:xfrm>
            <a:off x="6299533" y="1209516"/>
            <a:ext cx="2155055" cy="400110"/>
          </a:xfrm>
          <a:prstGeom prst="rect">
            <a:avLst/>
          </a:prstGeom>
          <a:noFill/>
        </p:spPr>
        <p:txBody>
          <a:bodyPr wrap="square" rtlCol="0">
            <a:spAutoFit/>
          </a:bodyPr>
          <a:lstStyle/>
          <a:p>
            <a:r>
              <a:rPr kumimoji="1" lang="ja-JP" altLang="en-US" sz="2000" b="1" dirty="0"/>
              <a:t>稲むらの火祭り</a:t>
            </a:r>
          </a:p>
        </p:txBody>
      </p:sp>
      <p:pic>
        <p:nvPicPr>
          <p:cNvPr id="5" name="図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172" y="1582160"/>
            <a:ext cx="3100177" cy="2066784"/>
          </a:xfrm>
          <a:prstGeom prst="rect">
            <a:avLst/>
          </a:prstGeom>
        </p:spPr>
      </p:pic>
      <p:pic>
        <p:nvPicPr>
          <p:cNvPr id="14" name="図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2462" y="1606731"/>
            <a:ext cx="3031491" cy="2049056"/>
          </a:xfrm>
          <a:prstGeom prst="rect">
            <a:avLst/>
          </a:prstGeom>
        </p:spPr>
      </p:pic>
      <p:sp>
        <p:nvSpPr>
          <p:cNvPr id="6" name="テキスト ボックス 5">
            <a:extLst>
              <a:ext uri="{FF2B5EF4-FFF2-40B4-BE49-F238E27FC236}">
                <a16:creationId xmlns:a16="http://schemas.microsoft.com/office/drawing/2014/main" id="{3730FBBA-8ED1-9370-426F-645AE1E0526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169280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66162" y="822388"/>
            <a:ext cx="603068" cy="596213"/>
          </a:xfrm>
          <a:prstGeom prst="foldedCorner">
            <a:avLst/>
          </a:prstGeom>
          <a:gradFill flip="none" rotWithShape="1">
            <a:gsLst>
              <a:gs pos="0">
                <a:srgbClr val="8ABCA6">
                  <a:tint val="66000"/>
                  <a:satMod val="160000"/>
                </a:srgbClr>
              </a:gs>
              <a:gs pos="50000">
                <a:srgbClr val="8ABCA6">
                  <a:tint val="44500"/>
                  <a:satMod val="160000"/>
                </a:srgbClr>
              </a:gs>
              <a:gs pos="100000">
                <a:srgbClr val="8ABCA6">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85751" y="835163"/>
            <a:ext cx="558431"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冬</a:t>
            </a:r>
          </a:p>
        </p:txBody>
      </p:sp>
      <p:graphicFrame>
        <p:nvGraphicFramePr>
          <p:cNvPr id="19" name="表 18"/>
          <p:cNvGraphicFramePr>
            <a:graphicFrameLocks noGrp="1"/>
          </p:cNvGraphicFramePr>
          <p:nvPr>
            <p:extLst>
              <p:ext uri="{D42A27DB-BD31-4B8C-83A1-F6EECF244321}">
                <p14:modId xmlns:p14="http://schemas.microsoft.com/office/powerpoint/2010/main" val="642647442"/>
              </p:ext>
            </p:extLst>
          </p:nvPr>
        </p:nvGraphicFramePr>
        <p:xfrm>
          <a:off x="250915" y="3777465"/>
          <a:ext cx="4636770" cy="2882890"/>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川を掘れば湯が湧き出ることで有名な川湯温泉の仙人風呂。</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川底から湧いている</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73</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度の源泉に、大塔川の清流を引き入れて</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40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度前後に調整します。</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料金は無料。要水着着用。</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川湯温泉（田辺市）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12</a:t>
                      </a:r>
                      <a:r>
                        <a:rPr kumimoji="1" lang="ja-JP" altLang="en-US" sz="1200" b="1" dirty="0">
                          <a:latin typeface="メイリオ" panose="020B0604030504040204" pitchFamily="50" charset="-128"/>
                          <a:ea typeface="メイリオ" panose="020B0604030504040204" pitchFamily="50" charset="-128"/>
                        </a:rPr>
                        <a:t>月上旬～</a:t>
                      </a:r>
                      <a:r>
                        <a:rPr kumimoji="1" lang="en-US" altLang="ja-JP" sz="1200" b="1" dirty="0">
                          <a:latin typeface="メイリオ" panose="020B0604030504040204" pitchFamily="50" charset="-128"/>
                          <a:ea typeface="メイリオ" panose="020B0604030504040204" pitchFamily="50" charset="-128"/>
                        </a:rPr>
                        <a:t>2</a:t>
                      </a:r>
                      <a:r>
                        <a:rPr kumimoji="1" lang="ja-JP" altLang="en-US" sz="1200" b="1" dirty="0">
                          <a:latin typeface="メイリオ" panose="020B0604030504040204" pitchFamily="50" charset="-128"/>
                          <a:ea typeface="メイリオ" panose="020B0604030504040204" pitchFamily="50" charset="-128"/>
                        </a:rPr>
                        <a:t>月下旬</a:t>
                      </a:r>
                      <a:endParaRPr kumimoji="1" lang="en-US" altLang="ja-JP" sz="1200" b="1"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午前６時</a:t>
                      </a:r>
                      <a:r>
                        <a:rPr kumimoji="1" lang="en-US" altLang="ja-JP" sz="1200" b="1" dirty="0">
                          <a:latin typeface="メイリオ" panose="020B0604030504040204" pitchFamily="50" charset="-128"/>
                          <a:ea typeface="メイリオ" panose="020B0604030504040204" pitchFamily="50" charset="-128"/>
                        </a:rPr>
                        <a:t>30</a:t>
                      </a:r>
                      <a:r>
                        <a:rPr kumimoji="1" lang="ja-JP" altLang="en-US" sz="1200" b="1" dirty="0">
                          <a:latin typeface="メイリオ" panose="020B0604030504040204" pitchFamily="50" charset="-128"/>
                          <a:ea typeface="メイリオ" panose="020B0604030504040204" pitchFamily="50" charset="-128"/>
                        </a:rPr>
                        <a:t>分から午後</a:t>
                      </a:r>
                      <a:r>
                        <a:rPr kumimoji="1" lang="en-US" altLang="ja-JP" sz="1200" b="1" dirty="0">
                          <a:latin typeface="メイリオ" panose="020B0604030504040204" pitchFamily="50" charset="-128"/>
                          <a:ea typeface="メイリオ" panose="020B0604030504040204" pitchFamily="50" charset="-128"/>
                        </a:rPr>
                        <a:t>10</a:t>
                      </a:r>
                      <a:r>
                        <a:rPr kumimoji="1" lang="ja-JP" altLang="en-US" sz="1200" b="1" dirty="0">
                          <a:latin typeface="メイリオ" panose="020B0604030504040204" pitchFamily="50" charset="-128"/>
                          <a:ea typeface="メイリオ" panose="020B0604030504040204" pitchFamily="50" charset="-128"/>
                        </a:rPr>
                        <a:t>時まで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大型バス駐車可能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0735-42-0735</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（熊野本宮観光協会）</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3476121406"/>
              </p:ext>
            </p:extLst>
          </p:nvPr>
        </p:nvGraphicFramePr>
        <p:xfrm>
          <a:off x="5018317" y="3777465"/>
          <a:ext cx="4455343" cy="2947635"/>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319419">
                  <a:extLst>
                    <a:ext uri="{9D8B030D-6E8A-4147-A177-3AD203B41FA5}">
                      <a16:colId xmlns:a16="http://schemas.microsoft.com/office/drawing/2014/main" val="1045076330"/>
                    </a:ext>
                  </a:extLst>
                </a:gridCol>
              </a:tblGrid>
              <a:tr h="121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神倉神社の例祭。</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当日は祈願人である約</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2</a:t>
                      </a:r>
                      <a:r>
                        <a:rPr kumimoji="1" lang="ja-JP" altLang="en-US" sz="1200" b="1" i="0" kern="1200" dirty="0" err="1">
                          <a:solidFill>
                            <a:schemeClr val="tx1"/>
                          </a:solidFill>
                          <a:effectLst/>
                          <a:latin typeface="メイリオ" panose="020B0604030504040204" pitchFamily="50" charset="-128"/>
                          <a:ea typeface="メイリオ" panose="020B0604030504040204" pitchFamily="50" charset="-128"/>
                          <a:cs typeface="+mn-cs"/>
                        </a:rPr>
                        <a:t>，</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000</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人の白装束の「上り子」が神倉山中腹にある神倉神社に集結し、その後、燃え盛るたいまつを持ちながら一番乗りを目指して、</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538</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段の急峻な石段を一気に駆け下りる勇壮な火祭りです。</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国指定重要無形民俗文化財</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神倉神社（新宮市）</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2</a:t>
                      </a:r>
                      <a:r>
                        <a:rPr kumimoji="1" lang="ja-JP" altLang="en-US" sz="1200" b="1" dirty="0">
                          <a:latin typeface="メイリオ" panose="020B0604030504040204" pitchFamily="50" charset="-128"/>
                          <a:ea typeface="メイリオ" panose="020B0604030504040204" pitchFamily="50" charset="-128"/>
                        </a:rPr>
                        <a:t>月</a:t>
                      </a:r>
                      <a:r>
                        <a:rPr kumimoji="1" lang="en-US" altLang="ja-JP" sz="1200" b="1" dirty="0">
                          <a:latin typeface="メイリオ" panose="020B0604030504040204" pitchFamily="50" charset="-128"/>
                          <a:ea typeface="メイリオ" panose="020B0604030504040204" pitchFamily="50" charset="-128"/>
                        </a:rPr>
                        <a:t>6</a:t>
                      </a:r>
                      <a:r>
                        <a:rPr kumimoji="1" lang="ja-JP" altLang="en-US" sz="1200" b="1" dirty="0">
                          <a:latin typeface="メイリオ" panose="020B0604030504040204" pitchFamily="50" charset="-128"/>
                          <a:ea typeface="メイリオ" panose="020B0604030504040204" pitchFamily="50" charset="-128"/>
                        </a:rPr>
                        <a:t>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無し（熊野速玉大社にあり　徒歩</a:t>
                      </a:r>
                      <a:r>
                        <a:rPr kumimoji="1" lang="en-US" altLang="ja-JP" sz="1200" b="1" dirty="0">
                          <a:solidFill>
                            <a:schemeClr val="tx1"/>
                          </a:solidFill>
                          <a:latin typeface="メイリオ" panose="020B0604030504040204" pitchFamily="50" charset="-128"/>
                          <a:ea typeface="メイリオ" panose="020B0604030504040204" pitchFamily="50" charset="-128"/>
                        </a:rPr>
                        <a:t>10</a:t>
                      </a:r>
                      <a:r>
                        <a:rPr kumimoji="1" lang="ja-JP" altLang="en-US" sz="1200" b="1" dirty="0">
                          <a:solidFill>
                            <a:schemeClr val="tx1"/>
                          </a:solidFill>
                          <a:latin typeface="メイリオ" panose="020B0604030504040204" pitchFamily="50" charset="-128"/>
                          <a:ea typeface="メイリオ" panose="020B0604030504040204" pitchFamily="50" charset="-128"/>
                        </a:rPr>
                        <a:t>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0735-22-2840</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新宮市観光協会</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p:cNvSpPr txBox="1"/>
          <p:nvPr/>
        </p:nvSpPr>
        <p:spPr>
          <a:xfrm>
            <a:off x="1989559" y="1267942"/>
            <a:ext cx="1568167" cy="400110"/>
          </a:xfrm>
          <a:prstGeom prst="rect">
            <a:avLst/>
          </a:prstGeom>
          <a:noFill/>
        </p:spPr>
        <p:txBody>
          <a:bodyPr wrap="square" rtlCol="0">
            <a:spAutoFit/>
          </a:bodyPr>
          <a:lstStyle/>
          <a:p>
            <a:r>
              <a:rPr kumimoji="1" lang="ja-JP" altLang="en-US" sz="2000" b="1" dirty="0"/>
              <a:t>仙人風呂</a:t>
            </a:r>
          </a:p>
        </p:txBody>
      </p:sp>
      <p:sp>
        <p:nvSpPr>
          <p:cNvPr id="21" name="テキスト ボックス 20"/>
          <p:cNvSpPr txBox="1"/>
          <p:nvPr/>
        </p:nvSpPr>
        <p:spPr>
          <a:xfrm>
            <a:off x="6348275" y="1294525"/>
            <a:ext cx="1448435" cy="400110"/>
          </a:xfrm>
          <a:prstGeom prst="rect">
            <a:avLst/>
          </a:prstGeom>
          <a:noFill/>
        </p:spPr>
        <p:txBody>
          <a:bodyPr wrap="square" rtlCol="0">
            <a:spAutoFit/>
          </a:bodyPr>
          <a:lstStyle/>
          <a:p>
            <a:r>
              <a:rPr kumimoji="1" lang="ja-JP" altLang="en-US" sz="2000" b="1" dirty="0"/>
              <a:t>御燈祭り</a:t>
            </a:r>
          </a:p>
        </p:txBody>
      </p:sp>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15813" y="2353697"/>
            <a:ext cx="1815827" cy="1361870"/>
          </a:xfrm>
          <a:prstGeom prst="rect">
            <a:avLst/>
          </a:prstGeom>
        </p:spPr>
      </p:pic>
      <p:pic>
        <p:nvPicPr>
          <p:cNvPr id="10" name="図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3064" y="1781318"/>
            <a:ext cx="1547399" cy="1934249"/>
          </a:xfrm>
          <a:prstGeom prst="rect">
            <a:avLst/>
          </a:prstGeom>
        </p:spPr>
      </p:pic>
      <p:pic>
        <p:nvPicPr>
          <p:cNvPr id="12" name="図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24389" y="1763228"/>
            <a:ext cx="2920290" cy="1945644"/>
          </a:xfrm>
          <a:prstGeom prst="rect">
            <a:avLst/>
          </a:prstGeom>
        </p:spPr>
      </p:pic>
      <p:sp>
        <p:nvSpPr>
          <p:cNvPr id="5" name="テキスト ボックス 4">
            <a:extLst>
              <a:ext uri="{FF2B5EF4-FFF2-40B4-BE49-F238E27FC236}">
                <a16:creationId xmlns:a16="http://schemas.microsoft.com/office/drawing/2014/main" id="{AD538F2D-9B8E-E251-51B1-28924D7327B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620358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C114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t>　</a:t>
            </a:r>
            <a:r>
              <a:rPr kumimoji="1" lang="ja-JP" altLang="en-US" b="1" dirty="0">
                <a:latin typeface="メイリオ" panose="020B0604030504040204" pitchFamily="50" charset="-128"/>
                <a:ea typeface="メイリオ" panose="020B0604030504040204" pitchFamily="50" charset="-128"/>
              </a:rPr>
              <a:t>季節を楽しむ旅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6" name="メモ 15"/>
          <p:cNvSpPr/>
          <p:nvPr/>
        </p:nvSpPr>
        <p:spPr>
          <a:xfrm>
            <a:off x="266162" y="822388"/>
            <a:ext cx="603068" cy="596213"/>
          </a:xfrm>
          <a:prstGeom prst="foldedCorner">
            <a:avLst/>
          </a:prstGeom>
          <a:gradFill flip="none" rotWithShape="1">
            <a:gsLst>
              <a:gs pos="0">
                <a:srgbClr val="8ABCA6">
                  <a:tint val="66000"/>
                  <a:satMod val="160000"/>
                </a:srgbClr>
              </a:gs>
              <a:gs pos="50000">
                <a:srgbClr val="8ABCA6">
                  <a:tint val="44500"/>
                  <a:satMod val="160000"/>
                </a:srgbClr>
              </a:gs>
              <a:gs pos="100000">
                <a:srgbClr val="8ABCA6">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66162" y="858885"/>
            <a:ext cx="558431"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冬</a:t>
            </a:r>
          </a:p>
        </p:txBody>
      </p:sp>
      <p:graphicFrame>
        <p:nvGraphicFramePr>
          <p:cNvPr id="19" name="表 18"/>
          <p:cNvGraphicFramePr>
            <a:graphicFrameLocks noGrp="1"/>
          </p:cNvGraphicFramePr>
          <p:nvPr>
            <p:extLst>
              <p:ext uri="{D42A27DB-BD31-4B8C-83A1-F6EECF244321}">
                <p14:modId xmlns:p14="http://schemas.microsoft.com/office/powerpoint/2010/main" val="1574067306"/>
              </p:ext>
            </p:extLst>
          </p:nvPr>
        </p:nvGraphicFramePr>
        <p:xfrm>
          <a:off x="545377" y="3307561"/>
          <a:ext cx="4636770" cy="3096933"/>
        </p:xfrm>
        <a:graphic>
          <a:graphicData uri="http://schemas.openxmlformats.org/drawingml/2006/table">
            <a:tbl>
              <a:tblPr firstRow="1" bandRow="1">
                <a:tableStyleId>{5C22544A-7EE6-4342-B048-85BDC9FD1C3A}</a:tableStyleId>
              </a:tblPr>
              <a:tblGrid>
                <a:gridCol w="1135924">
                  <a:extLst>
                    <a:ext uri="{9D8B030D-6E8A-4147-A177-3AD203B41FA5}">
                      <a16:colId xmlns:a16="http://schemas.microsoft.com/office/drawing/2014/main" val="2770366239"/>
                    </a:ext>
                  </a:extLst>
                </a:gridCol>
                <a:gridCol w="3500846">
                  <a:extLst>
                    <a:ext uri="{9D8B030D-6E8A-4147-A177-3AD203B41FA5}">
                      <a16:colId xmlns:a16="http://schemas.microsoft.com/office/drawing/2014/main" val="1045076330"/>
                    </a:ext>
                  </a:extLst>
                </a:gridCol>
              </a:tblGrid>
              <a:tr h="990478">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日本最大級の広さを誇る、「一目百万、香り十里」との呼び声高い南部梅林。</a:t>
                      </a:r>
                      <a:endPar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endParaRPr>
                    </a:p>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その一帯が梅花の香りに包まれるほど美しく薫る南部随一の名所です。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南部梅林（みなべ町）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1</a:t>
                      </a:r>
                      <a:r>
                        <a:rPr kumimoji="1" lang="ja-JP" altLang="en-US" sz="1200" b="1" dirty="0">
                          <a:latin typeface="メイリオ" panose="020B0604030504040204" pitchFamily="50" charset="-128"/>
                          <a:ea typeface="メイリオ" panose="020B0604030504040204" pitchFamily="50" charset="-128"/>
                        </a:rPr>
                        <a:t>月下旬から</a:t>
                      </a:r>
                      <a:r>
                        <a:rPr kumimoji="1" lang="en-US" altLang="ja-JP" sz="1200" b="1" dirty="0">
                          <a:latin typeface="メイリオ" panose="020B0604030504040204" pitchFamily="50" charset="-128"/>
                          <a:ea typeface="メイリオ" panose="020B0604030504040204" pitchFamily="50" charset="-128"/>
                        </a:rPr>
                        <a:t>3</a:t>
                      </a:r>
                      <a:r>
                        <a:rPr kumimoji="1" lang="ja-JP" altLang="en-US" sz="1200" b="1" dirty="0">
                          <a:latin typeface="メイリオ" panose="020B0604030504040204" pitchFamily="50" charset="-128"/>
                          <a:ea typeface="メイリオ" panose="020B0604030504040204" pitchFamily="50" charset="-128"/>
                        </a:rPr>
                        <a:t>月上旬</a:t>
                      </a:r>
                      <a:endParaRPr kumimoji="1" lang="en-US" altLang="ja-JP" sz="1200" b="1"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latin typeface="メイリオ" panose="020B0604030504040204" pitchFamily="50" charset="-128"/>
                          <a:ea typeface="メイリオ" panose="020B0604030504040204" pitchFamily="50" charset="-128"/>
                        </a:rPr>
                        <a:t>見頃は</a:t>
                      </a:r>
                      <a:r>
                        <a:rPr kumimoji="1" lang="en-US" altLang="ja-JP" sz="1200" b="1" dirty="0">
                          <a:latin typeface="メイリオ" panose="020B0604030504040204" pitchFamily="50" charset="-128"/>
                          <a:ea typeface="メイリオ" panose="020B0604030504040204" pitchFamily="50" charset="-128"/>
                        </a:rPr>
                        <a:t>2</a:t>
                      </a:r>
                      <a:r>
                        <a:rPr kumimoji="1" lang="ja-JP" altLang="en-US" sz="1200" b="1" dirty="0">
                          <a:latin typeface="メイリオ" panose="020B0604030504040204" pitchFamily="50" charset="-128"/>
                          <a:ea typeface="メイリオ" panose="020B0604030504040204" pitchFamily="50" charset="-128"/>
                        </a:rPr>
                        <a:t>月中旬前後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68750">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大型バス駐車可能（要予約）予約はメールで</a:t>
                      </a:r>
                      <a:r>
                        <a:rPr kumimoji="1" lang="en-US" altLang="ja-JP" sz="1200" b="1" dirty="0">
                          <a:solidFill>
                            <a:schemeClr val="tx1"/>
                          </a:solidFill>
                          <a:latin typeface="メイリオ" panose="020B0604030504040204" pitchFamily="50" charset="-128"/>
                          <a:ea typeface="メイリオ" panose="020B0604030504040204" pitchFamily="50" charset="-128"/>
                        </a:rPr>
                        <a:t>minabebairin.kanbaikyokai1309@gmail.com</a:t>
                      </a:r>
                      <a:r>
                        <a:rPr kumimoji="1" lang="ja-JP" altLang="en-US" sz="1200" b="1" dirty="0">
                          <a:solidFill>
                            <a:schemeClr val="tx1"/>
                          </a:solidFill>
                          <a:latin typeface="メイリオ" panose="020B0604030504040204" pitchFamily="50" charset="-128"/>
                          <a:ea typeface="メイリオ" panose="020B0604030504040204" pitchFamily="50" charset="-128"/>
                        </a:rPr>
                        <a:t>（梅の里観梅協会）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69095">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0739-74-8787</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（みなべ観光協会）</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p>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0739-74-3464</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（梅の里観梅協会</a:t>
                      </a:r>
                      <a:r>
                        <a:rPr kumimoji="1" lang="en-US" altLang="ja-JP" sz="800" b="1" i="0" kern="1200" dirty="0">
                          <a:solidFill>
                            <a:schemeClr val="tx1"/>
                          </a:solidFill>
                          <a:effectLst/>
                          <a:latin typeface="メイリオ" panose="020B0604030504040204" pitchFamily="50" charset="-128"/>
                          <a:ea typeface="メイリオ" panose="020B0604030504040204" pitchFamily="50" charset="-128"/>
                          <a:cs typeface="+mn-cs"/>
                        </a:rPr>
                        <a:t>※</a:t>
                      </a:r>
                      <a:r>
                        <a:rPr kumimoji="1" lang="ja-JP" altLang="en-US" sz="800" b="1" i="0" kern="1200" dirty="0">
                          <a:solidFill>
                            <a:schemeClr val="tx1"/>
                          </a:solidFill>
                          <a:effectLst/>
                          <a:latin typeface="メイリオ" panose="020B0604030504040204" pitchFamily="50" charset="-128"/>
                          <a:ea typeface="メイリオ" panose="020B0604030504040204" pitchFamily="50" charset="-128"/>
                          <a:cs typeface="+mn-cs"/>
                        </a:rPr>
                        <a:t>開園期間中のみ</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graphicFrame>
        <p:nvGraphicFramePr>
          <p:cNvPr id="15" name="表 14"/>
          <p:cNvGraphicFramePr>
            <a:graphicFrameLocks noGrp="1"/>
          </p:cNvGraphicFramePr>
          <p:nvPr>
            <p:extLst>
              <p:ext uri="{D42A27DB-BD31-4B8C-83A1-F6EECF244321}">
                <p14:modId xmlns:p14="http://schemas.microsoft.com/office/powerpoint/2010/main" val="2095586092"/>
              </p:ext>
            </p:extLst>
          </p:nvPr>
        </p:nvGraphicFramePr>
        <p:xfrm>
          <a:off x="5394052" y="3292400"/>
          <a:ext cx="4511948" cy="2654618"/>
        </p:xfrm>
        <a:graphic>
          <a:graphicData uri="http://schemas.openxmlformats.org/drawingml/2006/table">
            <a:tbl>
              <a:tblPr firstRow="1" bandRow="1">
                <a:tableStyleId>{5C22544A-7EE6-4342-B048-85BDC9FD1C3A}</a:tableStyleId>
              </a:tblPr>
              <a:tblGrid>
                <a:gridCol w="1150356">
                  <a:extLst>
                    <a:ext uri="{9D8B030D-6E8A-4147-A177-3AD203B41FA5}">
                      <a16:colId xmlns:a16="http://schemas.microsoft.com/office/drawing/2014/main" val="2770366239"/>
                    </a:ext>
                  </a:extLst>
                </a:gridCol>
                <a:gridCol w="3361592">
                  <a:extLst>
                    <a:ext uri="{9D8B030D-6E8A-4147-A177-3AD203B41FA5}">
                      <a16:colId xmlns:a16="http://schemas.microsoft.com/office/drawing/2014/main" val="1045076330"/>
                    </a:ext>
                  </a:extLst>
                </a:gridCol>
              </a:tblGrid>
              <a:tr h="1034179">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梅の産地・田辺市を代表する梅林で、「一目</a:t>
                      </a:r>
                      <a:r>
                        <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rPr>
                        <a:t>30</a:t>
                      </a:r>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万本」と謳われます。</a:t>
                      </a:r>
                    </a:p>
                    <a:p>
                      <a:r>
                        <a:rPr kumimoji="1" lang="ja-JP" altLang="en-US" sz="1200" b="1" i="0" kern="1200" dirty="0">
                          <a:solidFill>
                            <a:schemeClr val="tx1"/>
                          </a:solidFill>
                          <a:effectLst/>
                          <a:latin typeface="メイリオ" panose="020B0604030504040204" pitchFamily="50" charset="-128"/>
                          <a:ea typeface="メイリオ" panose="020B0604030504040204" pitchFamily="50" charset="-128"/>
                          <a:cs typeface="+mn-cs"/>
                        </a:rPr>
                        <a:t>眼下に広がる梅畑が太平洋に向かって山々と共に折り重なる様は当梅林の醍醐味になっています。</a:t>
                      </a:r>
                      <a:endParaRPr kumimoji="1" lang="en-US" altLang="ja-JP" sz="1200" b="1" i="0" kern="1200" dirty="0">
                        <a:solidFill>
                          <a:schemeClr val="tx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37949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場所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紀州石神田辺梅林（田辺市）</a:t>
                      </a:r>
                      <a:endParaRPr kumimoji="1" lang="en-US" altLang="ja-JP" sz="1200" b="1"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0451954"/>
                  </a:ext>
                </a:extLst>
              </a:tr>
              <a:tr h="37949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開催時期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1" dirty="0">
                          <a:latin typeface="メイリオ" panose="020B0604030504040204" pitchFamily="50" charset="-128"/>
                          <a:ea typeface="メイリオ" panose="020B0604030504040204" pitchFamily="50" charset="-128"/>
                        </a:rPr>
                        <a:t>2</a:t>
                      </a:r>
                      <a:r>
                        <a:rPr kumimoji="1" lang="ja-JP" altLang="en-US" sz="1200" b="1" dirty="0">
                          <a:latin typeface="メイリオ" panose="020B0604030504040204" pitchFamily="50" charset="-128"/>
                          <a:ea typeface="メイリオ" panose="020B0604030504040204" pitchFamily="50" charset="-128"/>
                        </a:rPr>
                        <a:t>月上旬～</a:t>
                      </a:r>
                      <a:r>
                        <a:rPr kumimoji="1" lang="en-US" altLang="ja-JP" sz="1200" b="1" dirty="0">
                          <a:latin typeface="メイリオ" panose="020B0604030504040204" pitchFamily="50" charset="-128"/>
                          <a:ea typeface="メイリオ" panose="020B0604030504040204" pitchFamily="50" charset="-128"/>
                        </a:rPr>
                        <a:t>3</a:t>
                      </a:r>
                      <a:r>
                        <a:rPr kumimoji="1" lang="ja-JP" altLang="en-US" sz="1200" b="1" dirty="0">
                          <a:latin typeface="メイリオ" panose="020B0604030504040204" pitchFamily="50" charset="-128"/>
                          <a:ea typeface="メイリオ" panose="020B0604030504040204" pitchFamily="50" charset="-128"/>
                        </a:rPr>
                        <a:t>月上旬</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06240260"/>
                  </a:ext>
                </a:extLst>
              </a:tr>
              <a:tr h="481957">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駐車場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大型バス駐車可能（</a:t>
                      </a:r>
                      <a:r>
                        <a:rPr kumimoji="1" lang="en-US" altLang="ja-JP" sz="1200" b="1" dirty="0">
                          <a:solidFill>
                            <a:schemeClr val="tx1"/>
                          </a:solidFill>
                          <a:latin typeface="メイリオ" panose="020B0604030504040204" pitchFamily="50" charset="-128"/>
                          <a:ea typeface="メイリオ" panose="020B0604030504040204" pitchFamily="50" charset="-128"/>
                        </a:rPr>
                        <a:t>※</a:t>
                      </a:r>
                      <a:r>
                        <a:rPr kumimoji="1" lang="ja-JP" altLang="en-US" sz="1200" b="1" dirty="0">
                          <a:solidFill>
                            <a:schemeClr val="tx1"/>
                          </a:solidFill>
                          <a:latin typeface="メイリオ" panose="020B0604030504040204" pitchFamily="50" charset="-128"/>
                          <a:ea typeface="メイリオ" panose="020B0604030504040204" pitchFamily="50" charset="-128"/>
                        </a:rPr>
                        <a:t>龍神方面からのみ）</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2728354"/>
                  </a:ext>
                </a:extLst>
              </a:tr>
              <a:tr h="379494">
                <a:tc>
                  <a:txBody>
                    <a:bodyPr/>
                    <a:lstStyle/>
                    <a:p>
                      <a:r>
                        <a:rPr kumimoji="1" lang="ja-JP" altLang="en-US" sz="1200" b="1" dirty="0">
                          <a:solidFill>
                            <a:schemeClr val="tx1"/>
                          </a:solidFill>
                          <a:latin typeface="メイリオ" panose="020B0604030504040204" pitchFamily="50" charset="-128"/>
                          <a:ea typeface="メイリオ" panose="020B0604030504040204" pitchFamily="50" charset="-128"/>
                        </a:rPr>
                        <a:t>お問い合わせ</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EEEF"/>
                    </a:solidFill>
                  </a:tcPr>
                </a:tc>
                <a:tc>
                  <a:txBody>
                    <a:bodyPr/>
                    <a:lstStyle/>
                    <a:p>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電話：</a:t>
                      </a:r>
                      <a:r>
                        <a:rPr kumimoji="1" lang="en-US" altLang="ja-JP" sz="1200" b="1" i="0" kern="1200" dirty="0">
                          <a:solidFill>
                            <a:schemeClr val="dk1"/>
                          </a:solidFill>
                          <a:effectLst/>
                          <a:latin typeface="メイリオ" panose="020B0604030504040204" pitchFamily="50" charset="-128"/>
                          <a:ea typeface="メイリオ" panose="020B0604030504040204" pitchFamily="50" charset="-128"/>
                          <a:cs typeface="+mn-cs"/>
                        </a:rPr>
                        <a:t>0739-26-9929</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（田辺市</a:t>
                      </a:r>
                      <a:r>
                        <a:rPr kumimoji="1" lang="zh-TW" altLang="en-US" sz="1200" b="1" i="0" kern="1200" dirty="0">
                          <a:solidFill>
                            <a:schemeClr val="dk1"/>
                          </a:solidFill>
                          <a:effectLst/>
                          <a:latin typeface="メイリオ" panose="020B0604030504040204" pitchFamily="50" charset="-128"/>
                          <a:ea typeface="メイリオ" panose="020B0604030504040204" pitchFamily="50" charset="-128"/>
                          <a:cs typeface="+mn-cs"/>
                        </a:rPr>
                        <a:t>観光協会</a:t>
                      </a:r>
                      <a:r>
                        <a:rPr kumimoji="1" lang="ja-JP" altLang="en-US" sz="1200" b="1" i="0" kern="1200" dirty="0">
                          <a:solidFill>
                            <a:schemeClr val="dk1"/>
                          </a:solidFill>
                          <a:effectLst/>
                          <a:latin typeface="メイリオ" panose="020B0604030504040204" pitchFamily="50" charset="-128"/>
                          <a:ea typeface="メイリオ" panose="020B0604030504040204" pitchFamily="50" charset="-128"/>
                          <a:cs typeface="+mn-cs"/>
                        </a:rPr>
                        <a:t>）</a:t>
                      </a:r>
                      <a:endParaRPr kumimoji="1" lang="en-US" altLang="zh-TW" sz="1200" b="1" i="0" kern="1200" dirty="0">
                        <a:solidFill>
                          <a:schemeClr val="dk1"/>
                        </a:solidFill>
                        <a:effectLst/>
                        <a:latin typeface="メイリオ" panose="020B0604030504040204" pitchFamily="50" charset="-128"/>
                        <a:ea typeface="メイリオ" panose="020B0604030504040204" pitchFamily="50" charset="-128"/>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bl>
          </a:graphicData>
        </a:graphic>
      </p:graphicFrame>
      <p:sp>
        <p:nvSpPr>
          <p:cNvPr id="11" name="テキスト ボックス 10"/>
          <p:cNvSpPr txBox="1"/>
          <p:nvPr/>
        </p:nvSpPr>
        <p:spPr>
          <a:xfrm>
            <a:off x="2435397" y="720384"/>
            <a:ext cx="1449977" cy="400110"/>
          </a:xfrm>
          <a:prstGeom prst="rect">
            <a:avLst/>
          </a:prstGeom>
          <a:noFill/>
        </p:spPr>
        <p:txBody>
          <a:bodyPr wrap="square" rtlCol="0">
            <a:spAutoFit/>
          </a:bodyPr>
          <a:lstStyle/>
          <a:p>
            <a:r>
              <a:rPr kumimoji="1" lang="ja-JP" altLang="en-US" sz="2000" b="1" dirty="0"/>
              <a:t>南部梅林</a:t>
            </a:r>
          </a:p>
        </p:txBody>
      </p:sp>
      <p:sp>
        <p:nvSpPr>
          <p:cNvPr id="21" name="テキスト ボックス 20"/>
          <p:cNvSpPr txBox="1"/>
          <p:nvPr/>
        </p:nvSpPr>
        <p:spPr>
          <a:xfrm>
            <a:off x="6553484" y="720384"/>
            <a:ext cx="2820035" cy="400110"/>
          </a:xfrm>
          <a:prstGeom prst="rect">
            <a:avLst/>
          </a:prstGeom>
          <a:noFill/>
        </p:spPr>
        <p:txBody>
          <a:bodyPr wrap="square" rtlCol="0">
            <a:spAutoFit/>
          </a:bodyPr>
          <a:lstStyle/>
          <a:p>
            <a:r>
              <a:rPr kumimoji="1" lang="zh-TW" altLang="en-US" sz="2000" b="1" dirty="0">
                <a:latin typeface="游ゴシック" panose="020B0400000000000000" pitchFamily="50" charset="-128"/>
                <a:ea typeface="游ゴシック" panose="020B0400000000000000" pitchFamily="50" charset="-128"/>
              </a:rPr>
              <a:t>紀州石神田辺梅林</a:t>
            </a:r>
            <a:endParaRPr kumimoji="1" lang="ja-JP" altLang="en-US" sz="2000" b="1" dirty="0">
              <a:latin typeface="游ゴシック" panose="020B0400000000000000" pitchFamily="50" charset="-128"/>
              <a:ea typeface="游ゴシック" panose="020B0400000000000000" pitchFamily="50" charset="-128"/>
            </a:endParaRPr>
          </a:p>
        </p:txBody>
      </p:sp>
      <p:pic>
        <p:nvPicPr>
          <p:cNvPr id="3" name="図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9759" y="1120014"/>
            <a:ext cx="3063977" cy="2042651"/>
          </a:xfrm>
          <a:prstGeom prst="rect">
            <a:avLst/>
          </a:prstGeom>
        </p:spPr>
      </p:pic>
      <p:pic>
        <p:nvPicPr>
          <p:cNvPr id="5" name="図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2737" y="1123639"/>
            <a:ext cx="3063977" cy="2042651"/>
          </a:xfrm>
          <a:prstGeom prst="rect">
            <a:avLst/>
          </a:prstGeom>
        </p:spPr>
      </p:pic>
      <p:sp>
        <p:nvSpPr>
          <p:cNvPr id="6" name="テキスト ボックス 5"/>
          <p:cNvSpPr txBox="1"/>
          <p:nvPr/>
        </p:nvSpPr>
        <p:spPr>
          <a:xfrm>
            <a:off x="625337" y="6486397"/>
            <a:ext cx="8636828" cy="307777"/>
          </a:xfrm>
          <a:prstGeom prst="rect">
            <a:avLst/>
          </a:prstGeom>
          <a:noFill/>
        </p:spPr>
        <p:txBody>
          <a:bodyPr wrap="square" rtlCol="0">
            <a:spAutoFit/>
          </a:bodyPr>
          <a:lstStyle/>
          <a:p>
            <a:r>
              <a:rPr kumimoji="1" lang="ja-JP" altLang="en-US" sz="1400" b="1" dirty="0"/>
              <a:t>例年、紀州石神田辺梅林の方が見頃が遅いため、</a:t>
            </a:r>
            <a:r>
              <a:rPr kumimoji="1" lang="en-US" altLang="ja-JP" sz="1400" b="1" dirty="0"/>
              <a:t>3</a:t>
            </a:r>
            <a:r>
              <a:rPr kumimoji="1" lang="ja-JP" altLang="en-US" sz="1400" b="1" dirty="0"/>
              <a:t>月上旬のツアーの場合は紀州石神田辺梅林の選択肢も。</a:t>
            </a:r>
          </a:p>
        </p:txBody>
      </p:sp>
      <p:sp>
        <p:nvSpPr>
          <p:cNvPr id="10" name="テキスト ボックス 9">
            <a:extLst>
              <a:ext uri="{FF2B5EF4-FFF2-40B4-BE49-F238E27FC236}">
                <a16:creationId xmlns:a16="http://schemas.microsoft.com/office/drawing/2014/main" id="{A2EF11AE-7C87-910F-2641-8C79413482C2}"/>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68</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664779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1" name="Picture 11" descr="海桜鮪刺身"/>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539" y="3204741"/>
            <a:ext cx="2087729" cy="2291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3" descr="\\172.20.42.62\文化国際課\国際班\☆写真\00 和歌山県紹介用データ\和歌山―写真\勝浦漁港　マグロ水揚げ.jpg"/>
          <p:cNvPicPr>
            <a:picLocks noChangeAspect="1" noChangeArrowheads="1"/>
          </p:cNvPicPr>
          <p:nvPr/>
        </p:nvPicPr>
        <p:blipFill>
          <a:blip r:embed="rId4" cstate="print">
            <a:extLst>
              <a:ext uri="{28A0092B-C50C-407E-A947-70E740481C1C}">
                <a14:useLocalDpi xmlns:a14="http://schemas.microsoft.com/office/drawing/2010/main" val="0"/>
              </a:ext>
            </a:extLst>
          </a:blip>
          <a:srcRect t="22760"/>
          <a:stretch>
            <a:fillRect/>
          </a:stretch>
        </p:blipFill>
        <p:spPr bwMode="auto">
          <a:xfrm>
            <a:off x="660993" y="2207405"/>
            <a:ext cx="2220732" cy="152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図 2"/>
          <p:cNvPicPr>
            <a:picLocks noChangeAspect="1"/>
          </p:cNvPicPr>
          <p:nvPr/>
        </p:nvPicPr>
        <p:blipFill>
          <a:blip r:embed="rId5">
            <a:extLst>
              <a:ext uri="{28A0092B-C50C-407E-A947-70E740481C1C}">
                <a14:useLocalDpi xmlns:a14="http://schemas.microsoft.com/office/drawing/2010/main" val="0"/>
              </a:ext>
            </a:extLst>
          </a:blip>
          <a:srcRect l="23006" t="3586" r="23006" b="-3586"/>
          <a:stretch>
            <a:fillRect/>
          </a:stretch>
        </p:blipFill>
        <p:spPr bwMode="auto">
          <a:xfrm>
            <a:off x="2760687" y="2227359"/>
            <a:ext cx="1687506" cy="207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3" descr="イセエビ①（観光）"/>
          <p:cNvPicPr>
            <a:picLocks noChangeAspect="1" noChangeArrowheads="1"/>
          </p:cNvPicPr>
          <p:nvPr/>
        </p:nvPicPr>
        <p:blipFill>
          <a:blip r:embed="rId6" cstate="print">
            <a:extLst>
              <a:ext uri="{28A0092B-C50C-407E-A947-70E740481C1C}">
                <a14:useLocalDpi xmlns:a14="http://schemas.microsoft.com/office/drawing/2010/main" val="0"/>
              </a:ext>
            </a:extLst>
          </a:blip>
          <a:srcRect b="6476"/>
          <a:stretch>
            <a:fillRect/>
          </a:stretch>
        </p:blipFill>
        <p:spPr bwMode="auto">
          <a:xfrm>
            <a:off x="2445113" y="4009251"/>
            <a:ext cx="2580566" cy="1465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6" descr="まだい"/>
          <p:cNvPicPr>
            <a:picLocks noChangeAspect="1" noChangeArrowheads="1"/>
          </p:cNvPicPr>
          <p:nvPr/>
        </p:nvPicPr>
        <p:blipFill>
          <a:blip r:embed="rId7">
            <a:extLst>
              <a:ext uri="{28A0092B-C50C-407E-A947-70E740481C1C}">
                <a14:useLocalDpi xmlns:a14="http://schemas.microsoft.com/office/drawing/2010/main" val="0"/>
              </a:ext>
            </a:extLst>
          </a:blip>
          <a:srcRect t="6203" b="20685"/>
          <a:stretch>
            <a:fillRect/>
          </a:stretch>
        </p:blipFill>
        <p:spPr bwMode="auto">
          <a:xfrm>
            <a:off x="678132" y="5487056"/>
            <a:ext cx="2482213" cy="1338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67560" y="3555728"/>
            <a:ext cx="2205150" cy="1837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4" descr="\\172.20.211.16\観光交流課\01 和歌山県内観光地　写真\06 和歌山の料理・フルーツ写真\和歌山ラーメン.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48193" y="2203935"/>
            <a:ext cx="2820683" cy="188024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172.20.211.16\観光交流課\01 和歌山県内観光地　写真\06 和歌山の料理・フルーツ写真\梅関係の画像\梅干し (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034473" y="2181561"/>
            <a:ext cx="2210534" cy="1565953"/>
          </a:xfrm>
          <a:prstGeom prst="rect">
            <a:avLst/>
          </a:prstGeom>
          <a:noFill/>
          <a:extLst>
            <a:ext uri="{909E8E84-426E-40DD-AFC4-6F175D3DCCD1}">
              <a14:hiddenFill xmlns:a14="http://schemas.microsoft.com/office/drawing/2010/main">
                <a:solidFill>
                  <a:srgbClr val="FFFFFF"/>
                </a:solidFill>
              </a14:hiddenFill>
            </a:ext>
          </a:extLst>
        </p:spPr>
      </p:pic>
      <p:pic>
        <p:nvPicPr>
          <p:cNvPr id="8" name="図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49080" y="5207539"/>
            <a:ext cx="2427095" cy="1618063"/>
          </a:xfrm>
          <a:prstGeom prst="rect">
            <a:avLst/>
          </a:prstGeom>
        </p:spPr>
      </p:pic>
      <p:pic>
        <p:nvPicPr>
          <p:cNvPr id="10" name="図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47666" y="5153467"/>
            <a:ext cx="2273685" cy="1671585"/>
          </a:xfrm>
          <a:prstGeom prst="rect">
            <a:avLst/>
          </a:prstGeom>
        </p:spPr>
      </p:pic>
      <p:pic>
        <p:nvPicPr>
          <p:cNvPr id="11" name="図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10500" y="3576383"/>
            <a:ext cx="2574889" cy="1795981"/>
          </a:xfrm>
          <a:prstGeom prst="rect">
            <a:avLst/>
          </a:prstGeom>
        </p:spPr>
      </p:pic>
      <p:pic>
        <p:nvPicPr>
          <p:cNvPr id="28" name="図 27"/>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96627" y="5124113"/>
            <a:ext cx="1748380" cy="1691111"/>
          </a:xfrm>
          <a:prstGeom prst="rect">
            <a:avLst/>
          </a:prstGeom>
        </p:spPr>
      </p:pic>
      <p:pic>
        <p:nvPicPr>
          <p:cNvPr id="2" name="図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127344" y="4965292"/>
            <a:ext cx="791073" cy="791073"/>
          </a:xfrm>
          <a:prstGeom prst="rect">
            <a:avLst/>
          </a:prstGeom>
        </p:spPr>
      </p:pic>
      <p:sp>
        <p:nvSpPr>
          <p:cNvPr id="6" name="右矢印 6">
            <a:extLst>
              <a:ext uri="{FF2B5EF4-FFF2-40B4-BE49-F238E27FC236}">
                <a16:creationId xmlns:a16="http://schemas.microsoft.com/office/drawing/2014/main" id="{5CE8FB5B-4CA0-6AD6-3D20-3AB8BB7C3054}"/>
              </a:ext>
            </a:extLst>
          </p:cNvPr>
          <p:cNvSpPr/>
          <p:nvPr/>
        </p:nvSpPr>
        <p:spPr>
          <a:xfrm>
            <a:off x="358257" y="919"/>
            <a:ext cx="9082207" cy="493025"/>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a:t>
            </a:r>
          </a:p>
        </p:txBody>
      </p:sp>
      <p:sp>
        <p:nvSpPr>
          <p:cNvPr id="7" name="四角形: 角を丸くする 6">
            <a:extLst>
              <a:ext uri="{FF2B5EF4-FFF2-40B4-BE49-F238E27FC236}">
                <a16:creationId xmlns:a16="http://schemas.microsoft.com/office/drawing/2014/main" id="{FA3F2275-E32D-67CA-6E17-AEC9F5A230DA}"/>
              </a:ext>
            </a:extLst>
          </p:cNvPr>
          <p:cNvSpPr/>
          <p:nvPr/>
        </p:nvSpPr>
        <p:spPr>
          <a:xfrm>
            <a:off x="98879" y="509067"/>
            <a:ext cx="9596663" cy="1444671"/>
          </a:xfrm>
          <a:prstGeom prst="roundRect">
            <a:avLst/>
          </a:prstGeom>
          <a:solidFill>
            <a:schemeClr val="accent4">
              <a:lumMod val="40000"/>
              <a:lumOff val="6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833119F-C3B3-5C2E-D543-D1F61BC32810}"/>
              </a:ext>
            </a:extLst>
          </p:cNvPr>
          <p:cNvSpPr txBox="1"/>
          <p:nvPr/>
        </p:nvSpPr>
        <p:spPr>
          <a:xfrm>
            <a:off x="98880" y="601642"/>
            <a:ext cx="9708239" cy="1969770"/>
          </a:xfrm>
          <a:prstGeom prst="rect">
            <a:avLst/>
          </a:prstGeom>
          <a:noFill/>
        </p:spPr>
        <p:txBody>
          <a:bodyPr wrap="square" rtlCol="0">
            <a:spAutoFit/>
          </a:bodyPr>
          <a:lstStyle/>
          <a:p>
            <a:pPr algn="l" fontAlgn="base"/>
            <a:r>
              <a:rPr lang="ja-JP" altLang="en-US" dirty="0">
                <a:solidFill>
                  <a:srgbClr val="000000"/>
                </a:solidFill>
                <a:latin typeface="Noto Sans JP" panose="020B0200000000000000" pitchFamily="50" charset="-128"/>
                <a:ea typeface="Noto Sans JP" panose="020B0200000000000000" pitchFamily="50" charset="-128"/>
              </a:rPr>
              <a:t>　</a:t>
            </a:r>
            <a:r>
              <a:rPr lang="ja-JP" altLang="en-US" sz="1700" b="0" i="0" dirty="0">
                <a:solidFill>
                  <a:srgbClr val="000000"/>
                </a:solidFill>
                <a:effectLst/>
                <a:latin typeface="メイリオ" panose="020B0604030504040204" pitchFamily="50" charset="-128"/>
                <a:ea typeface="メイリオ" panose="020B0604030504040204" pitchFamily="50" charset="-128"/>
              </a:rPr>
              <a:t>温暖でありながら寒暖差を生む深い山々。南からは黒潮の、北からは瀬戸内海の恵みを受け、</a:t>
            </a:r>
            <a:endParaRPr lang="en-US" altLang="ja-JP" sz="1700" b="0" i="0" dirty="0">
              <a:solidFill>
                <a:srgbClr val="000000"/>
              </a:solidFill>
              <a:effectLst/>
              <a:latin typeface="メイリオ" panose="020B0604030504040204" pitchFamily="50" charset="-128"/>
              <a:ea typeface="メイリオ" panose="020B0604030504040204" pitchFamily="50" charset="-128"/>
            </a:endParaRPr>
          </a:p>
          <a:p>
            <a:pPr algn="l" fontAlgn="base"/>
            <a:r>
              <a:rPr lang="ja-JP" altLang="en-US" sz="1700" b="0" i="0" dirty="0">
                <a:solidFill>
                  <a:srgbClr val="000000"/>
                </a:solidFill>
                <a:effectLst/>
                <a:latin typeface="メイリオ" panose="020B0604030504040204" pitchFamily="50" charset="-128"/>
                <a:ea typeface="メイリオ" panose="020B0604030504040204" pitchFamily="50" charset="-128"/>
              </a:rPr>
              <a:t>それらが混じり合う豊かな海。四季折々、地域ごとに異なる表情をみせる和歌山県は、まさしく「食の宝庫」です。温暖な気候で多種多様な野菜や果実の栽培ができ、海ではたくさんの魚が獲</a:t>
            </a:r>
            <a:endParaRPr lang="en-US" altLang="ja-JP" sz="1700" b="0" i="0" dirty="0">
              <a:solidFill>
                <a:srgbClr val="000000"/>
              </a:solidFill>
              <a:effectLst/>
              <a:latin typeface="メイリオ" panose="020B0604030504040204" pitchFamily="50" charset="-128"/>
              <a:ea typeface="メイリオ" panose="020B0604030504040204" pitchFamily="50" charset="-128"/>
            </a:endParaRPr>
          </a:p>
          <a:p>
            <a:pPr algn="l" fontAlgn="base"/>
            <a:r>
              <a:rPr lang="ja-JP" altLang="en-US" sz="1700" b="0" i="0" dirty="0">
                <a:solidFill>
                  <a:srgbClr val="000000"/>
                </a:solidFill>
                <a:effectLst/>
                <a:latin typeface="メイリオ" panose="020B0604030504040204" pitchFamily="50" charset="-128"/>
                <a:ea typeface="メイリオ" panose="020B0604030504040204" pitchFamily="50" charset="-128"/>
              </a:rPr>
              <a:t>れるという恵まれた風土によって、山間地域の“野菜や山菜”を主とする食文化、沿岸地域の鮮魚を主とした個性的な食文化が生まれました。</a:t>
            </a:r>
          </a:p>
          <a:p>
            <a:pPr algn="l" fontAlgn="base"/>
            <a:endParaRPr lang="ja-JP" altLang="en-US" b="0" i="0" dirty="0">
              <a:solidFill>
                <a:srgbClr val="000000"/>
              </a:solidFill>
              <a:effectLst/>
              <a:latin typeface="Noto Sans JP" panose="020B0200000000000000" pitchFamily="50" charset="-128"/>
              <a:ea typeface="Noto Sans JP" panose="020B0200000000000000" pitchFamily="50" charset="-128"/>
            </a:endParaRPr>
          </a:p>
          <a:p>
            <a:endParaRPr kumimoji="1" lang="en-US" altLang="ja-JP" dirty="0"/>
          </a:p>
        </p:txBody>
      </p:sp>
      <p:sp>
        <p:nvSpPr>
          <p:cNvPr id="4" name="テキスト ボックス 3">
            <a:extLst>
              <a:ext uri="{FF2B5EF4-FFF2-40B4-BE49-F238E27FC236}">
                <a16:creationId xmlns:a16="http://schemas.microsoft.com/office/drawing/2014/main" id="{A3A3B8CC-196A-8557-846E-06851918CE0B}"/>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69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438785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13" name="図 12"/>
          <p:cNvPicPr>
            <a:picLocks noChangeAspect="1"/>
          </p:cNvPicPr>
          <p:nvPr/>
        </p:nvPicPr>
        <p:blipFill>
          <a:blip r:embed="rId2"/>
          <a:stretch>
            <a:fillRect/>
          </a:stretch>
        </p:blipFill>
        <p:spPr>
          <a:xfrm flipV="1">
            <a:off x="142876" y="1435622"/>
            <a:ext cx="1228724" cy="190175"/>
          </a:xfrm>
          <a:prstGeom prst="rect">
            <a:avLst/>
          </a:prstGeom>
        </p:spPr>
      </p:pic>
      <p:sp>
        <p:nvSpPr>
          <p:cNvPr id="7" name="右矢印 6"/>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4"/>
          <a:stretch>
            <a:fillRect/>
          </a:stretch>
        </p:blipFill>
        <p:spPr>
          <a:xfrm>
            <a:off x="10087243" y="412271"/>
            <a:ext cx="952792" cy="952792"/>
          </a:xfrm>
          <a:prstGeom prst="rect">
            <a:avLst/>
          </a:prstGeom>
        </p:spPr>
      </p:pic>
      <p:sp>
        <p:nvSpPr>
          <p:cNvPr id="14" name="タイトル 1"/>
          <p:cNvSpPr txBox="1">
            <a:spLocks/>
          </p:cNvSpPr>
          <p:nvPr/>
        </p:nvSpPr>
        <p:spPr>
          <a:xfrm>
            <a:off x="142876" y="490601"/>
            <a:ext cx="788832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effectLst>
                  <a:outerShdw blurRad="38100" dist="38100" dir="2700000" algn="tl">
                    <a:srgbClr val="000000">
                      <a:alpha val="43137"/>
                    </a:srgbClr>
                  </a:outerShdw>
                </a:effectLst>
              </a:rPr>
              <a:t>グルメを楽しむ旅。～お肉料理～</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9" name="テキスト ボックス 8"/>
          <p:cNvSpPr txBox="1"/>
          <p:nvPr/>
        </p:nvSpPr>
        <p:spPr>
          <a:xfrm>
            <a:off x="126949" y="1286732"/>
            <a:ext cx="9643383" cy="5416868"/>
          </a:xfrm>
          <a:prstGeom prst="rect">
            <a:avLst/>
          </a:prstGeom>
          <a:solidFill>
            <a:schemeClr val="accent5">
              <a:lumMod val="20000"/>
              <a:lumOff val="80000"/>
            </a:schemeClr>
          </a:solidFill>
        </p:spPr>
        <p:txBody>
          <a:bodyPr wrap="square" rtlCol="0">
            <a:spAutoFit/>
          </a:bodyPr>
          <a:lstStyle/>
          <a:p>
            <a:r>
              <a:rPr kumimoji="1" lang="ja-JP" altLang="en-US" sz="2800" b="1" dirty="0"/>
              <a:t>熊野牛</a:t>
            </a:r>
            <a:endParaRPr kumimoji="1" lang="en-US" altLang="ja-JP" sz="2800" b="1" dirty="0"/>
          </a:p>
          <a:p>
            <a:r>
              <a:rPr kumimoji="1" lang="ja-JP" altLang="en-US" dirty="0"/>
              <a:t>和歌山県南部の熊野地方で昔から飼われていた和牛を品種改良。和歌山県特産の高級和牛で、肉質はきめ細やかで柔らか。甘味のある味わいで、肉そのものの風味に優れています。</a:t>
            </a:r>
            <a:endParaRPr kumimoji="1" lang="en-US" altLang="ja-JP" dirty="0"/>
          </a:p>
          <a:p>
            <a:endParaRPr kumimoji="1" lang="en-US" altLang="ja-JP" dirty="0"/>
          </a:p>
          <a:p>
            <a:r>
              <a:rPr kumimoji="1" lang="ja-JP" altLang="en-US" dirty="0"/>
              <a:t>＜団体受け入れ可＞</a:t>
            </a:r>
            <a:endParaRPr kumimoji="1" lang="en-US" altLang="ja-JP" dirty="0"/>
          </a:p>
          <a:p>
            <a:r>
              <a:rPr kumimoji="1" lang="ja-JP" altLang="en-US" dirty="0"/>
              <a:t>　</a:t>
            </a:r>
            <a:r>
              <a:rPr kumimoji="1" lang="ja-JP" altLang="en-US" b="1" dirty="0"/>
              <a:t>瀞峡めぐりの里熊野川</a:t>
            </a:r>
            <a:r>
              <a:rPr kumimoji="1" lang="ja-JP" altLang="en-US" sz="1200" dirty="0"/>
              <a:t>（住所／</a:t>
            </a:r>
            <a:r>
              <a:rPr lang="zh-TW" altLang="en-US" sz="1200" dirty="0">
                <a:latin typeface="游ゴシック" panose="020B0400000000000000" pitchFamily="50" charset="-128"/>
                <a:ea typeface="游ゴシック" panose="020B0400000000000000" pitchFamily="50" charset="-128"/>
              </a:rPr>
              <a:t>新宮市熊野川町日足</a:t>
            </a:r>
            <a:r>
              <a:rPr lang="en-US" altLang="zh-TW" sz="1200" dirty="0">
                <a:latin typeface="游ゴシック" panose="020B0400000000000000" pitchFamily="50" charset="-128"/>
                <a:ea typeface="游ゴシック" panose="020B0400000000000000" pitchFamily="50" charset="-128"/>
              </a:rPr>
              <a:t>272</a:t>
            </a:r>
            <a:r>
              <a:rPr kumimoji="1" lang="ja-JP" altLang="en-US" sz="1200" dirty="0"/>
              <a:t>）</a:t>
            </a:r>
            <a:r>
              <a:rPr kumimoji="1" lang="en-US" altLang="ja-JP" sz="1200" b="1" dirty="0"/>
              <a:t>0735-44-0326</a:t>
            </a:r>
          </a:p>
          <a:p>
            <a:r>
              <a:rPr kumimoji="1" lang="ja-JP" altLang="en-US" dirty="0"/>
              <a:t>　</a:t>
            </a:r>
            <a:r>
              <a:rPr kumimoji="1" lang="ja-JP" altLang="en-US" sz="1600" dirty="0"/>
              <a:t>アクセス：本宮大社から３０分（新宮・那智方面）</a:t>
            </a:r>
            <a:endParaRPr kumimoji="1" lang="en-US" altLang="ja-JP" sz="1600" dirty="0"/>
          </a:p>
          <a:p>
            <a:r>
              <a:rPr kumimoji="1" lang="ja-JP" altLang="en-US" sz="1600" dirty="0"/>
              <a:t>　団体メニューあり：</a:t>
            </a:r>
            <a:endParaRPr kumimoji="1" lang="en-US" altLang="ja-JP" sz="1600" dirty="0"/>
          </a:p>
          <a:p>
            <a:r>
              <a:rPr kumimoji="1" lang="ja-JP" altLang="en-US" sz="1600" dirty="0"/>
              <a:t>　　熊野牛のすき焼き・しゃぶしゃぶ＋近大マグロ等　</a:t>
            </a:r>
            <a:endParaRPr kumimoji="1" lang="en-US" altLang="ja-JP" sz="1600" dirty="0"/>
          </a:p>
          <a:p>
            <a:r>
              <a:rPr kumimoji="1" lang="ja-JP" altLang="en-US" dirty="0"/>
              <a:t>・</a:t>
            </a:r>
            <a:r>
              <a:rPr kumimoji="1" lang="ja-JP" altLang="en-US" b="1" dirty="0"/>
              <a:t>焼肉勢</a:t>
            </a:r>
            <a:r>
              <a:rPr lang="ja-JP" altLang="en-US" sz="1100" dirty="0"/>
              <a:t>（</a:t>
            </a:r>
            <a:r>
              <a:rPr lang="ja-JP" altLang="en-US" sz="1100" dirty="0">
                <a:latin typeface="+mn-ea"/>
              </a:rPr>
              <a:t>住所／和歌山市鳴神</a:t>
            </a:r>
            <a:r>
              <a:rPr lang="en-US" altLang="ja-JP" sz="1100" dirty="0">
                <a:latin typeface="+mn-ea"/>
              </a:rPr>
              <a:t>344-7</a:t>
            </a:r>
            <a:r>
              <a:rPr lang="ja-JP" altLang="en-US" sz="1100" dirty="0">
                <a:latin typeface="+mn-ea"/>
              </a:rPr>
              <a:t>）</a:t>
            </a:r>
            <a:r>
              <a:rPr lang="en-US" altLang="ja-JP" sz="1200" b="1" dirty="0"/>
              <a:t>050-5462-4645 </a:t>
            </a:r>
          </a:p>
          <a:p>
            <a:r>
              <a:rPr lang="ja-JP" altLang="en-US" sz="1200" dirty="0"/>
              <a:t>　  </a:t>
            </a:r>
            <a:r>
              <a:rPr lang="ja-JP" altLang="en-US" sz="1600" dirty="0"/>
              <a:t>個室をすべて含めた場合</a:t>
            </a:r>
            <a:r>
              <a:rPr lang="en-US" altLang="ja-JP" sz="1600" dirty="0"/>
              <a:t>51</a:t>
            </a:r>
            <a:r>
              <a:rPr lang="ja-JP" altLang="en-US" sz="1600" dirty="0"/>
              <a:t>名まで可能</a:t>
            </a:r>
            <a:endParaRPr kumimoji="1" lang="en-US" altLang="ja-JP" sz="1600" dirty="0"/>
          </a:p>
          <a:p>
            <a:r>
              <a:rPr kumimoji="1" lang="ja-JP" altLang="en-US" dirty="0"/>
              <a:t>・</a:t>
            </a:r>
            <a:r>
              <a:rPr lang="ja-JP" altLang="en-US" b="1" dirty="0"/>
              <a:t>肉料理ダイニング くまの</a:t>
            </a:r>
            <a:r>
              <a:rPr lang="ja-JP" altLang="en-US" sz="1100" dirty="0"/>
              <a:t>（</a:t>
            </a:r>
            <a:r>
              <a:rPr lang="ja-JP" altLang="en-US" sz="1100" dirty="0">
                <a:latin typeface="+mn-ea"/>
              </a:rPr>
              <a:t>住所／和歌山市太田</a:t>
            </a:r>
            <a:r>
              <a:rPr lang="en-US" altLang="ja-JP" sz="1100" dirty="0">
                <a:latin typeface="+mn-ea"/>
              </a:rPr>
              <a:t>1-4-34</a:t>
            </a:r>
            <a:r>
              <a:rPr lang="ja-JP" altLang="en-US" sz="1100" dirty="0">
                <a:latin typeface="+mn-ea"/>
              </a:rPr>
              <a:t>伊勢屋ビル</a:t>
            </a:r>
            <a:r>
              <a:rPr lang="en-US" altLang="ja-JP" sz="1100" dirty="0">
                <a:latin typeface="+mn-ea"/>
              </a:rPr>
              <a:t>1F</a:t>
            </a:r>
            <a:r>
              <a:rPr lang="ja-JP" altLang="en-US" sz="1100" dirty="0">
                <a:latin typeface="+mn-ea"/>
              </a:rPr>
              <a:t>）</a:t>
            </a:r>
            <a:r>
              <a:rPr lang="en-US" altLang="ja-JP" sz="1200" b="1" dirty="0"/>
              <a:t>073-472-8662</a:t>
            </a:r>
            <a:endParaRPr kumimoji="1" lang="en-US" altLang="ja-JP" sz="1200" b="1" dirty="0"/>
          </a:p>
          <a:p>
            <a:r>
              <a:rPr kumimoji="1" lang="ja-JP" altLang="en-US" dirty="0"/>
              <a:t>　</a:t>
            </a:r>
            <a:r>
              <a:rPr kumimoji="1" lang="ja-JP" altLang="en-US" sz="1600" dirty="0"/>
              <a:t>熊野牛ステーキコースあり</a:t>
            </a:r>
            <a:endParaRPr kumimoji="1" lang="en-US" altLang="ja-JP" sz="1600" dirty="0"/>
          </a:p>
          <a:p>
            <a:r>
              <a:rPr kumimoji="1" lang="ja-JP" altLang="en-US" dirty="0"/>
              <a:t>・</a:t>
            </a:r>
            <a:r>
              <a:rPr lang="ja-JP" altLang="en-US" b="1" dirty="0"/>
              <a:t>ステーキハウス</a:t>
            </a:r>
            <a:r>
              <a:rPr lang="ja-JP" altLang="en-US" b="1" dirty="0" err="1"/>
              <a:t>ひの</a:t>
            </a:r>
            <a:r>
              <a:rPr lang="ja-JP" altLang="en-US" b="1" dirty="0"/>
              <a:t>き</a:t>
            </a:r>
            <a:r>
              <a:rPr lang="ja-JP" altLang="en-US" sz="1100" dirty="0">
                <a:latin typeface="+mn-ea"/>
              </a:rPr>
              <a:t>（住所／那智勝浦町築地</a:t>
            </a:r>
            <a:r>
              <a:rPr lang="en-US" altLang="ja-JP" sz="1100" dirty="0">
                <a:latin typeface="+mn-ea"/>
              </a:rPr>
              <a:t>1-1-13</a:t>
            </a:r>
            <a:r>
              <a:rPr lang="ja-JP" altLang="en-US" sz="1100" dirty="0">
                <a:latin typeface="+mn-ea"/>
              </a:rPr>
              <a:t>）</a:t>
            </a:r>
            <a:r>
              <a:rPr lang="en-US" altLang="ja-JP" sz="1200" b="1" dirty="0">
                <a:solidFill>
                  <a:srgbClr val="222222"/>
                </a:solidFill>
              </a:rPr>
              <a:t>0735-52-5550</a:t>
            </a:r>
            <a:endParaRPr lang="en-US" altLang="ja-JP" sz="1200" b="1" dirty="0"/>
          </a:p>
          <a:p>
            <a:r>
              <a:rPr kumimoji="1" lang="ja-JP" altLang="en-US" dirty="0"/>
              <a:t>　</a:t>
            </a:r>
            <a:r>
              <a:rPr kumimoji="1" lang="ja-JP" altLang="en-US" sz="1600" dirty="0"/>
              <a:t>熊野牛＆まぐろハンバーグのハーフ＆ハーフ／熊野牛ステーキなど</a:t>
            </a:r>
            <a:r>
              <a:rPr kumimoji="1" lang="ja-JP" altLang="en-US" dirty="0"/>
              <a:t>　</a:t>
            </a:r>
            <a:r>
              <a:rPr lang="en-US" altLang="ja-JP" sz="1100" dirty="0"/>
              <a:t>※</a:t>
            </a:r>
            <a:r>
              <a:rPr lang="ja-JP" altLang="en-US" sz="1100" dirty="0"/>
              <a:t>定員８名程度</a:t>
            </a:r>
            <a:endParaRPr kumimoji="1" lang="en-US" altLang="ja-JP" dirty="0"/>
          </a:p>
          <a:p>
            <a:r>
              <a:rPr kumimoji="1" lang="ja-JP" altLang="en-US" dirty="0"/>
              <a:t>・</a:t>
            </a:r>
            <a:r>
              <a:rPr kumimoji="1" lang="ja-JP" altLang="en-US" b="1" dirty="0"/>
              <a:t>焼肉熊野</a:t>
            </a:r>
            <a:r>
              <a:rPr kumimoji="1" lang="ja-JP" altLang="en-US" sz="1100" dirty="0">
                <a:latin typeface="+mn-ea"/>
              </a:rPr>
              <a:t>（住所／</a:t>
            </a:r>
            <a:r>
              <a:rPr lang="ja-JP" altLang="en-US" sz="1100" dirty="0">
                <a:latin typeface="+mn-ea"/>
              </a:rPr>
              <a:t>田辺市新庄町</a:t>
            </a:r>
            <a:r>
              <a:rPr lang="en-US" altLang="ja-JP" sz="1100" dirty="0">
                <a:latin typeface="+mn-ea"/>
              </a:rPr>
              <a:t>2915-51</a:t>
            </a:r>
            <a:r>
              <a:rPr lang="ja-JP" altLang="en-US" sz="1100" dirty="0">
                <a:latin typeface="+mn-ea"/>
              </a:rPr>
              <a:t>）</a:t>
            </a:r>
            <a:r>
              <a:rPr lang="en-US" altLang="ja-JP" sz="1200" b="1" dirty="0"/>
              <a:t>0739-24-7750</a:t>
            </a:r>
            <a:endParaRPr lang="en-US" altLang="ja-JP" sz="1200" dirty="0">
              <a:latin typeface="+mn-ea"/>
            </a:endParaRPr>
          </a:p>
          <a:p>
            <a:r>
              <a:rPr lang="ja-JP" altLang="en-US" dirty="0"/>
              <a:t>　</a:t>
            </a:r>
            <a:r>
              <a:rPr lang="ja-JP" altLang="en-US" sz="1600" dirty="0"/>
              <a:t>宴会利用の場合</a:t>
            </a:r>
            <a:r>
              <a:rPr lang="en-US" altLang="ja-JP" sz="1600" dirty="0"/>
              <a:t>42</a:t>
            </a:r>
            <a:r>
              <a:rPr lang="ja-JP" altLang="en-US" sz="1600" dirty="0"/>
              <a:t>名まで可能</a:t>
            </a:r>
            <a:endParaRPr lang="en-US" altLang="ja-JP" sz="1600" dirty="0"/>
          </a:p>
          <a:p>
            <a:r>
              <a:rPr kumimoji="1" lang="ja-JP" altLang="en-US" dirty="0"/>
              <a:t>・</a:t>
            </a:r>
            <a:r>
              <a:rPr kumimoji="1" lang="ja-JP" altLang="en-US" b="1" dirty="0"/>
              <a:t>焼肉</a:t>
            </a:r>
            <a:r>
              <a:rPr kumimoji="1" lang="ja-JP" altLang="en-US" b="1" dirty="0" err="1"/>
              <a:t>ひげ</a:t>
            </a:r>
            <a:r>
              <a:rPr kumimoji="1" lang="ja-JP" altLang="en-US" sz="1100" dirty="0"/>
              <a:t>（住所／新宮市神倉</a:t>
            </a:r>
            <a:r>
              <a:rPr kumimoji="1" lang="en-US" altLang="ja-JP" sz="1100" dirty="0"/>
              <a:t>4-3-19</a:t>
            </a:r>
            <a:r>
              <a:rPr kumimoji="1" lang="ja-JP" altLang="en-US" sz="1100" dirty="0"/>
              <a:t>）</a:t>
            </a:r>
            <a:r>
              <a:rPr lang="en-US" altLang="ja-JP" sz="1200" b="1" dirty="0"/>
              <a:t>0735-21-3488</a:t>
            </a:r>
            <a:endParaRPr kumimoji="1" lang="en-US" altLang="ja-JP" sz="1200" b="1" dirty="0"/>
          </a:p>
          <a:p>
            <a:r>
              <a:rPr kumimoji="1" lang="ja-JP" altLang="en-US" dirty="0"/>
              <a:t>　</a:t>
            </a:r>
            <a:r>
              <a:rPr kumimoji="1" lang="en-US" altLang="ja-JP" sz="1600" dirty="0"/>
              <a:t>2</a:t>
            </a:r>
            <a:r>
              <a:rPr kumimoji="1" lang="ja-JP" altLang="en-US" sz="1600" dirty="0"/>
              <a:t>階に団体用座敷あり。新宮市宿泊時の夕食利用に。</a:t>
            </a:r>
            <a:r>
              <a:rPr kumimoji="1" lang="en-US" altLang="ja-JP" sz="1600" dirty="0"/>
              <a:t>※</a:t>
            </a:r>
            <a:r>
              <a:rPr kumimoji="1" lang="ja-JP" altLang="en-US" sz="1600" dirty="0"/>
              <a:t>夜営業のみ　</a:t>
            </a:r>
            <a:r>
              <a:rPr kumimoji="1" lang="en-US" altLang="ja-JP" sz="1600" dirty="0"/>
              <a:t>※</a:t>
            </a:r>
            <a:r>
              <a:rPr kumimoji="1" lang="ja-JP" altLang="en-US" sz="1600" dirty="0"/>
              <a:t>アラカルトのみ</a:t>
            </a:r>
            <a:endParaRPr kumimoji="1" lang="en-US" altLang="ja-JP" sz="1600" dirty="0"/>
          </a:p>
        </p:txBody>
      </p:sp>
      <p:pic>
        <p:nvPicPr>
          <p:cNvPr id="12" name="図 11"/>
          <p:cNvPicPr>
            <a:picLocks noChangeAspect="1"/>
          </p:cNvPicPr>
          <p:nvPr/>
        </p:nvPicPr>
        <p:blipFill>
          <a:blip r:embed="rId6"/>
          <a:stretch>
            <a:fillRect/>
          </a:stretch>
        </p:blipFill>
        <p:spPr>
          <a:xfrm>
            <a:off x="6179126" y="2434487"/>
            <a:ext cx="2701639" cy="1367847"/>
          </a:xfrm>
          <a:prstGeom prst="rect">
            <a:avLst/>
          </a:prstGeom>
        </p:spPr>
      </p:pic>
      <p:sp>
        <p:nvSpPr>
          <p:cNvPr id="5" name="テキスト ボックス 4">
            <a:extLst>
              <a:ext uri="{FF2B5EF4-FFF2-40B4-BE49-F238E27FC236}">
                <a16:creationId xmlns:a16="http://schemas.microsoft.com/office/drawing/2014/main" id="{2852AA46-4A5B-8C7E-5BA5-F6A113E76C53}"/>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1307319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3" name="正方形/長方形 12"/>
          <p:cNvSpPr/>
          <p:nvPr/>
        </p:nvSpPr>
        <p:spPr>
          <a:xfrm>
            <a:off x="285751" y="5543009"/>
            <a:ext cx="1138100" cy="15239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285751" y="4223659"/>
            <a:ext cx="1516923" cy="212679"/>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p:cNvSpPr/>
          <p:nvPr/>
        </p:nvSpPr>
        <p:spPr>
          <a:xfrm>
            <a:off x="142877" y="1541415"/>
            <a:ext cx="1986370" cy="212679"/>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4"/>
          <a:stretch>
            <a:fillRect/>
          </a:stretch>
        </p:blipFill>
        <p:spPr>
          <a:xfrm>
            <a:off x="10087243" y="412271"/>
            <a:ext cx="952792" cy="952792"/>
          </a:xfrm>
          <a:prstGeom prst="rect">
            <a:avLst/>
          </a:prstGeom>
        </p:spPr>
      </p:pic>
      <p:sp>
        <p:nvSpPr>
          <p:cNvPr id="14" name="タイトル 1"/>
          <p:cNvSpPr txBox="1">
            <a:spLocks/>
          </p:cNvSpPr>
          <p:nvPr/>
        </p:nvSpPr>
        <p:spPr>
          <a:xfrm>
            <a:off x="142876" y="490601"/>
            <a:ext cx="788832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effectLst>
                  <a:outerShdw blurRad="38100" dist="38100" dir="2700000" algn="tl">
                    <a:srgbClr val="000000">
                      <a:alpha val="43137"/>
                    </a:srgbClr>
                  </a:outerShdw>
                </a:effectLst>
              </a:rPr>
              <a:t>グルメを楽しむ旅。～お肉料理～</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0" name="テキスト ボックス 9"/>
          <p:cNvSpPr txBox="1"/>
          <p:nvPr/>
        </p:nvSpPr>
        <p:spPr>
          <a:xfrm>
            <a:off x="142876" y="1345080"/>
            <a:ext cx="9801492" cy="2739211"/>
          </a:xfrm>
          <a:prstGeom prst="rect">
            <a:avLst/>
          </a:prstGeom>
          <a:noFill/>
        </p:spPr>
        <p:txBody>
          <a:bodyPr wrap="square" rtlCol="0">
            <a:spAutoFit/>
          </a:bodyPr>
          <a:lstStyle/>
          <a:p>
            <a:r>
              <a:rPr kumimoji="1" lang="ja-JP" altLang="en-US" sz="2800" b="1" dirty="0"/>
              <a:t>紀州和華牛</a:t>
            </a:r>
            <a:endParaRPr kumimoji="1" lang="en-US" altLang="ja-JP" sz="2800" b="1" dirty="0"/>
          </a:p>
          <a:p>
            <a:r>
              <a:rPr kumimoji="1" lang="ja-JP" altLang="en-US" dirty="0"/>
              <a:t>みかんジュースやしょう油の絞りかすなど、県の名産品が製造される過程で得られる副産物を食べて育っています。</a:t>
            </a:r>
            <a:endParaRPr kumimoji="1" lang="en-US" altLang="ja-JP" dirty="0"/>
          </a:p>
          <a:p>
            <a:r>
              <a:rPr kumimoji="1" lang="ja-JP" altLang="en-US" dirty="0"/>
              <a:t>国産黒毛和牛の良さを生かした「高タンパク質」「低カロリー」な赤身肉です。</a:t>
            </a:r>
            <a:endParaRPr kumimoji="1" lang="en-US" altLang="ja-JP" dirty="0"/>
          </a:p>
          <a:p>
            <a:endParaRPr kumimoji="1" lang="en-US" altLang="ja-JP" dirty="0"/>
          </a:p>
          <a:p>
            <a:r>
              <a:rPr kumimoji="1" lang="ja-JP" altLang="en-US" dirty="0"/>
              <a:t>＜団体受け入れ可＞</a:t>
            </a:r>
            <a:br>
              <a:rPr lang="ja-JP" altLang="en-US" dirty="0"/>
            </a:br>
            <a:r>
              <a:rPr lang="ja-JP" altLang="en-US" dirty="0">
                <a:latin typeface="+mn-ea"/>
              </a:rPr>
              <a:t>・</a:t>
            </a:r>
            <a:r>
              <a:rPr lang="en-US" altLang="ja-JP" b="1" dirty="0">
                <a:latin typeface="+mn-ea"/>
              </a:rPr>
              <a:t>Meat Dining </a:t>
            </a:r>
            <a:r>
              <a:rPr lang="ja-JP" altLang="en-US" b="1" dirty="0">
                <a:latin typeface="+mn-ea"/>
              </a:rPr>
              <a:t>きた川牛侍 本店</a:t>
            </a:r>
            <a:r>
              <a:rPr lang="ja-JP" altLang="en-US" sz="1400" dirty="0">
                <a:latin typeface="+mn-ea"/>
              </a:rPr>
              <a:t>（住所／和歌山市和佐関戸</a:t>
            </a:r>
            <a:r>
              <a:rPr lang="en-US" altLang="ja-JP" sz="1400" dirty="0">
                <a:latin typeface="+mn-ea"/>
              </a:rPr>
              <a:t>25-2</a:t>
            </a:r>
            <a:r>
              <a:rPr lang="ja-JP" altLang="en-US" sz="1400" dirty="0">
                <a:latin typeface="+mn-ea"/>
              </a:rPr>
              <a:t>）</a:t>
            </a:r>
            <a:r>
              <a:rPr lang="en-US" altLang="ja-JP" sz="1400" b="1" dirty="0">
                <a:latin typeface="+mn-ea"/>
              </a:rPr>
              <a:t>073-477-0029</a:t>
            </a:r>
          </a:p>
          <a:p>
            <a:r>
              <a:rPr lang="ja-JP" altLang="en-US" dirty="0">
                <a:latin typeface="+mn-ea"/>
              </a:rPr>
              <a:t>・</a:t>
            </a:r>
            <a:r>
              <a:rPr lang="ja-JP" altLang="en-US" b="1" dirty="0">
                <a:latin typeface="+mn-ea"/>
              </a:rPr>
              <a:t>鉄板焼ステーキ 京橋デュッセル</a:t>
            </a:r>
            <a:r>
              <a:rPr lang="ja-JP" altLang="en-US" sz="1400" dirty="0">
                <a:latin typeface="+mn-ea"/>
              </a:rPr>
              <a:t>（住所／和歌山市駿河町</a:t>
            </a:r>
            <a:r>
              <a:rPr lang="en-US" altLang="ja-JP" sz="1400" dirty="0">
                <a:latin typeface="+mn-ea"/>
              </a:rPr>
              <a:t>48−</a:t>
            </a:r>
            <a:r>
              <a:rPr lang="ja-JP" altLang="en-US" sz="1400" dirty="0">
                <a:latin typeface="+mn-ea"/>
              </a:rPr>
              <a:t>１）</a:t>
            </a:r>
            <a:r>
              <a:rPr lang="en-US" altLang="ja-JP" sz="1400" b="1" dirty="0">
                <a:latin typeface="+mn-ea"/>
              </a:rPr>
              <a:t>073-433-1700</a:t>
            </a:r>
            <a:endParaRPr lang="en-US" altLang="ja-JP" sz="1400" dirty="0">
              <a:latin typeface="+mn-ea"/>
            </a:endParaRPr>
          </a:p>
          <a:p>
            <a:r>
              <a:rPr lang="ja-JP" altLang="en-US" dirty="0">
                <a:latin typeface="+mn-ea"/>
              </a:rPr>
              <a:t>・</a:t>
            </a:r>
            <a:r>
              <a:rPr lang="ja-JP" altLang="en-US" b="1" dirty="0"/>
              <a:t>カルビ一丁</a:t>
            </a:r>
            <a:r>
              <a:rPr lang="ja-JP" altLang="en-US" sz="1400" dirty="0"/>
              <a:t>（住所／和歌山市友田</a:t>
            </a:r>
            <a:r>
              <a:rPr lang="ja-JP" altLang="en-US" sz="1400" dirty="0">
                <a:latin typeface="+mn-ea"/>
              </a:rPr>
              <a:t>町</a:t>
            </a:r>
            <a:r>
              <a:rPr lang="en-US" altLang="ja-JP" sz="1400" dirty="0">
                <a:latin typeface="+mn-ea"/>
              </a:rPr>
              <a:t>4</a:t>
            </a:r>
            <a:r>
              <a:rPr lang="ja-JP" altLang="en-US" sz="1400" dirty="0">
                <a:latin typeface="+mn-ea"/>
              </a:rPr>
              <a:t>－</a:t>
            </a:r>
            <a:r>
              <a:rPr lang="en-US" altLang="ja-JP" sz="1400" dirty="0">
                <a:latin typeface="+mn-ea"/>
              </a:rPr>
              <a:t>21</a:t>
            </a:r>
            <a:r>
              <a:rPr lang="ja-JP" altLang="en-US" sz="1400" dirty="0">
                <a:latin typeface="+mn-ea"/>
              </a:rPr>
              <a:t>）</a:t>
            </a:r>
            <a:r>
              <a:rPr lang="en-US" altLang="ja-JP" sz="1400" b="1" dirty="0">
                <a:latin typeface="+mn-ea"/>
              </a:rPr>
              <a:t>0732-37-5300</a:t>
            </a:r>
          </a:p>
        </p:txBody>
      </p:sp>
      <p:sp>
        <p:nvSpPr>
          <p:cNvPr id="11" name="テキスト ボックス 10"/>
          <p:cNvSpPr txBox="1"/>
          <p:nvPr/>
        </p:nvSpPr>
        <p:spPr>
          <a:xfrm>
            <a:off x="104508" y="4142640"/>
            <a:ext cx="9801492" cy="2369880"/>
          </a:xfrm>
          <a:prstGeom prst="rect">
            <a:avLst/>
          </a:prstGeom>
          <a:noFill/>
        </p:spPr>
        <p:txBody>
          <a:bodyPr wrap="square" rtlCol="0">
            <a:spAutoFit/>
          </a:bodyPr>
          <a:lstStyle/>
          <a:p>
            <a:r>
              <a:rPr kumimoji="1" lang="ja-JP" altLang="en-US" sz="2800" b="1" dirty="0"/>
              <a:t> イノブタ</a:t>
            </a:r>
            <a:endParaRPr kumimoji="1" lang="en-US" altLang="ja-JP" sz="2800" b="1" dirty="0"/>
          </a:p>
          <a:p>
            <a:r>
              <a:rPr kumimoji="1" lang="ja-JP" altLang="en-US" dirty="0">
                <a:latin typeface="+mn-ea"/>
              </a:rPr>
              <a:t>父親のイノシシと母親のブタから産まれたハーフ。特に脂身は口の中でとろけるような滑らかさで、甘みもあってコクもある。</a:t>
            </a:r>
            <a:endParaRPr kumimoji="1" lang="en-US" altLang="ja-JP" dirty="0">
              <a:latin typeface="+mn-ea"/>
            </a:endParaRPr>
          </a:p>
          <a:p>
            <a:endParaRPr kumimoji="1" lang="en-US" altLang="ja-JP" sz="2000" b="1" dirty="0"/>
          </a:p>
          <a:p>
            <a:r>
              <a:rPr kumimoji="1" lang="ja-JP" altLang="en-US" sz="2800" b="1" dirty="0"/>
              <a:t> ジビエ</a:t>
            </a:r>
            <a:endParaRPr kumimoji="1" lang="en-US" altLang="ja-JP" sz="2800" b="1" dirty="0"/>
          </a:p>
          <a:p>
            <a:r>
              <a:rPr kumimoji="1" lang="ja-JP" altLang="en-US" dirty="0"/>
              <a:t> 雪に覆われた北の冬と違い、温暖な和歌山の地で育つ鹿や猪は寒さにより痩せこけることがないため、脂をしっかりと蓄えているのが特徴。</a:t>
            </a:r>
            <a:endParaRPr kumimoji="1" lang="en-US" altLang="ja-JP" dirty="0"/>
          </a:p>
        </p:txBody>
      </p:sp>
      <p:sp>
        <p:nvSpPr>
          <p:cNvPr id="6" name="テキスト ボックス 5">
            <a:extLst>
              <a:ext uri="{FF2B5EF4-FFF2-40B4-BE49-F238E27FC236}">
                <a16:creationId xmlns:a16="http://schemas.microsoft.com/office/drawing/2014/main" id="{4ACFF06D-7078-9AAE-4C10-1E91C13CC0AB}"/>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0460377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1" name="正方形/長方形 30"/>
          <p:cNvSpPr/>
          <p:nvPr/>
        </p:nvSpPr>
        <p:spPr>
          <a:xfrm>
            <a:off x="226829" y="2989148"/>
            <a:ext cx="4840825" cy="3554588"/>
          </a:xfrm>
          <a:prstGeom prst="rect">
            <a:avLst/>
          </a:prstGeom>
          <a:noFill/>
          <a:ln>
            <a:solidFill>
              <a:srgbClr val="6442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楕円 25"/>
          <p:cNvSpPr/>
          <p:nvPr/>
        </p:nvSpPr>
        <p:spPr>
          <a:xfrm>
            <a:off x="285751" y="4113815"/>
            <a:ext cx="4755388" cy="159464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a:xfrm>
            <a:off x="226829" y="1456503"/>
            <a:ext cx="1059723" cy="15022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4"/>
          <a:stretch>
            <a:fillRect/>
          </a:stretch>
        </p:blipFill>
        <p:spPr>
          <a:xfrm>
            <a:off x="10087243" y="412271"/>
            <a:ext cx="952792" cy="952792"/>
          </a:xfrm>
          <a:prstGeom prst="rect">
            <a:avLst/>
          </a:prstGeom>
        </p:spPr>
      </p:pic>
      <p:sp>
        <p:nvSpPr>
          <p:cNvPr id="14" name="タイトル 1"/>
          <p:cNvSpPr txBox="1">
            <a:spLocks/>
          </p:cNvSpPr>
          <p:nvPr/>
        </p:nvSpPr>
        <p:spPr>
          <a:xfrm>
            <a:off x="142876" y="490601"/>
            <a:ext cx="788832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effectLst>
                  <a:outerShdw blurRad="38100" dist="38100" dir="2700000" algn="tl">
                    <a:srgbClr val="000000">
                      <a:alpha val="43137"/>
                    </a:srgbClr>
                  </a:outerShdw>
                </a:effectLst>
              </a:rPr>
              <a:t>グルメを楽しむ旅。～魚料理～</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9" name="テキスト ボックス 8"/>
          <p:cNvSpPr txBox="1"/>
          <p:nvPr/>
        </p:nvSpPr>
        <p:spPr>
          <a:xfrm>
            <a:off x="142876" y="1318597"/>
            <a:ext cx="9632495" cy="1508105"/>
          </a:xfrm>
          <a:prstGeom prst="rect">
            <a:avLst/>
          </a:prstGeom>
          <a:noFill/>
        </p:spPr>
        <p:txBody>
          <a:bodyPr wrap="square" rtlCol="0">
            <a:spAutoFit/>
          </a:bodyPr>
          <a:lstStyle/>
          <a:p>
            <a:r>
              <a:rPr kumimoji="1" lang="ja-JP" altLang="en-US" sz="2800" b="1" dirty="0"/>
              <a:t>クエ鍋</a:t>
            </a:r>
            <a:endParaRPr kumimoji="1" lang="en-US" altLang="ja-JP" sz="2800" b="1" dirty="0"/>
          </a:p>
          <a:p>
            <a:r>
              <a:rPr lang="ja-JP" altLang="en-US" sz="1600" dirty="0">
                <a:solidFill>
                  <a:srgbClr val="222222"/>
                </a:solidFill>
                <a:latin typeface="dnp-shuei-mgothic-std"/>
              </a:rPr>
              <a:t>和歌山の冬の名物といえばクエ料理。</a:t>
            </a:r>
            <a:r>
              <a:rPr lang="ja-JP" altLang="en-US" sz="1600" b="1" dirty="0">
                <a:solidFill>
                  <a:srgbClr val="222222"/>
                </a:solidFill>
                <a:latin typeface="+mn-ea"/>
              </a:rPr>
              <a:t>（天然クエの時期は</a:t>
            </a:r>
            <a:r>
              <a:rPr lang="en-US" altLang="ja-JP" sz="1600" b="1" dirty="0">
                <a:solidFill>
                  <a:srgbClr val="222222"/>
                </a:solidFill>
                <a:latin typeface="+mn-ea"/>
              </a:rPr>
              <a:t>10</a:t>
            </a:r>
            <a:r>
              <a:rPr lang="ja-JP" altLang="en-US" sz="1600" b="1" dirty="0">
                <a:solidFill>
                  <a:srgbClr val="222222"/>
                </a:solidFill>
                <a:latin typeface="+mn-ea"/>
              </a:rPr>
              <a:t>月～</a:t>
            </a:r>
            <a:r>
              <a:rPr lang="en-US" altLang="ja-JP" sz="1600" b="1" dirty="0">
                <a:solidFill>
                  <a:srgbClr val="222222"/>
                </a:solidFill>
                <a:latin typeface="+mn-ea"/>
              </a:rPr>
              <a:t>2</a:t>
            </a:r>
            <a:r>
              <a:rPr lang="ja-JP" altLang="en-US" sz="1600" b="1" dirty="0">
                <a:solidFill>
                  <a:srgbClr val="222222"/>
                </a:solidFill>
                <a:latin typeface="+mn-ea"/>
              </a:rPr>
              <a:t>月まで（一部３月））</a:t>
            </a:r>
            <a:endParaRPr lang="en-US" altLang="ja-JP" sz="1600" b="1" dirty="0">
              <a:solidFill>
                <a:srgbClr val="222222"/>
              </a:solidFill>
              <a:latin typeface="+mn-ea"/>
            </a:endParaRPr>
          </a:p>
          <a:p>
            <a:r>
              <a:rPr lang="ja-JP" altLang="en-US" sz="1600" dirty="0">
                <a:solidFill>
                  <a:srgbClr val="222222"/>
                </a:solidFill>
                <a:latin typeface="dnp-shuei-mgothic-std"/>
              </a:rPr>
              <a:t>和歌山県沿岸の沖合に生息しているハタ科の高級魚・クエは、体長１メートル以上にもなる大型魚で、水揚げが少なく「幻の魚」ともいわれます。脂がのりながらも上品な、深みのある味わいが特徴です。</a:t>
            </a:r>
            <a:endParaRPr lang="en-US" altLang="ja-JP" sz="1600" dirty="0">
              <a:solidFill>
                <a:srgbClr val="222222"/>
              </a:solidFill>
              <a:latin typeface="dnp-shuei-mgothic-std"/>
            </a:endParaRPr>
          </a:p>
          <a:p>
            <a:r>
              <a:rPr lang="ja-JP" altLang="en-US" sz="1600" dirty="0">
                <a:solidFill>
                  <a:srgbClr val="222222"/>
                </a:solidFill>
                <a:latin typeface="dnp-shuei-mgothic-std"/>
              </a:rPr>
              <a:t>ゼラチン質がたっぷりの皮やアラなども絶品。余すところなくお楽しみください。</a:t>
            </a:r>
            <a:endParaRPr kumimoji="1" lang="en-US" altLang="ja-JP" sz="1600" dirty="0"/>
          </a:p>
        </p:txBody>
      </p:sp>
      <p:sp>
        <p:nvSpPr>
          <p:cNvPr id="11" name="正方形/長方形 10"/>
          <p:cNvSpPr/>
          <p:nvPr/>
        </p:nvSpPr>
        <p:spPr>
          <a:xfrm>
            <a:off x="10033777" y="2838919"/>
            <a:ext cx="1059723" cy="15022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7510660" y="5468856"/>
            <a:ext cx="2766858" cy="1092607"/>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その他市町村でも食べられます！</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rPr>
              <a:t>◎由良町</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100" b="1" dirty="0">
                <a:latin typeface="メイリオ" panose="020B0604030504040204" pitchFamily="50" charset="-128"/>
                <a:ea typeface="メイリオ" panose="020B0604030504040204" pitchFamily="50" charset="-128"/>
              </a:rPr>
              <a:t>　</a:t>
            </a:r>
            <a:r>
              <a:rPr kumimoji="1" lang="ja-JP" altLang="en-US" sz="1100" dirty="0">
                <a:latin typeface="メイリオ" panose="020B0604030504040204" pitchFamily="50" charset="-128"/>
                <a:ea typeface="メイリオ" panose="020B0604030504040204" pitchFamily="50" charset="-128"/>
              </a:rPr>
              <a:t>通年で「近大クエ」を提供。</a:t>
            </a:r>
            <a:endParaRPr kumimoji="1" lang="en-US" altLang="ja-JP" sz="1100" dirty="0">
              <a:latin typeface="メイリオ" panose="020B0604030504040204" pitchFamily="50" charset="-128"/>
              <a:ea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rPr>
              <a:t>◎和歌山市</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400" b="1" dirty="0">
                <a:latin typeface="メイリオ" panose="020B0604030504040204" pitchFamily="50" charset="-128"/>
                <a:ea typeface="メイリオ" panose="020B0604030504040204" pitchFamily="50" charset="-128"/>
              </a:rPr>
              <a:t>◎白浜町</a:t>
            </a:r>
            <a:endParaRPr kumimoji="1" lang="en-US" altLang="ja-JP" sz="1400" b="1" dirty="0">
              <a:latin typeface="メイリオ" panose="020B0604030504040204" pitchFamily="50" charset="-128"/>
              <a:ea typeface="メイリオ" panose="020B0604030504040204" pitchFamily="50" charset="-128"/>
            </a:endParaRPr>
          </a:p>
        </p:txBody>
      </p:sp>
      <p:pic>
        <p:nvPicPr>
          <p:cNvPr id="15" name="図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52740" y="5143776"/>
            <a:ext cx="2131482" cy="1419601"/>
          </a:xfrm>
          <a:prstGeom prst="rect">
            <a:avLst/>
          </a:prstGeom>
        </p:spPr>
      </p:pic>
      <p:pic>
        <p:nvPicPr>
          <p:cNvPr id="16" name="図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99729" y="675100"/>
            <a:ext cx="1502196" cy="1001464"/>
          </a:xfrm>
          <a:prstGeom prst="rect">
            <a:avLst/>
          </a:prstGeom>
        </p:spPr>
      </p:pic>
      <p:sp>
        <p:nvSpPr>
          <p:cNvPr id="17" name="テキスト ボックス 16"/>
          <p:cNvSpPr txBox="1"/>
          <p:nvPr/>
        </p:nvSpPr>
        <p:spPr>
          <a:xfrm>
            <a:off x="1413596" y="1389062"/>
            <a:ext cx="2983374" cy="369332"/>
          </a:xfrm>
          <a:prstGeom prst="rect">
            <a:avLst/>
          </a:prstGeom>
          <a:noFill/>
        </p:spPr>
        <p:txBody>
          <a:bodyPr wrap="square" rtlCol="0">
            <a:spAutoFit/>
          </a:bodyPr>
          <a:lstStyle/>
          <a:p>
            <a:r>
              <a:rPr kumimoji="1" lang="ja-JP" altLang="en-US" b="1" dirty="0">
                <a:latin typeface="メイリオ" panose="020B0604030504040204" pitchFamily="50" charset="-128"/>
                <a:ea typeface="メイリオ" panose="020B0604030504040204" pitchFamily="50" charset="-128"/>
              </a:rPr>
              <a:t>天然クエの本場：日高町</a:t>
            </a:r>
          </a:p>
        </p:txBody>
      </p:sp>
      <p:sp>
        <p:nvSpPr>
          <p:cNvPr id="19" name="テキスト ボックス 18"/>
          <p:cNvSpPr txBox="1"/>
          <p:nvPr/>
        </p:nvSpPr>
        <p:spPr>
          <a:xfrm>
            <a:off x="5326302" y="3113343"/>
            <a:ext cx="4462733" cy="1661993"/>
          </a:xfrm>
          <a:prstGeom prst="rect">
            <a:avLst/>
          </a:prstGeom>
          <a:noFill/>
        </p:spPr>
        <p:txBody>
          <a:bodyPr wrap="square" rtlCol="0">
            <a:spAutoFit/>
          </a:bodyPr>
          <a:lstStyle/>
          <a:p>
            <a:pPr algn="ctr"/>
            <a:r>
              <a:rPr kumimoji="1" lang="ja-JP" altLang="en-US" dirty="0">
                <a:latin typeface="メイリオ" panose="020B0604030504040204" pitchFamily="50" charset="-128"/>
                <a:ea typeface="メイリオ" panose="020B0604030504040204" pitchFamily="50" charset="-128"/>
              </a:rPr>
              <a:t>～温泉とセットでいかがですか？～</a:t>
            </a:r>
            <a:endParaRPr kumimoji="1" lang="en-US" altLang="ja-JP"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温泉館「海の里」みちしおの湯に併設された食堂みちしお亭では、地元食材を使用した食事を楽しめます。</a:t>
            </a:r>
          </a:p>
          <a:p>
            <a:r>
              <a:rPr kumimoji="1" lang="ja-JP" altLang="en-US" sz="1200" dirty="0">
                <a:latin typeface="メイリオ" panose="020B0604030504040204" pitchFamily="50" charset="-128"/>
                <a:ea typeface="メイリオ" panose="020B0604030504040204" pitchFamily="50" charset="-128"/>
              </a:rPr>
              <a:t>季節によって、クエ鍋の小鍋セットも提供可。</a:t>
            </a:r>
            <a:endParaRPr kumimoji="1" lang="en-US" altLang="ja-JP" sz="1200" dirty="0">
              <a:latin typeface="メイリオ" panose="020B0604030504040204" pitchFamily="50" charset="-128"/>
              <a:ea typeface="メイリオ" panose="020B0604030504040204" pitchFamily="50" charset="-128"/>
            </a:endParaRPr>
          </a:p>
          <a:p>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温泉館「海の里」みちしおの湯</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200" dirty="0">
                <a:latin typeface="メイリオ" panose="020B0604030504040204" pitchFamily="50" charset="-128"/>
                <a:ea typeface="メイリオ" panose="020B0604030504040204" pitchFamily="50" charset="-128"/>
              </a:rPr>
              <a:t>（日高町方杭</a:t>
            </a:r>
            <a:r>
              <a:rPr kumimoji="1" lang="en-US" altLang="ja-JP" sz="1200" dirty="0">
                <a:latin typeface="メイリオ" panose="020B0604030504040204" pitchFamily="50" charset="-128"/>
                <a:ea typeface="メイリオ" panose="020B0604030504040204" pitchFamily="50" charset="-128"/>
              </a:rPr>
              <a:t>100</a:t>
            </a:r>
            <a:r>
              <a:rPr kumimoji="1" lang="ja-JP" altLang="en-US" sz="1200" dirty="0">
                <a:latin typeface="メイリオ" panose="020B0604030504040204" pitchFamily="50" charset="-128"/>
                <a:ea typeface="メイリオ" panose="020B0604030504040204" pitchFamily="50" charset="-128"/>
              </a:rPr>
              <a:t>）</a:t>
            </a:r>
            <a:endParaRPr kumimoji="1" lang="en-US" altLang="ja-JP" sz="1200" dirty="0">
              <a:latin typeface="メイリオ" panose="020B0604030504040204" pitchFamily="50" charset="-128"/>
              <a:ea typeface="メイリオ" panose="020B0604030504040204" pitchFamily="50" charset="-128"/>
            </a:endParaRPr>
          </a:p>
          <a:p>
            <a:r>
              <a:rPr kumimoji="1" lang="en-US" altLang="ja-JP" sz="1200" dirty="0">
                <a:latin typeface="メイリオ" panose="020B0604030504040204" pitchFamily="50" charset="-128"/>
                <a:ea typeface="メイリオ" panose="020B0604030504040204" pitchFamily="50" charset="-128"/>
              </a:rPr>
              <a:t>TEL</a:t>
            </a:r>
            <a:r>
              <a:rPr kumimoji="1" lang="ja-JP" altLang="en-US" sz="1200" dirty="0">
                <a:latin typeface="メイリオ" panose="020B0604030504040204" pitchFamily="50" charset="-128"/>
                <a:ea typeface="メイリオ" panose="020B0604030504040204" pitchFamily="50" charset="-128"/>
              </a:rPr>
              <a:t>：</a:t>
            </a:r>
            <a:r>
              <a:rPr kumimoji="1" lang="en-US" altLang="ja-JP" sz="1200" dirty="0">
                <a:latin typeface="メイリオ" panose="020B0604030504040204" pitchFamily="50" charset="-128"/>
                <a:ea typeface="メイリオ" panose="020B0604030504040204" pitchFamily="50" charset="-128"/>
              </a:rPr>
              <a:t>0738-64-2626</a:t>
            </a:r>
          </a:p>
        </p:txBody>
      </p:sp>
      <p:sp>
        <p:nvSpPr>
          <p:cNvPr id="21" name="正方形/長方形 20"/>
          <p:cNvSpPr/>
          <p:nvPr/>
        </p:nvSpPr>
        <p:spPr>
          <a:xfrm>
            <a:off x="5326302" y="3019994"/>
            <a:ext cx="4449069" cy="1755342"/>
          </a:xfrm>
          <a:prstGeom prst="rect">
            <a:avLst/>
          </a:prstGeom>
          <a:noFill/>
          <a:ln>
            <a:solidFill>
              <a:srgbClr val="C014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29009" y="3985975"/>
            <a:ext cx="1346362" cy="995309"/>
          </a:xfrm>
          <a:prstGeom prst="rect">
            <a:avLst/>
          </a:prstGeom>
        </p:spPr>
      </p:pic>
      <p:sp>
        <p:nvSpPr>
          <p:cNvPr id="12" name="テキスト ボックス 11"/>
          <p:cNvSpPr txBox="1"/>
          <p:nvPr/>
        </p:nvSpPr>
        <p:spPr>
          <a:xfrm>
            <a:off x="1119971" y="2818639"/>
            <a:ext cx="3042132" cy="369332"/>
          </a:xfrm>
          <a:prstGeom prst="rect">
            <a:avLst/>
          </a:prstGeom>
          <a:solidFill>
            <a:schemeClr val="bg1">
              <a:lumMod val="95000"/>
            </a:schemeClr>
          </a:solidFill>
        </p:spPr>
        <p:txBody>
          <a:bodyPr wrap="square" rtlCol="0">
            <a:spAutoFit/>
          </a:bodyPr>
          <a:lstStyle/>
          <a:p>
            <a:pPr algn="ctr"/>
            <a:r>
              <a:rPr kumimoji="1" lang="ja-JP" altLang="en-US" b="1" dirty="0">
                <a:latin typeface="メイリオ" panose="020B0604030504040204" pitchFamily="50" charset="-128"/>
                <a:ea typeface="メイリオ" panose="020B0604030504040204" pitchFamily="50" charset="-128"/>
              </a:rPr>
              <a:t>日高町商工会</a:t>
            </a:r>
            <a:r>
              <a:rPr kumimoji="1" lang="ja-JP" altLang="en-US" sz="1200" b="1" dirty="0">
                <a:latin typeface="メイリオ" panose="020B0604030504040204" pitchFamily="50" charset="-128"/>
                <a:ea typeface="メイリオ" panose="020B0604030504040204" pitchFamily="50" charset="-128"/>
              </a:rPr>
              <a:t>　◎日高郡日高町</a:t>
            </a:r>
            <a:endParaRPr kumimoji="1" lang="en-US" altLang="ja-JP" sz="1200" b="1" dirty="0">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375011" y="3216534"/>
            <a:ext cx="4666129" cy="769441"/>
          </a:xfrm>
          <a:prstGeom prst="rect">
            <a:avLst/>
          </a:prstGeom>
          <a:noFill/>
        </p:spPr>
        <p:txBody>
          <a:bodyPr wrap="square" rtlCol="0">
            <a:spAutoFit/>
          </a:bodyPr>
          <a:lstStyle/>
          <a:p>
            <a:r>
              <a:rPr kumimoji="1" lang="ja-JP" altLang="en-US" sz="1100" dirty="0">
                <a:latin typeface="メイリオ" panose="020B0604030504040204" pitchFamily="50" charset="-128"/>
                <a:ea typeface="メイリオ" panose="020B0604030504040204" pitchFamily="50" charset="-128"/>
              </a:rPr>
              <a:t>天然ものにこだわって、郷土の味でもあるクエ料理を広めています。</a:t>
            </a:r>
            <a:endParaRPr kumimoji="1" lang="en-US" altLang="ja-JP" sz="1100" dirty="0">
              <a:latin typeface="メイリオ" panose="020B0604030504040204" pitchFamily="50" charset="-128"/>
              <a:ea typeface="メイリオ" panose="020B0604030504040204" pitchFamily="50" charset="-128"/>
            </a:endParaRPr>
          </a:p>
          <a:p>
            <a:r>
              <a:rPr kumimoji="1" lang="ja-JP" altLang="en-US" sz="1100" dirty="0">
                <a:latin typeface="メイリオ" panose="020B0604030504040204" pitchFamily="50" charset="-128"/>
                <a:ea typeface="メイリオ" panose="020B0604030504040204" pitchFamily="50" charset="-128"/>
              </a:rPr>
              <a:t>ツアーに利用する店について相談したい場合はこちらにもお問い合わせを。</a:t>
            </a:r>
            <a:endParaRPr kumimoji="1" lang="en-US" altLang="ja-JP" sz="1100" dirty="0">
              <a:latin typeface="メイリオ" panose="020B0604030504040204" pitchFamily="50" charset="-128"/>
              <a:ea typeface="メイリオ" panose="020B0604030504040204" pitchFamily="50" charset="-128"/>
            </a:endParaRPr>
          </a:p>
          <a:p>
            <a:r>
              <a:rPr kumimoji="1" lang="en-US" altLang="ja-JP" sz="1100" dirty="0">
                <a:latin typeface="メイリオ" panose="020B0604030504040204" pitchFamily="50" charset="-128"/>
                <a:ea typeface="メイリオ" panose="020B0604030504040204" pitchFamily="50" charset="-128"/>
              </a:rPr>
              <a:t>TEL</a:t>
            </a:r>
            <a:r>
              <a:rPr kumimoji="1" lang="ja-JP" altLang="en-US" sz="1100" dirty="0">
                <a:latin typeface="メイリオ" panose="020B0604030504040204" pitchFamily="50" charset="-128"/>
                <a:ea typeface="メイリオ" panose="020B0604030504040204" pitchFamily="50" charset="-128"/>
              </a:rPr>
              <a:t>：</a:t>
            </a:r>
            <a:r>
              <a:rPr kumimoji="1" lang="en-US" altLang="ja-JP" sz="1100" dirty="0">
                <a:latin typeface="メイリオ" panose="020B0604030504040204" pitchFamily="50" charset="-128"/>
                <a:ea typeface="メイリオ" panose="020B0604030504040204" pitchFamily="50" charset="-128"/>
              </a:rPr>
              <a:t>0738-63-3611</a:t>
            </a:r>
            <a:r>
              <a:rPr kumimoji="1" lang="ja-JP" altLang="en-US" sz="1100" dirty="0">
                <a:latin typeface="メイリオ" panose="020B0604030504040204" pitchFamily="50" charset="-128"/>
                <a:ea typeface="メイリオ" panose="020B0604030504040204" pitchFamily="50" charset="-128"/>
              </a:rPr>
              <a:t>（土日祝休み）</a:t>
            </a:r>
            <a:endParaRPr kumimoji="1" lang="en-US" altLang="ja-JP" sz="1100" dirty="0">
              <a:latin typeface="メイリオ" panose="020B0604030504040204" pitchFamily="50" charset="-128"/>
              <a:ea typeface="メイリオ" panose="020B0604030504040204" pitchFamily="50" charset="-128"/>
            </a:endParaRPr>
          </a:p>
        </p:txBody>
      </p:sp>
      <p:sp>
        <p:nvSpPr>
          <p:cNvPr id="23" name="テキスト ボックス 22"/>
          <p:cNvSpPr txBox="1"/>
          <p:nvPr/>
        </p:nvSpPr>
        <p:spPr>
          <a:xfrm>
            <a:off x="661949" y="4323501"/>
            <a:ext cx="2010848" cy="715581"/>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民宿は</a:t>
            </a:r>
            <a:r>
              <a:rPr kumimoji="1" lang="ja-JP" altLang="en-US" sz="1050" b="1" dirty="0" err="1">
                <a:latin typeface="メイリオ" panose="020B0604030504040204" pitchFamily="50" charset="-128"/>
                <a:ea typeface="メイリオ" panose="020B0604030504040204" pitchFamily="50" charset="-128"/>
              </a:rPr>
              <a:t>ま</a:t>
            </a:r>
            <a:r>
              <a:rPr kumimoji="1" lang="ja-JP" altLang="en-US" sz="1050" b="1" dirty="0">
                <a:latin typeface="メイリオ" panose="020B0604030504040204" pitchFamily="50" charset="-128"/>
                <a:ea typeface="メイリオ" panose="020B0604030504040204" pitchFamily="50" charset="-128"/>
              </a:rPr>
              <a:t>よし</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遊漁戦も運営する民宿。</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クエ鍋やクエのフルコースあり</a:t>
            </a:r>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TEL</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0738-64-2390</a:t>
            </a:r>
            <a:endParaRPr kumimoji="1" lang="ja-JP" altLang="en-US" sz="1600" dirty="0">
              <a:latin typeface="メイリオ" panose="020B0604030504040204" pitchFamily="50" charset="-128"/>
              <a:ea typeface="メイリオ" panose="020B0604030504040204" pitchFamily="50" charset="-128"/>
            </a:endParaRPr>
          </a:p>
        </p:txBody>
      </p:sp>
      <p:sp>
        <p:nvSpPr>
          <p:cNvPr id="27" name="正方形/長方形 26"/>
          <p:cNvSpPr/>
          <p:nvPr/>
        </p:nvSpPr>
        <p:spPr>
          <a:xfrm>
            <a:off x="1880404" y="4011485"/>
            <a:ext cx="1555149" cy="2588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2629063" y="4323502"/>
            <a:ext cx="2119421" cy="715581"/>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民宿　波満の家</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両氏の店主が釣り上げた魚を使う。分厚い切り身の天然クエ鍋が人気</a:t>
            </a:r>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TEL</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0738-64-2024</a:t>
            </a:r>
          </a:p>
        </p:txBody>
      </p:sp>
      <p:sp>
        <p:nvSpPr>
          <p:cNvPr id="25" name="テキスト ボックス 24"/>
          <p:cNvSpPr txBox="1"/>
          <p:nvPr/>
        </p:nvSpPr>
        <p:spPr>
          <a:xfrm>
            <a:off x="1413596" y="4966381"/>
            <a:ext cx="2119421" cy="715581"/>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村﨑荘</a:t>
            </a:r>
            <a:endParaRPr kumimoji="1" lang="en-US" altLang="ja-JP" sz="1050" b="1"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すぐ目の前が産湯海岸の絶景の宿。</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天然クエ鍋が名物</a:t>
            </a:r>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TEL</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0738-64-2145</a:t>
            </a:r>
          </a:p>
        </p:txBody>
      </p:sp>
      <p:sp>
        <p:nvSpPr>
          <p:cNvPr id="22" name="テキスト ボックス 21"/>
          <p:cNvSpPr txBox="1"/>
          <p:nvPr/>
        </p:nvSpPr>
        <p:spPr>
          <a:xfrm>
            <a:off x="1751634" y="4007526"/>
            <a:ext cx="2605367" cy="276999"/>
          </a:xfrm>
          <a:prstGeom prst="rect">
            <a:avLst/>
          </a:prstGeom>
          <a:noFill/>
        </p:spPr>
        <p:txBody>
          <a:bodyPr wrap="square" rtlCol="0">
            <a:spAutoFit/>
          </a:bodyPr>
          <a:lstStyle/>
          <a:p>
            <a:r>
              <a:rPr kumimoji="1" lang="ja-JP" altLang="en-US" sz="1200" b="1" dirty="0"/>
              <a:t>「紀州日高クエ」の宿</a:t>
            </a:r>
            <a:endParaRPr kumimoji="1" lang="en-US" altLang="ja-JP" sz="1200" b="1" dirty="0"/>
          </a:p>
        </p:txBody>
      </p:sp>
      <p:sp>
        <p:nvSpPr>
          <p:cNvPr id="29" name="テキスト ボックス 28"/>
          <p:cNvSpPr txBox="1"/>
          <p:nvPr/>
        </p:nvSpPr>
        <p:spPr>
          <a:xfrm>
            <a:off x="375011" y="5708462"/>
            <a:ext cx="1686740" cy="707886"/>
          </a:xfrm>
          <a:prstGeom prst="rect">
            <a:avLst/>
          </a:prstGeom>
          <a:noFill/>
        </p:spPr>
        <p:txBody>
          <a:bodyPr wrap="square" rtlCol="0">
            <a:spAutoFit/>
          </a:bodyPr>
          <a:lstStyle/>
          <a:p>
            <a:pPr algn="ctr"/>
            <a:r>
              <a:rPr kumimoji="1" lang="ja-JP" altLang="en-US" sz="1000" b="1" dirty="0">
                <a:latin typeface="メイリオ" panose="020B0604030504040204" pitchFamily="50" charset="-128"/>
                <a:ea typeface="メイリオ" panose="020B0604030504040204" pitchFamily="50" charset="-128"/>
              </a:rPr>
              <a:t>料理宿橋本荘</a:t>
            </a:r>
            <a:endParaRPr kumimoji="1" lang="en-US" altLang="ja-JP" sz="1000" b="1"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産湯海水浴場が目の前</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天然活けクエ料理が人気</a:t>
            </a:r>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TEL</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0738-64-2157</a:t>
            </a:r>
          </a:p>
        </p:txBody>
      </p:sp>
      <p:sp>
        <p:nvSpPr>
          <p:cNvPr id="30" name="テキスト ボックス 29"/>
          <p:cNvSpPr txBox="1"/>
          <p:nvPr/>
        </p:nvSpPr>
        <p:spPr>
          <a:xfrm>
            <a:off x="2440206" y="5681961"/>
            <a:ext cx="2600933" cy="861774"/>
          </a:xfrm>
          <a:prstGeom prst="rect">
            <a:avLst/>
          </a:prstGeom>
          <a:noFill/>
        </p:spPr>
        <p:txBody>
          <a:bodyPr wrap="square" rtlCol="0">
            <a:spAutoFit/>
          </a:bodyPr>
          <a:lstStyle/>
          <a:p>
            <a:pPr algn="ctr"/>
            <a:r>
              <a:rPr kumimoji="1" lang="ja-JP" altLang="en-US" sz="1000" b="1" dirty="0">
                <a:latin typeface="メイリオ" panose="020B0604030504040204" pitchFamily="50" charset="-128"/>
                <a:ea typeface="メイリオ" panose="020B0604030504040204" pitchFamily="50" charset="-128"/>
              </a:rPr>
              <a:t>岬旅館</a:t>
            </a:r>
            <a:endParaRPr kumimoji="1" lang="en-US" altLang="ja-JP" sz="1000" b="1" dirty="0">
              <a:latin typeface="メイリオ" panose="020B0604030504040204" pitchFamily="50" charset="-128"/>
              <a:ea typeface="メイリオ" panose="020B0604030504040204" pitchFamily="50" charset="-128"/>
            </a:endParaRPr>
          </a:p>
          <a:p>
            <a:r>
              <a:rPr kumimoji="1" lang="ja-JP" altLang="en-US" sz="1000" dirty="0">
                <a:latin typeface="メイリオ" panose="020B0604030504040204" pitchFamily="50" charset="-128"/>
                <a:ea typeface="メイリオ" panose="020B0604030504040204" pitchFamily="50" charset="-128"/>
              </a:rPr>
              <a:t>クエの宿と知られ、天然クエにこだわりクエのフルコースが名物。天然クエの宅配も実施。</a:t>
            </a:r>
            <a:endParaRPr kumimoji="1" lang="en-US" altLang="ja-JP" sz="1000" dirty="0">
              <a:latin typeface="メイリオ" panose="020B0604030504040204" pitchFamily="50" charset="-128"/>
              <a:ea typeface="メイリオ" panose="020B0604030504040204" pitchFamily="50" charset="-128"/>
            </a:endParaRPr>
          </a:p>
          <a:p>
            <a:r>
              <a:rPr kumimoji="1" lang="en-US" altLang="ja-JP" sz="1000" dirty="0">
                <a:latin typeface="メイリオ" panose="020B0604030504040204" pitchFamily="50" charset="-128"/>
                <a:ea typeface="メイリオ" panose="020B0604030504040204" pitchFamily="50" charset="-128"/>
              </a:rPr>
              <a:t>TEL</a:t>
            </a:r>
            <a:r>
              <a:rPr kumimoji="1" lang="ja-JP" altLang="en-US" sz="1000" dirty="0">
                <a:latin typeface="メイリオ" panose="020B0604030504040204" pitchFamily="50" charset="-128"/>
                <a:ea typeface="メイリオ" panose="020B0604030504040204" pitchFamily="50" charset="-128"/>
              </a:rPr>
              <a:t>：</a:t>
            </a:r>
            <a:r>
              <a:rPr kumimoji="1" lang="en-US" altLang="ja-JP" sz="1000" dirty="0">
                <a:latin typeface="メイリオ" panose="020B0604030504040204" pitchFamily="50" charset="-128"/>
                <a:ea typeface="メイリオ" panose="020B0604030504040204" pitchFamily="50" charset="-128"/>
              </a:rPr>
              <a:t>0738-64-2975</a:t>
            </a:r>
          </a:p>
        </p:txBody>
      </p:sp>
      <p:sp>
        <p:nvSpPr>
          <p:cNvPr id="10" name="テキスト ボックス 9">
            <a:extLst>
              <a:ext uri="{FF2B5EF4-FFF2-40B4-BE49-F238E27FC236}">
                <a16:creationId xmlns:a16="http://schemas.microsoft.com/office/drawing/2014/main" id="{24D1BEF9-7118-F8BD-8239-334304C75FBF}"/>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493475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正方形/長方形 2"/>
          <p:cNvSpPr/>
          <p:nvPr/>
        </p:nvSpPr>
        <p:spPr>
          <a:xfrm>
            <a:off x="226829" y="1456503"/>
            <a:ext cx="1059723" cy="150228"/>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4"/>
          <a:stretch>
            <a:fillRect/>
          </a:stretch>
        </p:blipFill>
        <p:spPr>
          <a:xfrm>
            <a:off x="10087243" y="412271"/>
            <a:ext cx="952792" cy="952792"/>
          </a:xfrm>
          <a:prstGeom prst="rect">
            <a:avLst/>
          </a:prstGeom>
        </p:spPr>
      </p:pic>
      <p:sp>
        <p:nvSpPr>
          <p:cNvPr id="14" name="タイトル 1"/>
          <p:cNvSpPr txBox="1">
            <a:spLocks/>
          </p:cNvSpPr>
          <p:nvPr/>
        </p:nvSpPr>
        <p:spPr>
          <a:xfrm>
            <a:off x="142876" y="490601"/>
            <a:ext cx="788832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effectLst>
                  <a:outerShdw blurRad="38100" dist="38100" dir="2700000" algn="tl">
                    <a:srgbClr val="000000">
                      <a:alpha val="43137"/>
                    </a:srgbClr>
                  </a:outerShdw>
                </a:effectLst>
              </a:rPr>
              <a:t>グルメを楽しむ旅。～魚料理～</a:t>
            </a:r>
          </a:p>
        </p:txBody>
      </p:sp>
      <p:pic>
        <p:nvPicPr>
          <p:cNvPr id="2" name="図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9" name="テキスト ボックス 8"/>
          <p:cNvSpPr txBox="1"/>
          <p:nvPr/>
        </p:nvSpPr>
        <p:spPr>
          <a:xfrm>
            <a:off x="142876" y="1332563"/>
            <a:ext cx="9632495" cy="1631216"/>
          </a:xfrm>
          <a:prstGeom prst="rect">
            <a:avLst/>
          </a:prstGeom>
          <a:noFill/>
        </p:spPr>
        <p:txBody>
          <a:bodyPr wrap="square" rtlCol="0">
            <a:spAutoFit/>
          </a:bodyPr>
          <a:lstStyle/>
          <a:p>
            <a:r>
              <a:rPr kumimoji="1" lang="ja-JP" altLang="en-US" sz="2800" b="1" dirty="0"/>
              <a:t>マグロ</a:t>
            </a:r>
            <a:endParaRPr kumimoji="1" lang="en-US" altLang="ja-JP" sz="2800" b="1" dirty="0"/>
          </a:p>
          <a:p>
            <a:r>
              <a:rPr lang="ja-JP" altLang="en-US" dirty="0">
                <a:latin typeface="dnp-shuei-mgothic-std"/>
              </a:rPr>
              <a:t>延縄（はえなわ）漁法で獲れた生まぐろの水揚げ日本一の那智勝浦。</a:t>
            </a:r>
            <a:endParaRPr lang="en-US" altLang="ja-JP" dirty="0">
              <a:latin typeface="dnp-shuei-mgothic-std"/>
            </a:endParaRPr>
          </a:p>
          <a:p>
            <a:r>
              <a:rPr lang="ja-JP" altLang="en-US" dirty="0">
                <a:latin typeface="dnp-shuei-mgothic-std"/>
              </a:rPr>
              <a:t>町内には、鮮度がよい生マグロを出す料理店や宿泊施設が数多くあります。</a:t>
            </a:r>
            <a:endParaRPr lang="en-US" altLang="ja-JP" dirty="0">
              <a:latin typeface="dnp-shuei-mgothic-std"/>
            </a:endParaRPr>
          </a:p>
          <a:p>
            <a:r>
              <a:rPr lang="ja-JP" altLang="en-US" dirty="0">
                <a:latin typeface="dnp-shuei-mgothic-std"/>
              </a:rPr>
              <a:t>生マグロに親しんで</a:t>
            </a:r>
            <a:r>
              <a:rPr lang="ja-JP" altLang="en-US" dirty="0">
                <a:solidFill>
                  <a:srgbClr val="222222"/>
                </a:solidFill>
                <a:latin typeface="dnp-shuei-mgothic-std"/>
              </a:rPr>
              <a:t>きた地元ならではの食べ方もさまざま。</a:t>
            </a:r>
          </a:p>
          <a:p>
            <a:r>
              <a:rPr lang="ja-JP" altLang="en-US" dirty="0">
                <a:solidFill>
                  <a:srgbClr val="222222"/>
                </a:solidFill>
                <a:latin typeface="dnp-shuei-mgothic-std"/>
              </a:rPr>
              <a:t>南紀勝浦温泉とともにご当地でマグロ料理をお楽しみください。</a:t>
            </a:r>
            <a:endParaRPr kumimoji="1" lang="ja-JP" altLang="en-US" sz="1600" dirty="0"/>
          </a:p>
        </p:txBody>
      </p:sp>
      <p:sp>
        <p:nvSpPr>
          <p:cNvPr id="17" name="テキスト ボックス 16"/>
          <p:cNvSpPr txBox="1"/>
          <p:nvPr/>
        </p:nvSpPr>
        <p:spPr>
          <a:xfrm>
            <a:off x="65993" y="2709853"/>
            <a:ext cx="9643383" cy="3939540"/>
          </a:xfrm>
          <a:prstGeom prst="rect">
            <a:avLst/>
          </a:prstGeom>
          <a:noFill/>
        </p:spPr>
        <p:txBody>
          <a:bodyPr wrap="square" rtlCol="0">
            <a:spAutoFit/>
          </a:bodyPr>
          <a:lstStyle/>
          <a:p>
            <a:endParaRPr kumimoji="1" lang="en-US" altLang="ja-JP" dirty="0"/>
          </a:p>
          <a:p>
            <a:r>
              <a:rPr kumimoji="1" lang="ja-JP" altLang="en-US" dirty="0"/>
              <a:t>・</a:t>
            </a:r>
            <a:r>
              <a:rPr lang="zh-TW" altLang="en-US" b="1" dirty="0">
                <a:latin typeface="游ゴシック" panose="020B0400000000000000" pitchFamily="50" charset="-128"/>
                <a:ea typeface="游ゴシック" panose="020B0400000000000000" pitchFamily="50" charset="-128"/>
              </a:rPr>
              <a:t>御食事処 桂城</a:t>
            </a:r>
            <a:r>
              <a:rPr lang="ja-JP" altLang="en-US" sz="1100" dirty="0">
                <a:latin typeface="+mn-ea"/>
              </a:rPr>
              <a:t>（住所／</a:t>
            </a:r>
            <a:r>
              <a:rPr lang="zh-TW" altLang="en-US" sz="1100" dirty="0">
                <a:latin typeface="游ゴシック" panose="020B0400000000000000" pitchFamily="50" charset="-128"/>
                <a:ea typeface="游ゴシック" panose="020B0400000000000000" pitchFamily="50" charset="-128"/>
              </a:rPr>
              <a:t>那智勝浦町勝浦</a:t>
            </a:r>
            <a:r>
              <a:rPr lang="en-US" altLang="zh-TW" sz="1100" dirty="0">
                <a:latin typeface="游ゴシック" panose="020B0400000000000000" pitchFamily="50" charset="-128"/>
                <a:ea typeface="游ゴシック" panose="020B0400000000000000" pitchFamily="50" charset="-128"/>
              </a:rPr>
              <a:t>398-11</a:t>
            </a:r>
            <a:r>
              <a:rPr lang="ja-JP" altLang="en-US" sz="1100" dirty="0">
                <a:latin typeface="+mn-ea"/>
              </a:rPr>
              <a:t>）</a:t>
            </a:r>
            <a:r>
              <a:rPr lang="en-US" altLang="ja-JP" sz="1200" b="1" dirty="0">
                <a:latin typeface="+mn-ea"/>
              </a:rPr>
              <a:t>0735-52-1845</a:t>
            </a:r>
          </a:p>
          <a:p>
            <a:r>
              <a:rPr kumimoji="1" lang="ja-JP" altLang="en-US" sz="1400" dirty="0"/>
              <a:t>　週末は、生まぐろの解体を実施していることも！目の前で、大将のまぐろ愛</a:t>
            </a:r>
            <a:endParaRPr kumimoji="1" lang="en-US" altLang="ja-JP" sz="1400" dirty="0"/>
          </a:p>
          <a:p>
            <a:r>
              <a:rPr kumimoji="1" lang="ja-JP" altLang="en-US" sz="1400" dirty="0"/>
              <a:t>　溢れる豪快な解体ショーをご覧いただけます。（貸切対応も</a:t>
            </a:r>
            <a:r>
              <a:rPr kumimoji="1" lang="en-US" altLang="ja-JP" sz="1400" dirty="0"/>
              <a:t>30</a:t>
            </a:r>
            <a:r>
              <a:rPr kumimoji="1" lang="ja-JP" altLang="en-US" sz="1400" dirty="0"/>
              <a:t>名まで可能）</a:t>
            </a:r>
            <a:endParaRPr kumimoji="1" lang="en-US" altLang="ja-JP" sz="1400" dirty="0"/>
          </a:p>
          <a:p>
            <a:endParaRPr kumimoji="1" lang="en-US" altLang="ja-JP" sz="800" dirty="0"/>
          </a:p>
          <a:p>
            <a:r>
              <a:rPr kumimoji="1" lang="ja-JP" altLang="en-US" dirty="0"/>
              <a:t>・</a:t>
            </a:r>
            <a:r>
              <a:rPr kumimoji="1" lang="ja-JP" altLang="en-US" b="1" dirty="0"/>
              <a:t>ねぼけ堂</a:t>
            </a:r>
            <a:r>
              <a:rPr kumimoji="1" lang="ja-JP" altLang="en-US" sz="1100" dirty="0">
                <a:latin typeface="+mn-ea"/>
              </a:rPr>
              <a:t>（住所／</a:t>
            </a:r>
            <a:r>
              <a:rPr kumimoji="1" lang="zh-TW" altLang="en-US" sz="1100" dirty="0">
                <a:latin typeface="游ゴシック" panose="020B0400000000000000" pitchFamily="50" charset="-128"/>
                <a:ea typeface="游ゴシック" panose="020B0400000000000000" pitchFamily="50" charset="-128"/>
              </a:rPr>
              <a:t>那智勝浦町市野々</a:t>
            </a:r>
            <a:r>
              <a:rPr kumimoji="1" lang="en-US" altLang="zh-TW" sz="1100" dirty="0">
                <a:latin typeface="游ゴシック" panose="020B0400000000000000" pitchFamily="50" charset="-128"/>
                <a:ea typeface="游ゴシック" panose="020B0400000000000000" pitchFamily="50" charset="-128"/>
              </a:rPr>
              <a:t>3434-1</a:t>
            </a:r>
            <a:r>
              <a:rPr lang="ja-JP" altLang="en-US" sz="1100" dirty="0">
                <a:latin typeface="+mn-ea"/>
              </a:rPr>
              <a:t>）</a:t>
            </a:r>
            <a:r>
              <a:rPr lang="en-US" altLang="ja-JP" sz="1200" b="1" dirty="0">
                <a:latin typeface="+mn-ea"/>
              </a:rPr>
              <a:t>0735-55-0031</a:t>
            </a:r>
            <a:endParaRPr lang="en-US" altLang="ja-JP" sz="1200" dirty="0">
              <a:latin typeface="+mn-ea"/>
            </a:endParaRPr>
          </a:p>
          <a:p>
            <a:r>
              <a:rPr lang="ja-JP" altLang="en-US" dirty="0"/>
              <a:t>　</a:t>
            </a:r>
            <a:r>
              <a:rPr lang="ja-JP" altLang="en-US" sz="1400" dirty="0">
                <a:latin typeface="+mn-ea"/>
              </a:rPr>
              <a:t>大門坂駐車場手前・昼食</a:t>
            </a:r>
            <a:r>
              <a:rPr lang="en-US" altLang="ja-JP" sz="1400" dirty="0">
                <a:latin typeface="+mn-ea"/>
              </a:rPr>
              <a:t>220</a:t>
            </a:r>
            <a:r>
              <a:rPr lang="ja-JP" altLang="en-US" sz="1400" dirty="0">
                <a:latin typeface="+mn-ea"/>
              </a:rPr>
              <a:t>名可能。</a:t>
            </a:r>
            <a:endParaRPr lang="en-US" altLang="ja-JP" sz="1400" dirty="0">
              <a:latin typeface="+mn-ea"/>
            </a:endParaRPr>
          </a:p>
          <a:p>
            <a:r>
              <a:rPr kumimoji="1" lang="ja-JP" altLang="en-US" sz="1400" dirty="0">
                <a:latin typeface="+mn-ea"/>
              </a:rPr>
              <a:t>　お土産どころも併設されており、熊野那智大社・那智の滝前後の立ち寄りに。</a:t>
            </a:r>
            <a:endParaRPr kumimoji="1" lang="en-US" altLang="ja-JP" sz="1400" dirty="0">
              <a:latin typeface="+mn-ea"/>
            </a:endParaRPr>
          </a:p>
          <a:p>
            <a:endParaRPr kumimoji="1" lang="en-US" altLang="ja-JP" sz="800" dirty="0"/>
          </a:p>
          <a:p>
            <a:r>
              <a:rPr kumimoji="1" lang="ja-JP" altLang="en-US" dirty="0"/>
              <a:t>・</a:t>
            </a:r>
            <a:r>
              <a:rPr kumimoji="1" lang="ja-JP" altLang="en-US" b="1" dirty="0"/>
              <a:t>川柳</a:t>
            </a:r>
            <a:r>
              <a:rPr lang="ja-JP" altLang="en-US" sz="1100" dirty="0">
                <a:latin typeface="+mn-ea"/>
              </a:rPr>
              <a:t>（</a:t>
            </a:r>
            <a:r>
              <a:rPr lang="ja-JP" altLang="en-US" sz="1100" dirty="0">
                <a:latin typeface="游ゴシック" panose="020B0400000000000000" pitchFamily="50" charset="-128"/>
                <a:ea typeface="游ゴシック" panose="020B0400000000000000" pitchFamily="50" charset="-128"/>
              </a:rPr>
              <a:t>住所／那智勝浦町築地</a:t>
            </a:r>
            <a:r>
              <a:rPr lang="en-US" altLang="zh-TW" sz="1100" dirty="0">
                <a:latin typeface="游ゴシック" panose="020B0400000000000000" pitchFamily="50" charset="-128"/>
                <a:ea typeface="游ゴシック" panose="020B0400000000000000" pitchFamily="50" charset="-128"/>
              </a:rPr>
              <a:t>4-3-27</a:t>
            </a:r>
            <a:r>
              <a:rPr lang="ja-JP" altLang="en-US" sz="1100" dirty="0">
                <a:latin typeface="游ゴシック" panose="020B0400000000000000" pitchFamily="50" charset="-128"/>
                <a:ea typeface="游ゴシック" panose="020B0400000000000000" pitchFamily="50" charset="-128"/>
              </a:rPr>
              <a:t>）</a:t>
            </a:r>
            <a:r>
              <a:rPr lang="en-US" altLang="ja-JP" sz="1200" b="1" dirty="0">
                <a:solidFill>
                  <a:srgbClr val="222222"/>
                </a:solidFill>
                <a:latin typeface="游ゴシック" panose="020B0400000000000000" pitchFamily="50" charset="-128"/>
                <a:ea typeface="游ゴシック" panose="020B0400000000000000" pitchFamily="50" charset="-128"/>
              </a:rPr>
              <a:t>0735-52-0860</a:t>
            </a:r>
            <a:endParaRPr lang="en-US" altLang="ja-JP" sz="1200" b="1" dirty="0">
              <a:latin typeface="游ゴシック" panose="020B0400000000000000" pitchFamily="50" charset="-128"/>
              <a:ea typeface="游ゴシック" panose="020B0400000000000000" pitchFamily="50" charset="-128"/>
            </a:endParaRPr>
          </a:p>
          <a:p>
            <a:r>
              <a:rPr kumimoji="1" lang="ja-JP" altLang="en-US" sz="1600" dirty="0"/>
              <a:t>　</a:t>
            </a:r>
            <a:r>
              <a:rPr kumimoji="1" lang="ja-JP" altLang="en-US" sz="1400" dirty="0"/>
              <a:t>最大</a:t>
            </a:r>
            <a:r>
              <a:rPr kumimoji="1" lang="en-US" altLang="ja-JP" sz="1400" dirty="0"/>
              <a:t>80</a:t>
            </a:r>
            <a:r>
              <a:rPr kumimoji="1" lang="ja-JP" altLang="en-US" sz="1400" dirty="0"/>
              <a:t>名可能（</a:t>
            </a:r>
            <a:r>
              <a:rPr kumimoji="1" lang="en-US" altLang="ja-JP" sz="1400" dirty="0"/>
              <a:t>1</a:t>
            </a:r>
            <a:r>
              <a:rPr kumimoji="1" lang="ja-JP" altLang="en-US" sz="1400" dirty="0"/>
              <a:t>～</a:t>
            </a:r>
            <a:r>
              <a:rPr kumimoji="1" lang="en-US" altLang="ja-JP" sz="1400" dirty="0"/>
              <a:t>2</a:t>
            </a:r>
            <a:r>
              <a:rPr kumimoji="1" lang="ja-JP" altLang="en-US" sz="1400" dirty="0"/>
              <a:t>階）。</a:t>
            </a:r>
            <a:endParaRPr kumimoji="1" lang="en-US" altLang="ja-JP" sz="1400" dirty="0"/>
          </a:p>
          <a:p>
            <a:r>
              <a:rPr kumimoji="1" lang="ja-JP" altLang="en-US" sz="1400" dirty="0"/>
              <a:t>　「鉄火丼」や郷土料理である「さんま寿し」など、紀伊勝浦ならではのお食事処です。</a:t>
            </a:r>
          </a:p>
          <a:p>
            <a:r>
              <a:rPr kumimoji="1" lang="ja-JP" altLang="en-US" sz="1400" dirty="0"/>
              <a:t>　鮪素停育（鮪ステーキ）お弁当の配達も承っております。</a:t>
            </a:r>
            <a:endParaRPr kumimoji="1" lang="en-US" altLang="ja-JP" sz="1400" dirty="0"/>
          </a:p>
          <a:p>
            <a:endParaRPr kumimoji="1" lang="en-US" altLang="ja-JP" sz="800" dirty="0">
              <a:solidFill>
                <a:srgbClr val="FF0000"/>
              </a:solidFill>
              <a:latin typeface="游ゴシック" panose="020B0400000000000000" pitchFamily="50" charset="-128"/>
              <a:ea typeface="游ゴシック" panose="020B0400000000000000" pitchFamily="50" charset="-128"/>
            </a:endParaRPr>
          </a:p>
          <a:p>
            <a:r>
              <a:rPr kumimoji="1" lang="ja-JP" altLang="en-US" dirty="0"/>
              <a:t>・</a:t>
            </a:r>
            <a:r>
              <a:rPr kumimoji="1" lang="ja-JP" altLang="en-US" b="1" dirty="0"/>
              <a:t>あじ処 大林</a:t>
            </a:r>
            <a:r>
              <a:rPr kumimoji="1" lang="ja-JP" altLang="en-US" sz="1100" dirty="0"/>
              <a:t>（住所／</a:t>
            </a:r>
            <a:r>
              <a:rPr kumimoji="1" lang="zh-TW" altLang="en-US" sz="1100" dirty="0">
                <a:latin typeface="游ゴシック" panose="020B0400000000000000" pitchFamily="50" charset="-128"/>
                <a:ea typeface="游ゴシック" panose="020B0400000000000000" pitchFamily="50" charset="-128"/>
              </a:rPr>
              <a:t>那智勝浦町築地</a:t>
            </a:r>
            <a:r>
              <a:rPr kumimoji="1" lang="en-US" altLang="zh-TW" sz="1100" dirty="0">
                <a:latin typeface="游ゴシック" panose="020B0400000000000000" pitchFamily="50" charset="-128"/>
                <a:ea typeface="游ゴシック" panose="020B0400000000000000" pitchFamily="50" charset="-128"/>
              </a:rPr>
              <a:t>2-3-24</a:t>
            </a:r>
            <a:r>
              <a:rPr kumimoji="1" lang="ja-JP" altLang="en-US" sz="1100" dirty="0"/>
              <a:t>）</a:t>
            </a:r>
            <a:r>
              <a:rPr lang="en-US" altLang="ja-JP" sz="1200" b="1" dirty="0">
                <a:latin typeface="+mn-ea"/>
              </a:rPr>
              <a:t>0735-52-0691</a:t>
            </a:r>
            <a:endParaRPr kumimoji="1" lang="en-US" altLang="ja-JP" sz="1200" b="1" dirty="0">
              <a:latin typeface="+mn-ea"/>
            </a:endParaRPr>
          </a:p>
          <a:p>
            <a:r>
              <a:rPr kumimoji="1" lang="ja-JP" altLang="en-US" dirty="0"/>
              <a:t>　</a:t>
            </a:r>
            <a:r>
              <a:rPr kumimoji="1" lang="ja-JP" altLang="en-US" sz="1400" dirty="0"/>
              <a:t>最大</a:t>
            </a:r>
            <a:r>
              <a:rPr kumimoji="1" lang="en-US" altLang="ja-JP" sz="1400" dirty="0"/>
              <a:t>70</a:t>
            </a:r>
            <a:r>
              <a:rPr kumimoji="1" lang="ja-JP" altLang="en-US" sz="1400" dirty="0"/>
              <a:t>名可能（</a:t>
            </a:r>
            <a:r>
              <a:rPr kumimoji="1" lang="en-US" altLang="ja-JP" sz="1400" dirty="0"/>
              <a:t>1</a:t>
            </a:r>
            <a:r>
              <a:rPr kumimoji="1" lang="ja-JP" altLang="en-US" sz="1400" dirty="0"/>
              <a:t>～</a:t>
            </a:r>
            <a:r>
              <a:rPr kumimoji="1" lang="en-US" altLang="ja-JP" sz="1400" dirty="0"/>
              <a:t>3</a:t>
            </a:r>
            <a:r>
              <a:rPr kumimoji="1" lang="ja-JP" altLang="en-US" sz="1400" dirty="0"/>
              <a:t>階）。風情のある店内で、テーブル・椅子での食事ができる。</a:t>
            </a:r>
            <a:endParaRPr kumimoji="1" lang="en-US" altLang="ja-JP" sz="1400" dirty="0"/>
          </a:p>
          <a:p>
            <a:r>
              <a:rPr kumimoji="1" lang="ja-JP" altLang="en-US" sz="1400" dirty="0"/>
              <a:t>　勝浦満喫御膳は勝浦産生まぐろの料理の数々を一同に満喫出来るお得メニューです。</a:t>
            </a:r>
            <a:endParaRPr kumimoji="1" lang="en-US" altLang="ja-JP" sz="1400" dirty="0"/>
          </a:p>
        </p:txBody>
      </p:sp>
      <p:pic>
        <p:nvPicPr>
          <p:cNvPr id="6" name="図 5">
            <a:extLst>
              <a:ext uri="{FF2B5EF4-FFF2-40B4-BE49-F238E27FC236}">
                <a16:creationId xmlns:a16="http://schemas.microsoft.com/office/drawing/2014/main" id="{77C441AD-A06A-E760-C35F-C5D4FA765B20}"/>
              </a:ext>
            </a:extLst>
          </p:cNvPr>
          <p:cNvPicPr>
            <a:picLocks noChangeAspect="1"/>
          </p:cNvPicPr>
          <p:nvPr/>
        </p:nvPicPr>
        <p:blipFill>
          <a:blip r:embed="rId6"/>
          <a:stretch>
            <a:fillRect/>
          </a:stretch>
        </p:blipFill>
        <p:spPr>
          <a:xfrm>
            <a:off x="8288314" y="2162277"/>
            <a:ext cx="1170534" cy="1560712"/>
          </a:xfrm>
          <a:prstGeom prst="rect">
            <a:avLst/>
          </a:prstGeom>
          <a:ln w="31750">
            <a:noFill/>
          </a:ln>
        </p:spPr>
      </p:pic>
      <p:pic>
        <p:nvPicPr>
          <p:cNvPr id="11" name="図 10">
            <a:extLst>
              <a:ext uri="{FF2B5EF4-FFF2-40B4-BE49-F238E27FC236}">
                <a16:creationId xmlns:a16="http://schemas.microsoft.com/office/drawing/2014/main" id="{C8A06EB2-D172-078D-6108-78BAA6D98176}"/>
              </a:ext>
            </a:extLst>
          </p:cNvPr>
          <p:cNvPicPr>
            <a:picLocks noChangeAspect="1"/>
          </p:cNvPicPr>
          <p:nvPr/>
        </p:nvPicPr>
        <p:blipFill>
          <a:blip r:embed="rId7"/>
          <a:stretch>
            <a:fillRect/>
          </a:stretch>
        </p:blipFill>
        <p:spPr>
          <a:xfrm>
            <a:off x="7860972" y="5483859"/>
            <a:ext cx="1633570" cy="1143657"/>
          </a:xfrm>
          <a:prstGeom prst="rect">
            <a:avLst/>
          </a:prstGeom>
          <a:ln w="34925">
            <a:noFill/>
          </a:ln>
        </p:spPr>
      </p:pic>
      <p:pic>
        <p:nvPicPr>
          <p:cNvPr id="18" name="図 17">
            <a:extLst>
              <a:ext uri="{FF2B5EF4-FFF2-40B4-BE49-F238E27FC236}">
                <a16:creationId xmlns:a16="http://schemas.microsoft.com/office/drawing/2014/main" id="{01F931E5-D1FA-573C-310C-E3511964D6E2}"/>
              </a:ext>
            </a:extLst>
          </p:cNvPr>
          <p:cNvPicPr>
            <a:picLocks noChangeAspect="1"/>
          </p:cNvPicPr>
          <p:nvPr/>
        </p:nvPicPr>
        <p:blipFill>
          <a:blip r:embed="rId8"/>
          <a:stretch>
            <a:fillRect/>
          </a:stretch>
        </p:blipFill>
        <p:spPr>
          <a:xfrm>
            <a:off x="8288314" y="3959483"/>
            <a:ext cx="1420625" cy="1339114"/>
          </a:xfrm>
          <a:prstGeom prst="rect">
            <a:avLst/>
          </a:prstGeom>
          <a:ln w="34925">
            <a:noFill/>
          </a:ln>
        </p:spPr>
      </p:pic>
      <p:pic>
        <p:nvPicPr>
          <p:cNvPr id="10" name="図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24211" y="837278"/>
            <a:ext cx="1609801" cy="1120101"/>
          </a:xfrm>
          <a:prstGeom prst="rect">
            <a:avLst/>
          </a:prstGeom>
        </p:spPr>
      </p:pic>
      <p:pic>
        <p:nvPicPr>
          <p:cNvPr id="12" name="図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23320" y="3716253"/>
            <a:ext cx="1348471" cy="1011353"/>
          </a:xfrm>
          <a:prstGeom prst="rect">
            <a:avLst/>
          </a:prstGeom>
        </p:spPr>
      </p:pic>
      <p:sp>
        <p:nvSpPr>
          <p:cNvPr id="13" name="テキスト ボックス 12">
            <a:extLst>
              <a:ext uri="{FF2B5EF4-FFF2-40B4-BE49-F238E27FC236}">
                <a16:creationId xmlns:a16="http://schemas.microsoft.com/office/drawing/2014/main" id="{CEE0D274-392E-C0F6-4F35-58BCDAD6DAC8}"/>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441635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7" name="右矢印 6"/>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4" name="タイトル 1"/>
          <p:cNvSpPr txBox="1">
            <a:spLocks/>
          </p:cNvSpPr>
          <p:nvPr/>
        </p:nvSpPr>
        <p:spPr>
          <a:xfrm>
            <a:off x="142876" y="490601"/>
            <a:ext cx="8269604"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t>グルメを楽しむ旅。～ミシュラン掲載店～</a:t>
            </a:r>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215419" y="1503240"/>
            <a:ext cx="9184820" cy="2308324"/>
          </a:xfrm>
          <a:prstGeom prst="rect">
            <a:avLst/>
          </a:prstGeom>
          <a:noFill/>
        </p:spPr>
        <p:txBody>
          <a:bodyPr wrap="square" rtlCol="0">
            <a:spAutoFit/>
          </a:bodyPr>
          <a:lstStyle/>
          <a:p>
            <a:pPr lvl="0"/>
            <a:r>
              <a:rPr kumimoji="1" lang="ja-JP" altLang="en-US" b="1" dirty="0"/>
              <a:t>☆☆ヴィラ・アイーダ　</a:t>
            </a:r>
            <a:r>
              <a:rPr kumimoji="1" lang="ja-JP" altLang="en-US" sz="1600" dirty="0"/>
              <a:t>（岩出市川尻</a:t>
            </a:r>
            <a:r>
              <a:rPr kumimoji="1" lang="en-US" altLang="ja-JP" sz="1600" dirty="0"/>
              <a:t>71</a:t>
            </a:r>
            <a:r>
              <a:rPr kumimoji="1" lang="ja-JP" altLang="en-US" sz="1600" dirty="0"/>
              <a:t>－</a:t>
            </a:r>
            <a:r>
              <a:rPr kumimoji="1" lang="en-US" altLang="ja-JP" sz="1600" dirty="0"/>
              <a:t>5</a:t>
            </a:r>
            <a:r>
              <a:rPr kumimoji="1" lang="ja-JP" altLang="en-US" sz="1600" dirty="0"/>
              <a:t>）</a:t>
            </a:r>
            <a:r>
              <a:rPr lang="en-US" altLang="ja-JP" sz="1400" b="1" dirty="0">
                <a:solidFill>
                  <a:prstClr val="black"/>
                </a:solidFill>
                <a:latin typeface="游ゴシック" panose="020B0400000000000000" pitchFamily="50" charset="-128"/>
              </a:rPr>
              <a:t>0736-63-2227</a:t>
            </a:r>
            <a:endParaRPr kumimoji="1" lang="en-US" altLang="ja-JP" sz="1600" dirty="0"/>
          </a:p>
          <a:p>
            <a:r>
              <a:rPr kumimoji="1" lang="ja-JP" altLang="en-US" dirty="0"/>
              <a:t>　　イタリアン。自ら栽培した野菜やハーブを食材の主役に。</a:t>
            </a:r>
            <a:endParaRPr kumimoji="1" lang="en-US" altLang="ja-JP" dirty="0"/>
          </a:p>
          <a:p>
            <a:endParaRPr kumimoji="1" lang="en-US" altLang="ja-JP" dirty="0"/>
          </a:p>
          <a:p>
            <a:pPr lvl="0"/>
            <a:r>
              <a:rPr kumimoji="1" lang="ja-JP" altLang="en-US" b="1" dirty="0"/>
              <a:t>　☆御料理竹寶</a:t>
            </a:r>
            <a:r>
              <a:rPr kumimoji="1" lang="ja-JP" altLang="en-US" sz="1600" dirty="0"/>
              <a:t>（白浜町</a:t>
            </a:r>
            <a:r>
              <a:rPr kumimoji="1" lang="en-US" altLang="ja-JP" sz="1600" dirty="0"/>
              <a:t>3720</a:t>
            </a:r>
            <a:r>
              <a:rPr kumimoji="1" lang="ja-JP" altLang="en-US" sz="1600" dirty="0"/>
              <a:t>－</a:t>
            </a:r>
            <a:r>
              <a:rPr kumimoji="1" lang="en-US" altLang="ja-JP" sz="1600" dirty="0"/>
              <a:t>12</a:t>
            </a:r>
            <a:r>
              <a:rPr kumimoji="1" lang="ja-JP" altLang="en-US" sz="1600" dirty="0"/>
              <a:t>）</a:t>
            </a:r>
            <a:r>
              <a:rPr lang="en-US" altLang="ja-JP" sz="1400" b="1" dirty="0">
                <a:solidFill>
                  <a:prstClr val="black"/>
                </a:solidFill>
                <a:latin typeface="游ゴシック" panose="020B0400000000000000" pitchFamily="50" charset="-128"/>
              </a:rPr>
              <a:t>0739-43-2510</a:t>
            </a:r>
            <a:endParaRPr kumimoji="1" lang="en-US" altLang="ja-JP" sz="1600" dirty="0"/>
          </a:p>
          <a:p>
            <a:r>
              <a:rPr kumimoji="1" lang="ja-JP" altLang="en-US" dirty="0"/>
              <a:t>　　日本料理。紀州塗や熊野檜を内装に施す、情緒に満ちた割烹店。</a:t>
            </a:r>
            <a:endParaRPr kumimoji="1" lang="en-US" altLang="ja-JP" dirty="0"/>
          </a:p>
          <a:p>
            <a:endParaRPr kumimoji="1" lang="en-US" altLang="ja-JP" dirty="0"/>
          </a:p>
          <a:p>
            <a:pPr lvl="0"/>
            <a:r>
              <a:rPr kumimoji="1" lang="ja-JP" altLang="en-US" b="1" dirty="0"/>
              <a:t>　☆オテル・ド・ヨシノ</a:t>
            </a:r>
            <a:r>
              <a:rPr kumimoji="1" lang="ja-JP" altLang="en-US" sz="1600" dirty="0"/>
              <a:t>（和歌山市手平</a:t>
            </a:r>
            <a:r>
              <a:rPr kumimoji="1" lang="en-US" altLang="ja-JP" sz="1600" dirty="0"/>
              <a:t>2</a:t>
            </a:r>
            <a:r>
              <a:rPr kumimoji="1" lang="ja-JP" altLang="en-US" sz="1600" dirty="0"/>
              <a:t>－</a:t>
            </a:r>
            <a:r>
              <a:rPr kumimoji="1" lang="en-US" altLang="ja-JP" sz="1600" dirty="0"/>
              <a:t>1</a:t>
            </a:r>
            <a:r>
              <a:rPr kumimoji="1" lang="ja-JP" altLang="en-US" sz="1600" dirty="0"/>
              <a:t>－</a:t>
            </a:r>
            <a:r>
              <a:rPr kumimoji="1" lang="en-US" altLang="ja-JP" sz="1600" dirty="0"/>
              <a:t>2</a:t>
            </a:r>
            <a:r>
              <a:rPr kumimoji="1" lang="ja-JP" altLang="en-US" sz="1600" dirty="0"/>
              <a:t>）</a:t>
            </a:r>
            <a:r>
              <a:rPr lang="en-US" altLang="ja-JP" sz="1400" b="1" dirty="0">
                <a:solidFill>
                  <a:prstClr val="black"/>
                </a:solidFill>
                <a:latin typeface="游ゴシック" panose="020B0400000000000000" pitchFamily="50" charset="-128"/>
              </a:rPr>
              <a:t>073-422-0001</a:t>
            </a:r>
            <a:endParaRPr kumimoji="1" lang="en-US" altLang="ja-JP" sz="1600" dirty="0"/>
          </a:p>
          <a:p>
            <a:r>
              <a:rPr kumimoji="1" lang="ja-JP" altLang="en-US" dirty="0"/>
              <a:t>　　フランス料理。和歌山の大地の恵みをテーマに、山海の幸を。</a:t>
            </a:r>
            <a:endParaRPr kumimoji="1" lang="en-US" altLang="ja-JP" dirty="0"/>
          </a:p>
        </p:txBody>
      </p:sp>
      <p:pic>
        <p:nvPicPr>
          <p:cNvPr id="9" name="図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7358153" y="1365063"/>
            <a:ext cx="1219730" cy="1219730"/>
          </a:xfrm>
          <a:prstGeom prst="rect">
            <a:avLst/>
          </a:prstGeom>
        </p:spPr>
      </p:pic>
      <p:sp>
        <p:nvSpPr>
          <p:cNvPr id="12" name="テキスト ボックス 11"/>
          <p:cNvSpPr txBox="1"/>
          <p:nvPr/>
        </p:nvSpPr>
        <p:spPr>
          <a:xfrm>
            <a:off x="107709" y="4028072"/>
            <a:ext cx="9559952" cy="2523768"/>
          </a:xfrm>
          <a:prstGeom prst="rect">
            <a:avLst/>
          </a:prstGeom>
          <a:noFill/>
        </p:spPr>
        <p:txBody>
          <a:bodyPr wrap="square" rtlCol="0">
            <a:spAutoFit/>
          </a:bodyPr>
          <a:lstStyle/>
          <a:p>
            <a:r>
              <a:rPr kumimoji="1" lang="ja-JP" altLang="en-US" dirty="0"/>
              <a:t>～</a:t>
            </a:r>
            <a:r>
              <a:rPr lang="ja-JP" altLang="en-US" b="1" dirty="0"/>
              <a:t>魚市場ガストロノミー＋雑賀崎路地歩き特別ツアー～</a:t>
            </a:r>
            <a:endParaRPr kumimoji="1" lang="en-US" altLang="ja-JP" dirty="0"/>
          </a:p>
          <a:p>
            <a:endParaRPr kumimoji="1" lang="en-US" altLang="ja-JP" sz="1400" dirty="0"/>
          </a:p>
          <a:p>
            <a:r>
              <a:rPr kumimoji="1" lang="ja-JP" altLang="en-US" sz="1400" dirty="0"/>
              <a:t>ミシュラン掲載店</a:t>
            </a:r>
            <a:r>
              <a:rPr kumimoji="1" lang="en-US" altLang="ja-JP" sz="1400" dirty="0"/>
              <a:t>『</a:t>
            </a:r>
            <a:r>
              <a:rPr kumimoji="1" lang="ja-JP" altLang="en-US" sz="1400" dirty="0"/>
              <a:t>ガストロテリア・エッフェ</a:t>
            </a:r>
            <a:r>
              <a:rPr kumimoji="1" lang="en-US" altLang="ja-JP" sz="1400" dirty="0"/>
              <a:t>』</a:t>
            </a:r>
            <a:r>
              <a:rPr kumimoji="1" lang="ja-JP" altLang="en-US" sz="1400" dirty="0"/>
              <a:t>の</a:t>
            </a:r>
            <a:r>
              <a:rPr lang="ja-JP" altLang="en-US" sz="1400" dirty="0"/>
              <a:t>藤原シェフと魚市場で買い付けをした後、その食材を使用したお料理をレストランで楽しむことができます。水揚げされたばかりの新鮮な魚介類について、漁師とシェフから説明を受けることができ、旬なお魚、おいしい食べ方など、ここでしかできない体験をご提供します。また、地元ガイドによる雑賀崎路地歩きも組み込まれており、ここだけの特別ツアーです。</a:t>
            </a:r>
            <a:endParaRPr lang="en-US" altLang="ja-JP" sz="1400" dirty="0"/>
          </a:p>
          <a:p>
            <a:r>
              <a:rPr kumimoji="1" lang="ja-JP" altLang="en-US" sz="1400" dirty="0"/>
              <a:t>○時間： </a:t>
            </a:r>
            <a:r>
              <a:rPr kumimoji="1" lang="en-US" altLang="ja-JP" sz="1400" dirty="0"/>
              <a:t>14:00</a:t>
            </a:r>
            <a:r>
              <a:rPr kumimoji="1" lang="ja-JP" altLang="en-US" sz="1400" dirty="0"/>
              <a:t>～</a:t>
            </a:r>
            <a:r>
              <a:rPr kumimoji="1" lang="en-US" altLang="ja-JP" sz="1400" dirty="0"/>
              <a:t>21:30</a:t>
            </a:r>
          </a:p>
          <a:p>
            <a:r>
              <a:rPr kumimoji="1" lang="en-US" altLang="ja-JP" sz="1400" dirty="0"/>
              <a:t>○</a:t>
            </a:r>
            <a:r>
              <a:rPr kumimoji="1" lang="ja-JP" altLang="en-US" sz="1400" dirty="0"/>
              <a:t>体験時間：約</a:t>
            </a:r>
            <a:r>
              <a:rPr kumimoji="1" lang="en-US" altLang="ja-JP" sz="1400" dirty="0"/>
              <a:t>7</a:t>
            </a:r>
            <a:r>
              <a:rPr kumimoji="1" lang="ja-JP" altLang="en-US" sz="1400" dirty="0"/>
              <a:t>～</a:t>
            </a:r>
            <a:r>
              <a:rPr kumimoji="1" lang="en-US" altLang="ja-JP" sz="1400" dirty="0"/>
              <a:t>8</a:t>
            </a:r>
            <a:r>
              <a:rPr kumimoji="1" lang="ja-JP" altLang="en-US" sz="1400" dirty="0"/>
              <a:t>時間（自由時間含む）</a:t>
            </a:r>
          </a:p>
          <a:p>
            <a:r>
              <a:rPr kumimoji="1" lang="ja-JP" altLang="en-US" sz="1400" dirty="0"/>
              <a:t>〇料金：</a:t>
            </a:r>
            <a:r>
              <a:rPr kumimoji="1" lang="en-US" altLang="ja-JP" sz="1400" dirty="0"/>
              <a:t>1</a:t>
            </a:r>
            <a:r>
              <a:rPr kumimoji="1" lang="ja-JP" altLang="en-US" sz="1400" dirty="0"/>
              <a:t>名</a:t>
            </a:r>
            <a:r>
              <a:rPr kumimoji="1" lang="en-US" altLang="ja-JP" sz="1400" dirty="0"/>
              <a:t>27,000</a:t>
            </a:r>
            <a:r>
              <a:rPr kumimoji="1" lang="ja-JP" altLang="en-US" sz="1400" dirty="0"/>
              <a:t>円（</a:t>
            </a:r>
            <a:r>
              <a:rPr kumimoji="1" lang="en-US" altLang="ja-JP" sz="1400" dirty="0"/>
              <a:t>4</a:t>
            </a:r>
            <a:r>
              <a:rPr kumimoji="1" lang="ja-JP" altLang="en-US" sz="1400" dirty="0"/>
              <a:t>名～</a:t>
            </a:r>
            <a:r>
              <a:rPr kumimoji="1" lang="en-US" altLang="ja-JP" sz="1400" dirty="0"/>
              <a:t>9</a:t>
            </a:r>
            <a:r>
              <a:rPr kumimoji="1" lang="ja-JP" altLang="en-US" sz="1400" dirty="0"/>
              <a:t>名）</a:t>
            </a:r>
          </a:p>
          <a:p>
            <a:r>
              <a:rPr kumimoji="1" lang="ja-JP" altLang="en-US" sz="1400" dirty="0"/>
              <a:t>〇料金に含むもの：シェフ買付同行、コース作成、料理代、ガイド代</a:t>
            </a:r>
            <a:endParaRPr kumimoji="1" lang="en-US" altLang="ja-JP" sz="1400" dirty="0"/>
          </a:p>
          <a:p>
            <a:r>
              <a:rPr kumimoji="1" lang="ja-JP" altLang="en-US" sz="1400" dirty="0"/>
              <a:t>〇お問い合わせ：和歌山市観光協会　</a:t>
            </a:r>
            <a:r>
              <a:rPr kumimoji="1" lang="en-US" altLang="ja-JP" sz="1400" dirty="0"/>
              <a:t>TEL</a:t>
            </a:r>
            <a:r>
              <a:rPr kumimoji="1" lang="ja-JP" altLang="en-US" sz="1400" dirty="0"/>
              <a:t>：</a:t>
            </a:r>
            <a:r>
              <a:rPr kumimoji="1" lang="en-US" altLang="ja-JP" sz="1400" dirty="0"/>
              <a:t>073-433-8118</a:t>
            </a:r>
          </a:p>
        </p:txBody>
      </p:sp>
      <p:pic>
        <p:nvPicPr>
          <p:cNvPr id="6" name="図 5"/>
          <p:cNvPicPr>
            <a:picLocks noChangeAspect="1"/>
          </p:cNvPicPr>
          <p:nvPr/>
        </p:nvPicPr>
        <p:blipFill>
          <a:blip r:embed="rId6"/>
          <a:stretch>
            <a:fillRect/>
          </a:stretch>
        </p:blipFill>
        <p:spPr>
          <a:xfrm>
            <a:off x="8250498" y="1815622"/>
            <a:ext cx="1271367" cy="1141700"/>
          </a:xfrm>
          <a:prstGeom prst="rect">
            <a:avLst/>
          </a:prstGeom>
        </p:spPr>
      </p:pic>
      <p:pic>
        <p:nvPicPr>
          <p:cNvPr id="13" name="図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56645" y="5264943"/>
            <a:ext cx="1843594" cy="1281921"/>
          </a:xfrm>
          <a:prstGeom prst="rect">
            <a:avLst/>
          </a:prstGeom>
        </p:spPr>
      </p:pic>
      <p:sp>
        <p:nvSpPr>
          <p:cNvPr id="15" name="1 つの角を丸めた四角形 14"/>
          <p:cNvSpPr/>
          <p:nvPr/>
        </p:nvSpPr>
        <p:spPr>
          <a:xfrm>
            <a:off x="142876" y="3966882"/>
            <a:ext cx="9378989" cy="2605368"/>
          </a:xfrm>
          <a:prstGeom prst="round1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0C8E7CAE-1A9F-7CFB-C97A-3ECA2B5D17B4}"/>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74</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343519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32" name="楕円 31"/>
          <p:cNvSpPr/>
          <p:nvPr/>
        </p:nvSpPr>
        <p:spPr>
          <a:xfrm>
            <a:off x="397928" y="4804503"/>
            <a:ext cx="8967623" cy="1914050"/>
          </a:xfrm>
          <a:prstGeom prst="ellipse">
            <a:avLst/>
          </a:prstGeom>
          <a:gradFill>
            <a:gsLst>
              <a:gs pos="0">
                <a:srgbClr val="FFEAA4"/>
              </a:gs>
              <a:gs pos="9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楕円 30"/>
          <p:cNvSpPr/>
          <p:nvPr/>
        </p:nvSpPr>
        <p:spPr>
          <a:xfrm>
            <a:off x="5015990" y="2929209"/>
            <a:ext cx="4349561" cy="1888128"/>
          </a:xfrm>
          <a:prstGeom prst="ellipse">
            <a:avLst/>
          </a:prstGeom>
          <a:gradFill>
            <a:gsLst>
              <a:gs pos="0">
                <a:srgbClr val="ABDFFF"/>
              </a:gs>
              <a:gs pos="9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楕円 11"/>
          <p:cNvSpPr/>
          <p:nvPr/>
        </p:nvSpPr>
        <p:spPr>
          <a:xfrm>
            <a:off x="420247" y="2947457"/>
            <a:ext cx="4349561" cy="1888128"/>
          </a:xfrm>
          <a:prstGeom prst="ellipse">
            <a:avLst/>
          </a:prstGeom>
          <a:gradFill>
            <a:gsLst>
              <a:gs pos="0">
                <a:srgbClr val="FFABDE"/>
              </a:gs>
              <a:gs pos="98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746759" y="1389188"/>
            <a:ext cx="8553995" cy="1200329"/>
          </a:xfrm>
          <a:prstGeom prst="rect">
            <a:avLst/>
          </a:prstGeom>
          <a:noFill/>
        </p:spPr>
        <p:txBody>
          <a:bodyPr wrap="square" rtlCol="0">
            <a:spAutoFit/>
          </a:bodyPr>
          <a:lstStyle/>
          <a:p>
            <a:r>
              <a:rPr lang="ja-JP" altLang="en-US" dirty="0">
                <a:latin typeface="メイリオ" panose="020B0604030504040204" pitchFamily="50" charset="-128"/>
                <a:ea typeface="メイリオ" panose="020B0604030504040204" pitchFamily="50" charset="-128"/>
              </a:rPr>
              <a:t>実りの季節にしか経験できない「果物狩り」へ出かけませんか。</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和歌山県は、国内でも有数の果物王国。特に紀北・紀中エリアは苺や桃やブドウ、みかんや 柿など多彩な果物であふれています。</a:t>
            </a:r>
            <a:endParaRPr lang="en-US" altLang="ja-JP" dirty="0">
              <a:latin typeface="メイリオ" panose="020B0604030504040204" pitchFamily="50" charset="-128"/>
              <a:ea typeface="メイリオ" panose="020B0604030504040204" pitchFamily="50" charset="-128"/>
            </a:endParaRPr>
          </a:p>
          <a:p>
            <a:r>
              <a:rPr lang="ja-JP" altLang="en-US" dirty="0">
                <a:latin typeface="メイリオ" panose="020B0604030504040204" pitchFamily="50" charset="-128"/>
                <a:ea typeface="メイリオ" panose="020B0604030504040204" pitchFamily="50" charset="-128"/>
              </a:rPr>
              <a:t>お立ち寄りスポットとあわせてお楽しみください。</a:t>
            </a:r>
            <a:endParaRPr kumimoji="1" lang="ja-JP" altLang="en-US" dirty="0">
              <a:latin typeface="メイリオ" panose="020B0604030504040204" pitchFamily="50" charset="-128"/>
              <a:ea typeface="メイリオ" panose="020B0604030504040204" pitchFamily="50" charset="-128"/>
            </a:endParaRPr>
          </a:p>
        </p:txBody>
      </p:sp>
      <p:sp>
        <p:nvSpPr>
          <p:cNvPr id="20" name="メモ 19"/>
          <p:cNvSpPr/>
          <p:nvPr/>
        </p:nvSpPr>
        <p:spPr>
          <a:xfrm>
            <a:off x="4887684" y="2882731"/>
            <a:ext cx="603068" cy="596213"/>
          </a:xfrm>
          <a:prstGeom prst="foldedCorner">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1" name="テキスト ボックス 20"/>
          <p:cNvSpPr txBox="1"/>
          <p:nvPr/>
        </p:nvSpPr>
        <p:spPr>
          <a:xfrm>
            <a:off x="4887684" y="2934872"/>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夏</a:t>
            </a:r>
          </a:p>
        </p:txBody>
      </p:sp>
      <p:sp>
        <p:nvSpPr>
          <p:cNvPr id="23" name="メモ 22"/>
          <p:cNvSpPr/>
          <p:nvPr/>
        </p:nvSpPr>
        <p:spPr>
          <a:xfrm>
            <a:off x="285751" y="2861879"/>
            <a:ext cx="603068" cy="596213"/>
          </a:xfrm>
          <a:prstGeom prst="foldedCorner">
            <a:avLst/>
          </a:prstGeom>
          <a:gradFill flip="none" rotWithShape="1">
            <a:gsLst>
              <a:gs pos="0">
                <a:srgbClr val="FFCCFF"/>
              </a:gs>
              <a:gs pos="42000">
                <a:srgbClr val="FFCCFF"/>
              </a:gs>
              <a:gs pos="55000">
                <a:srgbClr val="FFCCFF"/>
              </a:gs>
              <a:gs pos="100000">
                <a:srgbClr val="FF99C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7" name="テキスト ボックス 16"/>
          <p:cNvSpPr txBox="1"/>
          <p:nvPr/>
        </p:nvSpPr>
        <p:spPr>
          <a:xfrm>
            <a:off x="285751" y="2898375"/>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春</a:t>
            </a:r>
          </a:p>
        </p:txBody>
      </p:sp>
      <p:sp>
        <p:nvSpPr>
          <p:cNvPr id="25" name="メモ 24"/>
          <p:cNvSpPr/>
          <p:nvPr/>
        </p:nvSpPr>
        <p:spPr>
          <a:xfrm>
            <a:off x="285751" y="4817337"/>
            <a:ext cx="603068" cy="596213"/>
          </a:xfrm>
          <a:prstGeom prst="foldedCorner">
            <a:avLst/>
          </a:prstGeom>
          <a:gradFill flip="none" rotWithShape="1">
            <a:gsLst>
              <a:gs pos="0">
                <a:srgbClr val="EBCB5B">
                  <a:tint val="66000"/>
                  <a:satMod val="160000"/>
                </a:srgbClr>
              </a:gs>
              <a:gs pos="50000">
                <a:srgbClr val="EBCB5B">
                  <a:tint val="44500"/>
                  <a:satMod val="160000"/>
                </a:srgbClr>
              </a:gs>
              <a:gs pos="100000">
                <a:srgbClr val="EBCB5B">
                  <a:tint val="23500"/>
                  <a:satMod val="160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6" name="テキスト ボックス 25"/>
          <p:cNvSpPr txBox="1"/>
          <p:nvPr/>
        </p:nvSpPr>
        <p:spPr>
          <a:xfrm>
            <a:off x="281365" y="4853833"/>
            <a:ext cx="731520" cy="523220"/>
          </a:xfrm>
          <a:prstGeom prst="rect">
            <a:avLst/>
          </a:prstGeom>
          <a:noFill/>
        </p:spPr>
        <p:txBody>
          <a:bodyPr wrap="square" rtlCol="0">
            <a:spAutoFit/>
          </a:bodyPr>
          <a:lstStyle/>
          <a:p>
            <a:r>
              <a:rPr kumimoji="1" lang="ja-JP" altLang="en-US" sz="2800" dirty="0">
                <a:latin typeface="HG正楷書体-PRO" panose="03000600000000000000" pitchFamily="66" charset="-128"/>
                <a:ea typeface="HG正楷書体-PRO" panose="03000600000000000000" pitchFamily="66" charset="-128"/>
              </a:rPr>
              <a:t>秋</a:t>
            </a:r>
          </a:p>
        </p:txBody>
      </p:sp>
      <p:sp>
        <p:nvSpPr>
          <p:cNvPr id="29" name="タイトル 1"/>
          <p:cNvSpPr txBox="1">
            <a:spLocks/>
          </p:cNvSpPr>
          <p:nvPr/>
        </p:nvSpPr>
        <p:spPr>
          <a:xfrm>
            <a:off x="2226633" y="423050"/>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フルーツ狩りを楽しむ旅。</a:t>
            </a:r>
          </a:p>
        </p:txBody>
      </p:sp>
      <p:sp>
        <p:nvSpPr>
          <p:cNvPr id="30" name="右矢印 29"/>
          <p:cNvSpPr/>
          <p:nvPr/>
        </p:nvSpPr>
        <p:spPr>
          <a:xfrm>
            <a:off x="128304" y="-23160"/>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　フルーツピッキング</a:t>
            </a:r>
          </a:p>
        </p:txBody>
      </p:sp>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8931" y="2882730"/>
            <a:ext cx="2847164" cy="1898109"/>
          </a:xfrm>
          <a:prstGeom prst="rect">
            <a:avLst/>
          </a:prstGeom>
        </p:spPr>
      </p:pic>
      <p:pic>
        <p:nvPicPr>
          <p:cNvPr id="10" name="図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18357" y="2898375"/>
            <a:ext cx="2256869" cy="1503639"/>
          </a:xfrm>
          <a:prstGeom prst="rect">
            <a:avLst/>
          </a:prstGeom>
        </p:spPr>
      </p:pic>
      <p:pic>
        <p:nvPicPr>
          <p:cNvPr id="11" name="図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49233" y="3175424"/>
            <a:ext cx="2262500" cy="1506448"/>
          </a:xfrm>
          <a:prstGeom prst="rect">
            <a:avLst/>
          </a:prstGeom>
        </p:spPr>
      </p:pic>
      <p:pic>
        <p:nvPicPr>
          <p:cNvPr id="13" name="図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22906" y="4966009"/>
            <a:ext cx="2358055" cy="1572823"/>
          </a:xfrm>
          <a:prstGeom prst="rect">
            <a:avLst/>
          </a:prstGeom>
        </p:spPr>
      </p:pic>
      <p:pic>
        <p:nvPicPr>
          <p:cNvPr id="15" name="図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94406" y="4966009"/>
            <a:ext cx="2273242" cy="1514548"/>
          </a:xfrm>
          <a:prstGeom prst="rect">
            <a:avLst/>
          </a:prstGeom>
        </p:spPr>
      </p:pic>
      <p:pic>
        <p:nvPicPr>
          <p:cNvPr id="16" name="図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708656" y="4966009"/>
            <a:ext cx="2358055" cy="1572823"/>
          </a:xfrm>
          <a:prstGeom prst="rect">
            <a:avLst/>
          </a:prstGeom>
        </p:spPr>
      </p:pic>
      <p:sp>
        <p:nvSpPr>
          <p:cNvPr id="7" name="テキスト ボックス 6">
            <a:extLst>
              <a:ext uri="{FF2B5EF4-FFF2-40B4-BE49-F238E27FC236}">
                <a16:creationId xmlns:a16="http://schemas.microsoft.com/office/drawing/2014/main" id="{23EFA1FD-6897-8B39-BA11-883D38465741}"/>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75</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8759454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281365" y="1374591"/>
            <a:ext cx="2834202" cy="369332"/>
          </a:xfrm>
          <a:prstGeom prst="rect">
            <a:avLst/>
          </a:prstGeom>
          <a:noFill/>
        </p:spPr>
        <p:txBody>
          <a:bodyPr wrap="square" rtlCol="0">
            <a:spAutoFit/>
          </a:bodyPr>
          <a:lstStyle/>
          <a:p>
            <a:r>
              <a:rPr kumimoji="1" lang="ja-JP" altLang="en-US" b="1" dirty="0"/>
              <a:t>団体受け入れ可の施設</a:t>
            </a:r>
          </a:p>
        </p:txBody>
      </p:sp>
      <p:sp>
        <p:nvSpPr>
          <p:cNvPr id="29" name="タイトル 1"/>
          <p:cNvSpPr txBox="1">
            <a:spLocks/>
          </p:cNvSpPr>
          <p:nvPr/>
        </p:nvSpPr>
        <p:spPr>
          <a:xfrm>
            <a:off x="142876" y="511418"/>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フルーツ狩りを楽しむ旅。</a:t>
            </a:r>
          </a:p>
        </p:txBody>
      </p:sp>
      <p:sp>
        <p:nvSpPr>
          <p:cNvPr id="30" name="右矢印 29"/>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　フルーツピッキング</a:t>
            </a:r>
          </a:p>
        </p:txBody>
      </p:sp>
      <p:pic>
        <p:nvPicPr>
          <p:cNvPr id="6" name="図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5714" y="766987"/>
            <a:ext cx="1359179" cy="906119"/>
          </a:xfrm>
          <a:prstGeom prst="rect">
            <a:avLst/>
          </a:prstGeom>
        </p:spPr>
      </p:pic>
      <p:sp>
        <p:nvSpPr>
          <p:cNvPr id="3" name="テキスト ボックス 2"/>
          <p:cNvSpPr txBox="1"/>
          <p:nvPr/>
        </p:nvSpPr>
        <p:spPr>
          <a:xfrm>
            <a:off x="3933569" y="1277457"/>
            <a:ext cx="2591312" cy="461665"/>
          </a:xfrm>
          <a:prstGeom prst="rect">
            <a:avLst/>
          </a:prstGeom>
          <a:noFill/>
        </p:spPr>
        <p:txBody>
          <a:bodyPr wrap="square" rtlCol="0">
            <a:spAutoFit/>
          </a:bodyPr>
          <a:lstStyle/>
          <a:p>
            <a:r>
              <a:rPr kumimoji="1" lang="ja-JP" altLang="en-US" sz="2400" b="1" dirty="0">
                <a:solidFill>
                  <a:srgbClr val="FF0000"/>
                </a:solidFill>
                <a:latin typeface="メイリオ" panose="020B0604030504040204" pitchFamily="50" charset="-128"/>
                <a:ea typeface="メイリオ" panose="020B0604030504040204" pitchFamily="50" charset="-128"/>
              </a:rPr>
              <a:t>🍓</a:t>
            </a:r>
            <a:r>
              <a:rPr kumimoji="1" lang="ja-JP" altLang="en-US" sz="2400" b="1" dirty="0">
                <a:latin typeface="メイリオ" panose="020B0604030504040204" pitchFamily="50" charset="-128"/>
                <a:ea typeface="メイリオ" panose="020B0604030504040204" pitchFamily="50" charset="-128"/>
              </a:rPr>
              <a:t>いちご狩り</a:t>
            </a:r>
            <a:r>
              <a:rPr kumimoji="1" lang="ja-JP" altLang="en-US" sz="2400" b="1" dirty="0">
                <a:solidFill>
                  <a:srgbClr val="FF0000"/>
                </a:solidFill>
                <a:latin typeface="メイリオ" panose="020B0604030504040204" pitchFamily="50" charset="-128"/>
                <a:ea typeface="メイリオ" panose="020B0604030504040204" pitchFamily="50" charset="-128"/>
              </a:rPr>
              <a:t>🍓</a:t>
            </a:r>
          </a:p>
        </p:txBody>
      </p:sp>
      <p:sp>
        <p:nvSpPr>
          <p:cNvPr id="7" name="テキスト ボックス 6"/>
          <p:cNvSpPr txBox="1"/>
          <p:nvPr/>
        </p:nvSpPr>
        <p:spPr>
          <a:xfrm>
            <a:off x="397928" y="4519663"/>
            <a:ext cx="2515089" cy="369332"/>
          </a:xfrm>
          <a:prstGeom prst="rect">
            <a:avLst/>
          </a:prstGeom>
          <a:noFill/>
        </p:spPr>
        <p:txBody>
          <a:bodyPr wrap="square" rtlCol="0">
            <a:spAutoFit/>
          </a:bodyPr>
          <a:lstStyle/>
          <a:p>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3793155359"/>
              </p:ext>
            </p:extLst>
          </p:nvPr>
        </p:nvGraphicFramePr>
        <p:xfrm>
          <a:off x="397928" y="1798696"/>
          <a:ext cx="9181226" cy="4944369"/>
        </p:xfrm>
        <a:graphic>
          <a:graphicData uri="http://schemas.openxmlformats.org/drawingml/2006/table">
            <a:tbl>
              <a:tblPr firstRow="1" bandRow="1">
                <a:tableStyleId>{9DCAF9ED-07DC-4A11-8D7F-57B35C25682E}</a:tableStyleId>
              </a:tblPr>
              <a:tblGrid>
                <a:gridCol w="1204847">
                  <a:extLst>
                    <a:ext uri="{9D8B030D-6E8A-4147-A177-3AD203B41FA5}">
                      <a16:colId xmlns:a16="http://schemas.microsoft.com/office/drawing/2014/main" val="3205085408"/>
                    </a:ext>
                  </a:extLst>
                </a:gridCol>
                <a:gridCol w="2014512">
                  <a:extLst>
                    <a:ext uri="{9D8B030D-6E8A-4147-A177-3AD203B41FA5}">
                      <a16:colId xmlns:a16="http://schemas.microsoft.com/office/drawing/2014/main" val="2522011109"/>
                    </a:ext>
                  </a:extLst>
                </a:gridCol>
                <a:gridCol w="3021768">
                  <a:extLst>
                    <a:ext uri="{9D8B030D-6E8A-4147-A177-3AD203B41FA5}">
                      <a16:colId xmlns:a16="http://schemas.microsoft.com/office/drawing/2014/main" val="1620651013"/>
                    </a:ext>
                  </a:extLst>
                </a:gridCol>
                <a:gridCol w="1102537">
                  <a:extLst>
                    <a:ext uri="{9D8B030D-6E8A-4147-A177-3AD203B41FA5}">
                      <a16:colId xmlns:a16="http://schemas.microsoft.com/office/drawing/2014/main" val="527914013"/>
                    </a:ext>
                  </a:extLst>
                </a:gridCol>
                <a:gridCol w="1837562">
                  <a:extLst>
                    <a:ext uri="{9D8B030D-6E8A-4147-A177-3AD203B41FA5}">
                      <a16:colId xmlns:a16="http://schemas.microsoft.com/office/drawing/2014/main" val="571493019"/>
                    </a:ext>
                  </a:extLst>
                </a:gridCol>
              </a:tblGrid>
              <a:tr h="384270">
                <a:tc>
                  <a:txBody>
                    <a:bodyPr/>
                    <a:lstStyle/>
                    <a:p>
                      <a:r>
                        <a:rPr kumimoji="1" lang="ja-JP" altLang="en-US" sz="1400" b="0" dirty="0"/>
                        <a:t>市町村</a:t>
                      </a:r>
                    </a:p>
                  </a:txBody>
                  <a:tcPr>
                    <a:solidFill>
                      <a:srgbClr val="B11217"/>
                    </a:solidFill>
                  </a:tcPr>
                </a:tc>
                <a:tc>
                  <a:txBody>
                    <a:bodyPr/>
                    <a:lstStyle/>
                    <a:p>
                      <a:r>
                        <a:rPr kumimoji="1" lang="ja-JP" altLang="en-US" sz="1400" b="0" dirty="0"/>
                        <a:t>農園名</a:t>
                      </a:r>
                    </a:p>
                  </a:txBody>
                  <a:tcPr>
                    <a:solidFill>
                      <a:srgbClr val="B11217"/>
                    </a:solidFill>
                  </a:tcPr>
                </a:tc>
                <a:tc>
                  <a:txBody>
                    <a:bodyPr/>
                    <a:lstStyle/>
                    <a:p>
                      <a:r>
                        <a:rPr kumimoji="1" lang="ja-JP" altLang="en-US" sz="1400" b="0" dirty="0"/>
                        <a:t>内容</a:t>
                      </a:r>
                    </a:p>
                  </a:txBody>
                  <a:tcPr>
                    <a:solidFill>
                      <a:srgbClr val="B11217"/>
                    </a:solidFill>
                  </a:tcPr>
                </a:tc>
                <a:tc>
                  <a:txBody>
                    <a:bodyPr/>
                    <a:lstStyle/>
                    <a:p>
                      <a:r>
                        <a:rPr kumimoji="1" lang="ja-JP" altLang="en-US" sz="1400" b="0" dirty="0"/>
                        <a:t>食べ放題</a:t>
                      </a:r>
                    </a:p>
                  </a:txBody>
                  <a:tcPr>
                    <a:solidFill>
                      <a:srgbClr val="B11217"/>
                    </a:solidFill>
                  </a:tcPr>
                </a:tc>
                <a:tc>
                  <a:txBody>
                    <a:bodyPr/>
                    <a:lstStyle/>
                    <a:p>
                      <a:r>
                        <a:rPr kumimoji="1" lang="ja-JP" altLang="en-US" sz="1400" b="0" dirty="0"/>
                        <a:t>電話</a:t>
                      </a:r>
                    </a:p>
                  </a:txBody>
                  <a:tcPr>
                    <a:solidFill>
                      <a:srgbClr val="B11217"/>
                    </a:solidFill>
                  </a:tcPr>
                </a:tc>
                <a:extLst>
                  <a:ext uri="{0D108BD9-81ED-4DB2-BD59-A6C34878D82A}">
                    <a16:rowId xmlns:a16="http://schemas.microsoft.com/office/drawing/2014/main" val="3573495641"/>
                  </a:ext>
                </a:extLst>
              </a:tr>
              <a:tr h="817859">
                <a:tc>
                  <a:txBody>
                    <a:bodyPr/>
                    <a:lstStyle/>
                    <a:p>
                      <a:r>
                        <a:rPr kumimoji="1" lang="ja-JP" altLang="en-US" sz="1200" b="1" dirty="0">
                          <a:solidFill>
                            <a:schemeClr val="tx1"/>
                          </a:solidFill>
                        </a:rPr>
                        <a:t>紀の川市</a:t>
                      </a:r>
                      <a:endParaRPr kumimoji="1" lang="en-US" altLang="ja-JP" sz="1200" b="1" dirty="0">
                        <a:solidFill>
                          <a:schemeClr val="tx1"/>
                        </a:solidFill>
                      </a:endParaRPr>
                    </a:p>
                  </a:txBody>
                  <a:tcPr/>
                </a:tc>
                <a:tc>
                  <a:txBody>
                    <a:bodyPr/>
                    <a:lstStyle/>
                    <a:p>
                      <a:r>
                        <a:rPr kumimoji="1" lang="ja-JP" altLang="en-US" sz="1200" b="1" kern="1200" dirty="0">
                          <a:solidFill>
                            <a:schemeClr val="tx1"/>
                          </a:solidFill>
                          <a:effectLst/>
                        </a:rPr>
                        <a:t>一般社団法人</a:t>
                      </a:r>
                      <a:endParaRPr kumimoji="1" lang="en-US" altLang="ja-JP" sz="1200" b="1" kern="1200" dirty="0">
                        <a:solidFill>
                          <a:schemeClr val="tx1"/>
                        </a:solidFill>
                        <a:effectLst/>
                      </a:endParaRPr>
                    </a:p>
                    <a:p>
                      <a:r>
                        <a:rPr kumimoji="1" lang="ja-JP" altLang="en-US" sz="1200" b="1" kern="1200" dirty="0">
                          <a:solidFill>
                            <a:schemeClr val="tx1"/>
                          </a:solidFill>
                          <a:effectLst/>
                        </a:rPr>
                        <a:t>貴志川いちご狩り園</a:t>
                      </a:r>
                      <a:endParaRPr kumimoji="1" lang="ja-JP" altLang="en-US" sz="1200" b="1" dirty="0">
                        <a:solidFill>
                          <a:schemeClr val="tx1"/>
                        </a:solidFill>
                      </a:endParaRPr>
                    </a:p>
                  </a:txBody>
                  <a:tcPr/>
                </a:tc>
                <a:tc>
                  <a:txBody>
                    <a:bodyPr/>
                    <a:lstStyle/>
                    <a:p>
                      <a:r>
                        <a:rPr kumimoji="1" lang="en-US" altLang="ja-JP" sz="1200" b="1" dirty="0">
                          <a:solidFill>
                            <a:schemeClr val="tx1"/>
                          </a:solidFill>
                        </a:rPr>
                        <a:t>1</a:t>
                      </a:r>
                      <a:r>
                        <a:rPr kumimoji="1" lang="ja-JP" altLang="en-US" sz="1200" b="1" dirty="0">
                          <a:solidFill>
                            <a:schemeClr val="tx1"/>
                          </a:solidFill>
                        </a:rPr>
                        <a:t>月下旬～</a:t>
                      </a:r>
                      <a:r>
                        <a:rPr kumimoji="1" lang="en-US" altLang="ja-JP" sz="1200" b="1" dirty="0">
                          <a:solidFill>
                            <a:schemeClr val="tx1"/>
                          </a:solidFill>
                        </a:rPr>
                        <a:t>4</a:t>
                      </a:r>
                      <a:r>
                        <a:rPr kumimoji="1" lang="ja-JP" altLang="en-US" sz="1200" b="1" dirty="0">
                          <a:solidFill>
                            <a:schemeClr val="tx1"/>
                          </a:solidFill>
                        </a:rPr>
                        <a:t>月下旬　大人</a:t>
                      </a:r>
                      <a:r>
                        <a:rPr kumimoji="1" lang="en-US" altLang="ja-JP" sz="1200" b="1" dirty="0">
                          <a:solidFill>
                            <a:schemeClr val="tx1"/>
                          </a:solidFill>
                        </a:rPr>
                        <a:t>2,500</a:t>
                      </a:r>
                      <a:r>
                        <a:rPr kumimoji="1" lang="ja-JP" altLang="en-US" sz="1200" b="1" dirty="0">
                          <a:solidFill>
                            <a:schemeClr val="tx1"/>
                          </a:solidFill>
                        </a:rPr>
                        <a:t>円</a:t>
                      </a:r>
                      <a:endParaRPr kumimoji="1" lang="en-US" altLang="ja-JP" sz="1200" b="1" dirty="0">
                        <a:solidFill>
                          <a:schemeClr val="tx1"/>
                        </a:solidFill>
                      </a:endParaRPr>
                    </a:p>
                    <a:p>
                      <a:r>
                        <a:rPr kumimoji="1" lang="ja-JP" altLang="en-US" sz="1200" b="1" dirty="0">
                          <a:solidFill>
                            <a:schemeClr val="tx1"/>
                          </a:solidFill>
                        </a:rPr>
                        <a:t>団体割引　</a:t>
                      </a:r>
                      <a:r>
                        <a:rPr kumimoji="1" lang="en-US" altLang="ja-JP" sz="1200" b="1" dirty="0">
                          <a:solidFill>
                            <a:schemeClr val="tx1"/>
                          </a:solidFill>
                        </a:rPr>
                        <a:t>20</a:t>
                      </a:r>
                      <a:r>
                        <a:rPr kumimoji="1" lang="ja-JP" altLang="en-US" sz="1200" b="1" dirty="0">
                          <a:solidFill>
                            <a:schemeClr val="tx1"/>
                          </a:solidFill>
                        </a:rPr>
                        <a:t>名以上</a:t>
                      </a:r>
                      <a:r>
                        <a:rPr kumimoji="1" lang="en-US" altLang="ja-JP" sz="1200" b="1" dirty="0">
                          <a:solidFill>
                            <a:schemeClr val="tx1"/>
                          </a:solidFill>
                        </a:rPr>
                        <a:t>1</a:t>
                      </a:r>
                      <a:r>
                        <a:rPr kumimoji="1" lang="ja-JP" altLang="en-US" sz="1200" b="1" dirty="0">
                          <a:solidFill>
                            <a:schemeClr val="tx1"/>
                          </a:solidFill>
                        </a:rPr>
                        <a:t>割引</a:t>
                      </a:r>
                      <a:endParaRPr kumimoji="1" lang="en-US" altLang="ja-JP" sz="1200" b="1" dirty="0">
                        <a:solidFill>
                          <a:schemeClr val="tx1"/>
                        </a:solidFill>
                      </a:endParaRPr>
                    </a:p>
                    <a:p>
                      <a:r>
                        <a:rPr kumimoji="1" lang="ja-JP" altLang="en-US" sz="1200" b="1" dirty="0">
                          <a:solidFill>
                            <a:schemeClr val="tx1"/>
                          </a:solidFill>
                        </a:rPr>
                        <a:t>品種：まりひめ・べにほっぺ・さちのか・紀の香</a:t>
                      </a: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p>
                      <a:pPr algn="ctr"/>
                      <a:r>
                        <a:rPr kumimoji="1" lang="en-US" altLang="ja-JP" sz="1200" b="1" dirty="0">
                          <a:solidFill>
                            <a:schemeClr val="tx1"/>
                          </a:solidFill>
                        </a:rPr>
                        <a:t>(</a:t>
                      </a:r>
                      <a:r>
                        <a:rPr kumimoji="1" lang="ja-JP" altLang="en-US" sz="1200" b="1" dirty="0">
                          <a:solidFill>
                            <a:schemeClr val="tx1"/>
                          </a:solidFill>
                        </a:rPr>
                        <a:t>無制限</a:t>
                      </a:r>
                      <a:r>
                        <a:rPr kumimoji="1" lang="en-US" altLang="ja-JP" sz="1200" b="1" dirty="0">
                          <a:solidFill>
                            <a:schemeClr val="tx1"/>
                          </a:solidFill>
                        </a:rPr>
                        <a:t>)</a:t>
                      </a:r>
                      <a:endParaRPr kumimoji="1" lang="ja-JP" altLang="en-US" sz="1200" b="1" dirty="0">
                        <a:solidFill>
                          <a:schemeClr val="tx1"/>
                        </a:solidFill>
                      </a:endParaRPr>
                    </a:p>
                  </a:txBody>
                  <a:tcPr/>
                </a:tc>
                <a:tc>
                  <a:txBody>
                    <a:bodyPr/>
                    <a:lstStyle/>
                    <a:p>
                      <a:r>
                        <a:rPr kumimoji="1" lang="en-US" altLang="ja-JP" sz="1200" b="1" dirty="0">
                          <a:solidFill>
                            <a:schemeClr val="tx1"/>
                          </a:solidFill>
                        </a:rPr>
                        <a:t>0736-64-7212</a:t>
                      </a:r>
                    </a:p>
                    <a:p>
                      <a:r>
                        <a:rPr kumimoji="1" lang="en-US" altLang="ja-JP" sz="1200" b="1" dirty="0">
                          <a:solidFill>
                            <a:schemeClr val="tx1"/>
                          </a:solidFill>
                        </a:rPr>
                        <a:t>(</a:t>
                      </a:r>
                      <a:r>
                        <a:rPr kumimoji="1" lang="ja-JP" altLang="en-US" sz="1200" b="1" dirty="0">
                          <a:solidFill>
                            <a:schemeClr val="tx1"/>
                          </a:solidFill>
                        </a:rPr>
                        <a:t>例年</a:t>
                      </a:r>
                      <a:r>
                        <a:rPr kumimoji="1" lang="en-US" altLang="ja-JP" sz="1200" b="1" dirty="0">
                          <a:solidFill>
                            <a:schemeClr val="tx1"/>
                          </a:solidFill>
                        </a:rPr>
                        <a:t>1</a:t>
                      </a:r>
                      <a:r>
                        <a:rPr kumimoji="1" lang="ja-JP" altLang="en-US" sz="1200" b="1" dirty="0">
                          <a:solidFill>
                            <a:schemeClr val="tx1"/>
                          </a:solidFill>
                        </a:rPr>
                        <a:t>月上旬開園</a:t>
                      </a:r>
                      <a:r>
                        <a:rPr kumimoji="1" lang="en-US" altLang="ja-JP" sz="1200" b="1" dirty="0">
                          <a:solidFill>
                            <a:schemeClr val="tx1"/>
                          </a:solidFill>
                        </a:rPr>
                        <a:t>)</a:t>
                      </a:r>
                      <a:endParaRPr kumimoji="1" lang="ja-JP" altLang="en-US" sz="1200" b="1" dirty="0">
                        <a:solidFill>
                          <a:schemeClr val="tx1"/>
                        </a:solidFill>
                      </a:endParaRPr>
                    </a:p>
                  </a:txBody>
                  <a:tcPr/>
                </a:tc>
                <a:extLst>
                  <a:ext uri="{0D108BD9-81ED-4DB2-BD59-A6C34878D82A}">
                    <a16:rowId xmlns:a16="http://schemas.microsoft.com/office/drawing/2014/main" val="2820335043"/>
                  </a:ext>
                </a:extLst>
              </a:tr>
              <a:tr h="454366">
                <a:tc>
                  <a:txBody>
                    <a:bodyPr/>
                    <a:lstStyle/>
                    <a:p>
                      <a:r>
                        <a:rPr kumimoji="1" lang="ja-JP" altLang="en-US" sz="1200" b="1" dirty="0">
                          <a:solidFill>
                            <a:schemeClr val="tx1"/>
                          </a:solidFill>
                        </a:rPr>
                        <a:t>かつらぎ町</a:t>
                      </a:r>
                      <a:endParaRPr kumimoji="1" lang="en-US" altLang="ja-JP" sz="1200" b="1" dirty="0">
                        <a:solidFill>
                          <a:schemeClr val="tx1"/>
                        </a:solidFill>
                      </a:endParaRPr>
                    </a:p>
                  </a:txBody>
                  <a:tcPr/>
                </a:tc>
                <a:tc>
                  <a:txBody>
                    <a:bodyPr/>
                    <a:lstStyle/>
                    <a:p>
                      <a:r>
                        <a:rPr kumimoji="1" lang="ja-JP" altLang="en-US" sz="1200" b="1" dirty="0">
                          <a:solidFill>
                            <a:schemeClr val="tx1"/>
                          </a:solidFill>
                        </a:rPr>
                        <a:t>むらた農園</a:t>
                      </a:r>
                    </a:p>
                  </a:txBody>
                  <a:tcPr/>
                </a:tc>
                <a:tc>
                  <a:txBody>
                    <a:bodyPr/>
                    <a:lstStyle/>
                    <a:p>
                      <a:r>
                        <a:rPr kumimoji="1" lang="en-US" altLang="ja-JP" sz="1200" b="1" dirty="0">
                          <a:solidFill>
                            <a:schemeClr val="tx1"/>
                          </a:solidFill>
                        </a:rPr>
                        <a:t>2</a:t>
                      </a:r>
                      <a:r>
                        <a:rPr kumimoji="1" lang="ja-JP" altLang="en-US" sz="1200" b="1" dirty="0">
                          <a:solidFill>
                            <a:schemeClr val="tx1"/>
                          </a:solidFill>
                        </a:rPr>
                        <a:t>月上旬～</a:t>
                      </a:r>
                      <a:r>
                        <a:rPr kumimoji="1" lang="en-US" altLang="ja-JP" sz="1200" b="1" dirty="0">
                          <a:solidFill>
                            <a:schemeClr val="tx1"/>
                          </a:solidFill>
                        </a:rPr>
                        <a:t>3</a:t>
                      </a:r>
                      <a:r>
                        <a:rPr kumimoji="1" lang="ja-JP" altLang="en-US" sz="1200" b="1" dirty="0">
                          <a:solidFill>
                            <a:schemeClr val="tx1"/>
                          </a:solidFill>
                        </a:rPr>
                        <a:t>月中旬　大人</a:t>
                      </a:r>
                      <a:r>
                        <a:rPr kumimoji="1" lang="en-US" altLang="ja-JP" sz="1200" b="1" dirty="0">
                          <a:solidFill>
                            <a:schemeClr val="tx1"/>
                          </a:solidFill>
                        </a:rPr>
                        <a:t>2,500</a:t>
                      </a:r>
                      <a:r>
                        <a:rPr kumimoji="1" lang="ja-JP" altLang="en-US" sz="1200" b="1" dirty="0">
                          <a:solidFill>
                            <a:schemeClr val="tx1"/>
                          </a:solidFill>
                        </a:rPr>
                        <a:t>円</a:t>
                      </a:r>
                      <a:endParaRPr kumimoji="1" lang="en-US" altLang="ja-JP" sz="1200" b="1" dirty="0">
                        <a:solidFill>
                          <a:schemeClr val="tx1"/>
                        </a:solidFill>
                      </a:endParaRPr>
                    </a:p>
                    <a:p>
                      <a:r>
                        <a:rPr kumimoji="1" lang="ja-JP" altLang="en-US" sz="1200" b="1" dirty="0">
                          <a:solidFill>
                            <a:schemeClr val="tx1"/>
                          </a:solidFill>
                        </a:rPr>
                        <a:t>品種：まりひめ・章姫</a:t>
                      </a: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p>
                      <a:pPr algn="ctr"/>
                      <a:r>
                        <a:rPr kumimoji="1" lang="en-US" altLang="ja-JP" sz="1200" b="1" dirty="0">
                          <a:solidFill>
                            <a:schemeClr val="tx1"/>
                          </a:solidFill>
                        </a:rPr>
                        <a:t>(40</a:t>
                      </a:r>
                      <a:r>
                        <a:rPr kumimoji="1" lang="ja-JP" altLang="en-US" sz="1200" b="1" dirty="0">
                          <a:solidFill>
                            <a:schemeClr val="tx1"/>
                          </a:solidFill>
                        </a:rPr>
                        <a:t>分</a:t>
                      </a:r>
                      <a:r>
                        <a:rPr kumimoji="1" lang="en-US" altLang="ja-JP" sz="1200" b="1" dirty="0">
                          <a:solidFill>
                            <a:schemeClr val="tx1"/>
                          </a:solidFill>
                        </a:rPr>
                        <a:t>)</a:t>
                      </a:r>
                    </a:p>
                  </a:txBody>
                  <a:tcPr/>
                </a:tc>
                <a:tc>
                  <a:txBody>
                    <a:bodyPr/>
                    <a:lstStyle/>
                    <a:p>
                      <a:r>
                        <a:rPr kumimoji="1" lang="en-US" altLang="ja-JP" sz="1200" b="1" dirty="0">
                          <a:solidFill>
                            <a:schemeClr val="tx1"/>
                          </a:solidFill>
                        </a:rPr>
                        <a:t>080-6155-8782</a:t>
                      </a:r>
                      <a:endParaRPr kumimoji="1" lang="ja-JP" altLang="en-US" sz="1200" b="1" dirty="0">
                        <a:solidFill>
                          <a:schemeClr val="tx1"/>
                        </a:solidFill>
                      </a:endParaRPr>
                    </a:p>
                  </a:txBody>
                  <a:tcPr/>
                </a:tc>
                <a:extLst>
                  <a:ext uri="{0D108BD9-81ED-4DB2-BD59-A6C34878D82A}">
                    <a16:rowId xmlns:a16="http://schemas.microsoft.com/office/drawing/2014/main" val="3399536401"/>
                  </a:ext>
                </a:extLst>
              </a:tr>
              <a:tr h="636113">
                <a:tc>
                  <a:txBody>
                    <a:bodyPr/>
                    <a:lstStyle/>
                    <a:p>
                      <a:r>
                        <a:rPr kumimoji="1" lang="ja-JP" altLang="en-US" sz="1200" b="1" dirty="0">
                          <a:solidFill>
                            <a:schemeClr val="tx1"/>
                          </a:solidFill>
                        </a:rPr>
                        <a:t>九度山町</a:t>
                      </a:r>
                    </a:p>
                  </a:txBody>
                  <a:tcPr/>
                </a:tc>
                <a:tc>
                  <a:txBody>
                    <a:bodyPr/>
                    <a:lstStyle/>
                    <a:p>
                      <a:r>
                        <a:rPr kumimoji="1" lang="ja-JP" altLang="en-US" sz="1200" b="1" dirty="0">
                          <a:solidFill>
                            <a:schemeClr val="tx1"/>
                          </a:solidFill>
                        </a:rPr>
                        <a:t>イチゴランドカプリ</a:t>
                      </a:r>
                    </a:p>
                  </a:txBody>
                  <a:tcPr/>
                </a:tc>
                <a:tc>
                  <a:txBody>
                    <a:bodyPr/>
                    <a:lstStyle/>
                    <a:p>
                      <a:r>
                        <a:rPr kumimoji="1" lang="en-US" altLang="ja-JP" sz="1200" b="1" dirty="0">
                          <a:solidFill>
                            <a:schemeClr val="tx1"/>
                          </a:solidFill>
                        </a:rPr>
                        <a:t>1</a:t>
                      </a:r>
                      <a:r>
                        <a:rPr kumimoji="1" lang="ja-JP" altLang="en-US" sz="1200" b="1" dirty="0">
                          <a:solidFill>
                            <a:schemeClr val="tx1"/>
                          </a:solidFill>
                        </a:rPr>
                        <a:t>月上旬～</a:t>
                      </a:r>
                      <a:r>
                        <a:rPr kumimoji="1" lang="en-US" altLang="ja-JP" sz="1200" b="1" dirty="0">
                          <a:solidFill>
                            <a:schemeClr val="tx1"/>
                          </a:solidFill>
                        </a:rPr>
                        <a:t>5</a:t>
                      </a:r>
                      <a:r>
                        <a:rPr kumimoji="1" lang="ja-JP" altLang="en-US" sz="1200" b="1" dirty="0">
                          <a:solidFill>
                            <a:schemeClr val="tx1"/>
                          </a:solidFill>
                        </a:rPr>
                        <a:t>月上旬　</a:t>
                      </a:r>
                      <a:endParaRPr kumimoji="1" lang="en-US" altLang="ja-JP" sz="1200" b="1" dirty="0">
                        <a:solidFill>
                          <a:schemeClr val="tx1"/>
                        </a:solidFill>
                      </a:endParaRPr>
                    </a:p>
                    <a:p>
                      <a:r>
                        <a:rPr kumimoji="1" lang="ja-JP" altLang="en-US" sz="1200" b="1" dirty="0">
                          <a:solidFill>
                            <a:schemeClr val="tx1"/>
                          </a:solidFill>
                        </a:rPr>
                        <a:t>品種：紅</a:t>
                      </a:r>
                      <a:r>
                        <a:rPr kumimoji="1" lang="ja-JP" altLang="en-US" sz="1200" b="1" dirty="0" err="1">
                          <a:solidFill>
                            <a:schemeClr val="tx1"/>
                          </a:solidFill>
                        </a:rPr>
                        <a:t>ほっぺ</a:t>
                      </a:r>
                      <a:r>
                        <a:rPr kumimoji="1" lang="ja-JP" altLang="en-US" sz="1200" b="1" dirty="0">
                          <a:solidFill>
                            <a:schemeClr val="tx1"/>
                          </a:solidFill>
                        </a:rPr>
                        <a:t>・おい</a:t>
                      </a:r>
                      <a:r>
                        <a:rPr kumimoji="1" lang="en-US" altLang="ja-JP" sz="1200" b="1" dirty="0">
                          <a:solidFill>
                            <a:schemeClr val="tx1"/>
                          </a:solidFill>
                        </a:rPr>
                        <a:t>C</a:t>
                      </a:r>
                      <a:r>
                        <a:rPr kumimoji="1" lang="ja-JP" altLang="en-US" sz="1200" b="1" dirty="0">
                          <a:solidFill>
                            <a:schemeClr val="tx1"/>
                          </a:solidFill>
                        </a:rPr>
                        <a:t>ベリー・よつぼし</a:t>
                      </a: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p>
                      <a:pPr algn="ctr"/>
                      <a:r>
                        <a:rPr kumimoji="1" lang="en-US" altLang="ja-JP" sz="1200" b="1" dirty="0">
                          <a:solidFill>
                            <a:schemeClr val="tx1"/>
                          </a:solidFill>
                        </a:rPr>
                        <a:t>(45</a:t>
                      </a:r>
                      <a:r>
                        <a:rPr kumimoji="1" lang="ja-JP" altLang="en-US" sz="1200" b="1" dirty="0">
                          <a:solidFill>
                            <a:schemeClr val="tx1"/>
                          </a:solidFill>
                        </a:rPr>
                        <a:t>分</a:t>
                      </a:r>
                      <a:r>
                        <a:rPr kumimoji="1" lang="en-US" altLang="ja-JP" sz="1200" b="1" dirty="0">
                          <a:solidFill>
                            <a:schemeClr val="tx1"/>
                          </a:solidFill>
                        </a:rPr>
                        <a:t>)</a:t>
                      </a:r>
                      <a:endParaRPr kumimoji="1" lang="ja-JP" altLang="en-US" sz="1200" b="1" dirty="0">
                        <a:solidFill>
                          <a:schemeClr val="tx1"/>
                        </a:solidFill>
                      </a:endParaRPr>
                    </a:p>
                  </a:txBody>
                  <a:tcPr/>
                </a:tc>
                <a:tc>
                  <a:txBody>
                    <a:bodyPr/>
                    <a:lstStyle/>
                    <a:p>
                      <a:r>
                        <a:rPr kumimoji="1" lang="en-US" altLang="ja-JP" sz="1200" b="1" dirty="0">
                          <a:solidFill>
                            <a:schemeClr val="tx1"/>
                          </a:solidFill>
                        </a:rPr>
                        <a:t>0736-54-3506</a:t>
                      </a:r>
                      <a:endParaRPr kumimoji="1" lang="en-US" altLang="ja-JP" sz="1200" b="1" baseline="0" dirty="0">
                        <a:solidFill>
                          <a:schemeClr val="tx1"/>
                        </a:solidFill>
                      </a:endParaRPr>
                    </a:p>
                  </a:txBody>
                  <a:tcPr/>
                </a:tc>
                <a:extLst>
                  <a:ext uri="{0D108BD9-81ED-4DB2-BD59-A6C34878D82A}">
                    <a16:rowId xmlns:a16="http://schemas.microsoft.com/office/drawing/2014/main" val="3390616691"/>
                  </a:ext>
                </a:extLst>
              </a:tr>
              <a:tr h="636113">
                <a:tc>
                  <a:txBody>
                    <a:bodyPr/>
                    <a:lstStyle/>
                    <a:p>
                      <a:r>
                        <a:rPr kumimoji="1" lang="ja-JP" altLang="en-US" sz="1200" b="1" dirty="0">
                          <a:solidFill>
                            <a:schemeClr val="tx1"/>
                          </a:solidFill>
                        </a:rPr>
                        <a:t>九度山町</a:t>
                      </a:r>
                    </a:p>
                  </a:txBody>
                  <a:tcPr/>
                </a:tc>
                <a:tc>
                  <a:txBody>
                    <a:bodyPr/>
                    <a:lstStyle/>
                    <a:p>
                      <a:r>
                        <a:rPr kumimoji="1" lang="ja-JP" altLang="en-US" sz="1200" b="1" dirty="0">
                          <a:solidFill>
                            <a:schemeClr val="tx1"/>
                          </a:solidFill>
                        </a:rPr>
                        <a:t>奥イチゴ農園</a:t>
                      </a:r>
                    </a:p>
                  </a:txBody>
                  <a:tcPr/>
                </a:tc>
                <a:tc>
                  <a:txBody>
                    <a:bodyPr/>
                    <a:lstStyle/>
                    <a:p>
                      <a:r>
                        <a:rPr kumimoji="1" lang="en-US" altLang="ja-JP" sz="1200" b="1" dirty="0">
                          <a:solidFill>
                            <a:schemeClr val="tx1"/>
                          </a:solidFill>
                        </a:rPr>
                        <a:t>3</a:t>
                      </a:r>
                      <a:r>
                        <a:rPr kumimoji="1" lang="ja-JP" altLang="en-US" sz="1200" b="1" dirty="0">
                          <a:solidFill>
                            <a:schemeClr val="tx1"/>
                          </a:solidFill>
                        </a:rPr>
                        <a:t>月上旬～</a:t>
                      </a:r>
                      <a:r>
                        <a:rPr kumimoji="1" lang="en-US" altLang="ja-JP" sz="1200" b="1" dirty="0">
                          <a:solidFill>
                            <a:schemeClr val="tx1"/>
                          </a:solidFill>
                        </a:rPr>
                        <a:t>5</a:t>
                      </a:r>
                      <a:r>
                        <a:rPr kumimoji="1" lang="ja-JP" altLang="en-US" sz="1200" b="1" dirty="0">
                          <a:solidFill>
                            <a:schemeClr val="tx1"/>
                          </a:solidFill>
                        </a:rPr>
                        <a:t>月上旬　団体割引あり</a:t>
                      </a:r>
                      <a:endParaRPr kumimoji="1" lang="en-US" altLang="ja-JP" sz="1200" b="1" dirty="0">
                        <a:solidFill>
                          <a:schemeClr val="tx1"/>
                        </a:solidFill>
                      </a:endParaRPr>
                    </a:p>
                    <a:p>
                      <a:r>
                        <a:rPr kumimoji="1" lang="ja-JP" altLang="en-US" sz="1200" b="1" dirty="0">
                          <a:solidFill>
                            <a:schemeClr val="tx1"/>
                          </a:solidFill>
                        </a:rPr>
                        <a:t>品種：まりひめ・紅</a:t>
                      </a:r>
                      <a:r>
                        <a:rPr kumimoji="1" lang="ja-JP" altLang="en-US" sz="1200" b="1" dirty="0" err="1">
                          <a:solidFill>
                            <a:schemeClr val="tx1"/>
                          </a:solidFill>
                        </a:rPr>
                        <a:t>ほっぺ</a:t>
                      </a:r>
                      <a:r>
                        <a:rPr kumimoji="1" lang="ja-JP" altLang="en-US" sz="1200" b="1" dirty="0">
                          <a:solidFill>
                            <a:schemeClr val="tx1"/>
                          </a:solidFill>
                        </a:rPr>
                        <a:t>・よつぼし</a:t>
                      </a: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p>
                      <a:pPr algn="ctr"/>
                      <a:r>
                        <a:rPr kumimoji="1" lang="ja-JP" altLang="en-US" sz="1200" b="1" dirty="0">
                          <a:solidFill>
                            <a:schemeClr val="tx1"/>
                          </a:solidFill>
                        </a:rPr>
                        <a:t>（</a:t>
                      </a:r>
                      <a:r>
                        <a:rPr kumimoji="1" lang="en-US" altLang="ja-JP" sz="1200" b="1" dirty="0">
                          <a:solidFill>
                            <a:schemeClr val="tx1"/>
                          </a:solidFill>
                        </a:rPr>
                        <a:t>50</a:t>
                      </a:r>
                      <a:r>
                        <a:rPr kumimoji="1" lang="ja-JP" altLang="en-US" sz="1200" b="1" dirty="0">
                          <a:solidFill>
                            <a:schemeClr val="tx1"/>
                          </a:solidFill>
                        </a:rPr>
                        <a:t>分）</a:t>
                      </a:r>
                    </a:p>
                  </a:txBody>
                  <a:tcPr/>
                </a:tc>
                <a:tc>
                  <a:txBody>
                    <a:bodyPr/>
                    <a:lstStyle/>
                    <a:p>
                      <a:r>
                        <a:rPr kumimoji="1" lang="en-US" altLang="ja-JP" sz="1200" b="1" dirty="0">
                          <a:solidFill>
                            <a:schemeClr val="tx1"/>
                          </a:solidFill>
                        </a:rPr>
                        <a:t>0736-54-9863</a:t>
                      </a:r>
                      <a:endParaRPr kumimoji="1" lang="ja-JP" altLang="en-US" sz="1200" b="1" dirty="0">
                        <a:solidFill>
                          <a:schemeClr val="tx1"/>
                        </a:solidFill>
                      </a:endParaRPr>
                    </a:p>
                  </a:txBody>
                  <a:tcPr/>
                </a:tc>
                <a:extLst>
                  <a:ext uri="{0D108BD9-81ED-4DB2-BD59-A6C34878D82A}">
                    <a16:rowId xmlns:a16="http://schemas.microsoft.com/office/drawing/2014/main" val="1085632162"/>
                  </a:ext>
                </a:extLst>
              </a:tr>
              <a:tr h="636113">
                <a:tc>
                  <a:txBody>
                    <a:bodyPr/>
                    <a:lstStyle/>
                    <a:p>
                      <a:r>
                        <a:rPr kumimoji="1" lang="ja-JP" altLang="en-US" sz="1200" b="1" dirty="0">
                          <a:solidFill>
                            <a:schemeClr val="tx1"/>
                          </a:solidFill>
                        </a:rPr>
                        <a:t>九度山町</a:t>
                      </a:r>
                    </a:p>
                  </a:txBody>
                  <a:tcPr/>
                </a:tc>
                <a:tc>
                  <a:txBody>
                    <a:bodyPr/>
                    <a:lstStyle/>
                    <a:p>
                      <a:r>
                        <a:rPr kumimoji="1" lang="ja-JP" altLang="en-US" sz="1200" b="1" dirty="0">
                          <a:solidFill>
                            <a:schemeClr val="tx1"/>
                          </a:solidFill>
                        </a:rPr>
                        <a:t>いちごの里</a:t>
                      </a:r>
                      <a:r>
                        <a:rPr kumimoji="1" lang="ja-JP" altLang="en-US" sz="1200" b="1" baseline="0" dirty="0">
                          <a:solidFill>
                            <a:schemeClr val="tx1"/>
                          </a:solidFill>
                        </a:rPr>
                        <a:t> </a:t>
                      </a:r>
                      <a:r>
                        <a:rPr kumimoji="1" lang="ja-JP" altLang="en-US" sz="1200" b="1" dirty="0">
                          <a:solidFill>
                            <a:schemeClr val="tx1"/>
                          </a:solidFill>
                        </a:rPr>
                        <a:t>裕</a:t>
                      </a:r>
                    </a:p>
                  </a:txBody>
                  <a:tcPr/>
                </a:tc>
                <a:tc>
                  <a:txBody>
                    <a:bodyPr/>
                    <a:lstStyle/>
                    <a:p>
                      <a:r>
                        <a:rPr kumimoji="1" lang="en-US" altLang="ja-JP" sz="1200" b="1" dirty="0">
                          <a:solidFill>
                            <a:schemeClr val="tx1"/>
                          </a:solidFill>
                        </a:rPr>
                        <a:t>1</a:t>
                      </a:r>
                      <a:r>
                        <a:rPr kumimoji="1" lang="ja-JP" altLang="en-US" sz="1200" b="1" dirty="0">
                          <a:solidFill>
                            <a:schemeClr val="tx1"/>
                          </a:solidFill>
                        </a:rPr>
                        <a:t>月上旬～</a:t>
                      </a:r>
                      <a:r>
                        <a:rPr kumimoji="1" lang="en-US" altLang="ja-JP" sz="1200" b="1" dirty="0">
                          <a:solidFill>
                            <a:schemeClr val="tx1"/>
                          </a:solidFill>
                        </a:rPr>
                        <a:t>5</a:t>
                      </a:r>
                      <a:r>
                        <a:rPr kumimoji="1" lang="ja-JP" altLang="en-US" sz="1200" b="1" dirty="0">
                          <a:solidFill>
                            <a:schemeClr val="tx1"/>
                          </a:solidFill>
                        </a:rPr>
                        <a:t>月上旬　団体割引あり</a:t>
                      </a:r>
                    </a:p>
                    <a:p>
                      <a:r>
                        <a:rPr kumimoji="1" lang="ja-JP" altLang="en-US" sz="1200" b="1" dirty="0">
                          <a:solidFill>
                            <a:schemeClr val="tx1"/>
                          </a:solidFill>
                        </a:rPr>
                        <a:t>品種：まりひめ・紅</a:t>
                      </a:r>
                      <a:r>
                        <a:rPr kumimoji="1" lang="ja-JP" altLang="en-US" sz="1200" b="1" dirty="0" err="1">
                          <a:solidFill>
                            <a:schemeClr val="tx1"/>
                          </a:solidFill>
                        </a:rPr>
                        <a:t>ほっぺ</a:t>
                      </a:r>
                      <a:endParaRPr kumimoji="1" lang="ja-JP" altLang="en-US" sz="1200" b="1" dirty="0">
                        <a:solidFill>
                          <a:schemeClr val="tx1"/>
                        </a:solidFill>
                      </a:endParaRP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p>
                      <a:pPr algn="ctr"/>
                      <a:r>
                        <a:rPr kumimoji="1" lang="ja-JP" altLang="en-US" sz="1200" b="1" dirty="0">
                          <a:solidFill>
                            <a:schemeClr val="tx1"/>
                          </a:solidFill>
                        </a:rPr>
                        <a:t>（</a:t>
                      </a:r>
                      <a:r>
                        <a:rPr kumimoji="1" lang="en-US" altLang="ja-JP" sz="1200" b="1" dirty="0">
                          <a:solidFill>
                            <a:schemeClr val="tx1"/>
                          </a:solidFill>
                        </a:rPr>
                        <a:t>60</a:t>
                      </a:r>
                      <a:r>
                        <a:rPr kumimoji="1" lang="ja-JP" altLang="en-US" sz="1200" b="1" dirty="0">
                          <a:solidFill>
                            <a:schemeClr val="tx1"/>
                          </a:solidFill>
                        </a:rPr>
                        <a:t>分）</a:t>
                      </a:r>
                    </a:p>
                  </a:txBody>
                  <a:tcPr/>
                </a:tc>
                <a:tc>
                  <a:txBody>
                    <a:bodyPr/>
                    <a:lstStyle/>
                    <a:p>
                      <a:r>
                        <a:rPr kumimoji="1" lang="en-US" altLang="ja-JP" sz="1200" b="1" dirty="0">
                          <a:solidFill>
                            <a:schemeClr val="tx1"/>
                          </a:solidFill>
                        </a:rPr>
                        <a:t>080-6145-9398</a:t>
                      </a:r>
                      <a:endParaRPr kumimoji="1" lang="ja-JP" altLang="en-US" sz="1200" b="1" dirty="0">
                        <a:solidFill>
                          <a:schemeClr val="tx1"/>
                        </a:solidFill>
                      </a:endParaRPr>
                    </a:p>
                  </a:txBody>
                  <a:tcPr/>
                </a:tc>
                <a:extLst>
                  <a:ext uri="{0D108BD9-81ED-4DB2-BD59-A6C34878D82A}">
                    <a16:rowId xmlns:a16="http://schemas.microsoft.com/office/drawing/2014/main" val="4131374740"/>
                  </a:ext>
                </a:extLst>
              </a:tr>
              <a:tr h="445218">
                <a:tc>
                  <a:txBody>
                    <a:bodyPr/>
                    <a:lstStyle/>
                    <a:p>
                      <a:r>
                        <a:rPr kumimoji="1" lang="ja-JP" altLang="en-US" sz="1200" b="1" dirty="0">
                          <a:solidFill>
                            <a:schemeClr val="tx1"/>
                          </a:solidFill>
                        </a:rPr>
                        <a:t>御坊市</a:t>
                      </a:r>
                    </a:p>
                  </a:txBody>
                  <a:tcPr/>
                </a:tc>
                <a:tc>
                  <a:txBody>
                    <a:bodyPr/>
                    <a:lstStyle/>
                    <a:p>
                      <a:r>
                        <a:rPr kumimoji="1" lang="ja-JP" altLang="en-US" sz="1200" b="1" dirty="0">
                          <a:solidFill>
                            <a:schemeClr val="tx1"/>
                          </a:solidFill>
                        </a:rPr>
                        <a:t>ひだか農園</a:t>
                      </a:r>
                    </a:p>
                  </a:txBody>
                  <a:tcPr/>
                </a:tc>
                <a:tc>
                  <a:txBody>
                    <a:bodyPr/>
                    <a:lstStyle/>
                    <a:p>
                      <a:r>
                        <a:rPr kumimoji="1" lang="en-US" altLang="ja-JP" sz="1200" b="1" dirty="0">
                          <a:solidFill>
                            <a:schemeClr val="tx1"/>
                          </a:solidFill>
                        </a:rPr>
                        <a:t>1</a:t>
                      </a:r>
                      <a:r>
                        <a:rPr kumimoji="1" lang="ja-JP" altLang="en-US" sz="1200" b="1" dirty="0">
                          <a:solidFill>
                            <a:schemeClr val="tx1"/>
                          </a:solidFill>
                        </a:rPr>
                        <a:t>月上旬～</a:t>
                      </a:r>
                      <a:r>
                        <a:rPr kumimoji="1" lang="en-US" altLang="ja-JP" sz="1200" b="1" dirty="0">
                          <a:solidFill>
                            <a:schemeClr val="tx1"/>
                          </a:solidFill>
                        </a:rPr>
                        <a:t>5</a:t>
                      </a:r>
                      <a:r>
                        <a:rPr kumimoji="1" lang="ja-JP" altLang="en-US" sz="1200" b="1" dirty="0">
                          <a:solidFill>
                            <a:schemeClr val="tx1"/>
                          </a:solidFill>
                        </a:rPr>
                        <a:t>月中旬　大人</a:t>
                      </a:r>
                      <a:r>
                        <a:rPr kumimoji="1" lang="en-US" altLang="ja-JP" sz="1200" b="1" dirty="0">
                          <a:solidFill>
                            <a:schemeClr val="tx1"/>
                          </a:solidFill>
                        </a:rPr>
                        <a:t>2,300</a:t>
                      </a:r>
                      <a:r>
                        <a:rPr kumimoji="1" lang="ja-JP" altLang="en-US" sz="1200" b="1" dirty="0">
                          <a:solidFill>
                            <a:schemeClr val="tx1"/>
                          </a:solidFill>
                        </a:rPr>
                        <a:t>円（税抜）</a:t>
                      </a:r>
                      <a:endParaRPr kumimoji="1" lang="en-US" altLang="ja-JP" sz="1200" b="1" dirty="0">
                        <a:solidFill>
                          <a:schemeClr val="tx1"/>
                        </a:solidFill>
                      </a:endParaRPr>
                    </a:p>
                    <a:p>
                      <a:r>
                        <a:rPr kumimoji="1" lang="ja-JP" altLang="en-US" sz="1200" b="1" dirty="0">
                          <a:solidFill>
                            <a:schemeClr val="tx1"/>
                          </a:solidFill>
                        </a:rPr>
                        <a:t>品種：まりひめ・ゆめのか・紀の香</a:t>
                      </a: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p>
                      <a:pPr algn="ctr"/>
                      <a:r>
                        <a:rPr kumimoji="1" lang="ja-JP" altLang="en-US" sz="1200" b="1" dirty="0">
                          <a:solidFill>
                            <a:schemeClr val="tx1"/>
                          </a:solidFill>
                        </a:rPr>
                        <a:t>（</a:t>
                      </a:r>
                      <a:r>
                        <a:rPr kumimoji="1" lang="en-US" altLang="ja-JP" sz="1200" b="1" dirty="0">
                          <a:solidFill>
                            <a:schemeClr val="tx1"/>
                          </a:solidFill>
                        </a:rPr>
                        <a:t>50</a:t>
                      </a:r>
                      <a:r>
                        <a:rPr kumimoji="1" lang="ja-JP" altLang="en-US" sz="1200" b="1" dirty="0">
                          <a:solidFill>
                            <a:schemeClr val="tx1"/>
                          </a:solidFill>
                        </a:rPr>
                        <a:t>分）</a:t>
                      </a:r>
                    </a:p>
                  </a:txBody>
                  <a:tcPr/>
                </a:tc>
                <a:tc>
                  <a:txBody>
                    <a:bodyPr/>
                    <a:lstStyle/>
                    <a:p>
                      <a:r>
                        <a:rPr kumimoji="1" lang="en-US" altLang="ja-JP" sz="1200" b="1" dirty="0">
                          <a:solidFill>
                            <a:schemeClr val="tx1"/>
                          </a:solidFill>
                        </a:rPr>
                        <a:t>0738-29-2348</a:t>
                      </a:r>
                      <a:endParaRPr kumimoji="1" lang="ja-JP" altLang="en-US" sz="1200" b="1" dirty="0">
                        <a:solidFill>
                          <a:schemeClr val="tx1"/>
                        </a:solidFill>
                      </a:endParaRPr>
                    </a:p>
                  </a:txBody>
                  <a:tcPr/>
                </a:tc>
                <a:extLst>
                  <a:ext uri="{0D108BD9-81ED-4DB2-BD59-A6C34878D82A}">
                    <a16:rowId xmlns:a16="http://schemas.microsoft.com/office/drawing/2014/main" val="3746287066"/>
                  </a:ext>
                </a:extLst>
              </a:tr>
              <a:tr h="445218">
                <a:tc>
                  <a:txBody>
                    <a:bodyPr/>
                    <a:lstStyle/>
                    <a:p>
                      <a:r>
                        <a:rPr kumimoji="1" lang="ja-JP" altLang="en-US" sz="1200" b="1" dirty="0">
                          <a:solidFill>
                            <a:schemeClr val="tx1"/>
                          </a:solidFill>
                        </a:rPr>
                        <a:t>御坊市</a:t>
                      </a:r>
                    </a:p>
                  </a:txBody>
                  <a:tcPr/>
                </a:tc>
                <a:tc>
                  <a:txBody>
                    <a:bodyPr/>
                    <a:lstStyle/>
                    <a:p>
                      <a:r>
                        <a:rPr kumimoji="1" lang="ja-JP" altLang="en-US" sz="1200" b="1" dirty="0">
                          <a:solidFill>
                            <a:schemeClr val="tx1"/>
                          </a:solidFill>
                        </a:rPr>
                        <a:t>農園紀の国</a:t>
                      </a:r>
                    </a:p>
                  </a:txBody>
                  <a:tcPr/>
                </a:tc>
                <a:tc>
                  <a:txBody>
                    <a:bodyPr/>
                    <a:lstStyle/>
                    <a:p>
                      <a:r>
                        <a:rPr kumimoji="1" lang="en-US" altLang="ja-JP" sz="1200" b="1" dirty="0">
                          <a:solidFill>
                            <a:schemeClr val="tx1"/>
                          </a:solidFill>
                        </a:rPr>
                        <a:t>1</a:t>
                      </a:r>
                      <a:r>
                        <a:rPr kumimoji="1" lang="ja-JP" altLang="en-US" sz="1200" b="1" dirty="0">
                          <a:solidFill>
                            <a:schemeClr val="tx1"/>
                          </a:solidFill>
                        </a:rPr>
                        <a:t>月上旬～</a:t>
                      </a:r>
                      <a:r>
                        <a:rPr kumimoji="1" lang="en-US" altLang="ja-JP" sz="1200" b="1" dirty="0">
                          <a:solidFill>
                            <a:schemeClr val="tx1"/>
                          </a:solidFill>
                        </a:rPr>
                        <a:t>5</a:t>
                      </a:r>
                      <a:r>
                        <a:rPr kumimoji="1" lang="ja-JP" altLang="en-US" sz="1200" b="1" dirty="0">
                          <a:solidFill>
                            <a:schemeClr val="tx1"/>
                          </a:solidFill>
                        </a:rPr>
                        <a:t>月中旬　大人</a:t>
                      </a:r>
                      <a:r>
                        <a:rPr kumimoji="1" lang="en-US" altLang="ja-JP" sz="1200" b="1" dirty="0">
                          <a:solidFill>
                            <a:schemeClr val="tx1"/>
                          </a:solidFill>
                        </a:rPr>
                        <a:t>2,000</a:t>
                      </a:r>
                      <a:r>
                        <a:rPr kumimoji="1" lang="ja-JP" altLang="en-US" sz="1200" b="1" dirty="0">
                          <a:solidFill>
                            <a:schemeClr val="tx1"/>
                          </a:solidFill>
                        </a:rPr>
                        <a:t>～</a:t>
                      </a:r>
                      <a:r>
                        <a:rPr kumimoji="1" lang="en-US" altLang="ja-JP" sz="1200" b="1" dirty="0">
                          <a:solidFill>
                            <a:schemeClr val="tx1"/>
                          </a:solidFill>
                        </a:rPr>
                        <a:t>2,200</a:t>
                      </a:r>
                      <a:r>
                        <a:rPr kumimoji="1" lang="ja-JP" altLang="en-US" sz="1200" b="1" dirty="0">
                          <a:solidFill>
                            <a:schemeClr val="tx1"/>
                          </a:solidFill>
                        </a:rPr>
                        <a:t>円</a:t>
                      </a:r>
                      <a:endParaRPr kumimoji="1" lang="en-US" altLang="ja-JP" sz="1200" b="1" dirty="0">
                        <a:solidFill>
                          <a:schemeClr val="tx1"/>
                        </a:solidFill>
                      </a:endParaRPr>
                    </a:p>
                    <a:p>
                      <a:r>
                        <a:rPr kumimoji="1" lang="ja-JP" altLang="en-US" sz="1200" b="1" dirty="0">
                          <a:solidFill>
                            <a:schemeClr val="tx1"/>
                          </a:solidFill>
                        </a:rPr>
                        <a:t>品種：まりひめ・ゆめのか他</a:t>
                      </a: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p>
                      <a:pPr algn="ctr"/>
                      <a:r>
                        <a:rPr kumimoji="1" lang="ja-JP" altLang="en-US" sz="1200" b="1" dirty="0">
                          <a:solidFill>
                            <a:schemeClr val="tx1"/>
                          </a:solidFill>
                        </a:rPr>
                        <a:t>（</a:t>
                      </a:r>
                      <a:r>
                        <a:rPr kumimoji="1" lang="en-US" altLang="ja-JP" sz="1200" b="1" dirty="0">
                          <a:solidFill>
                            <a:schemeClr val="tx1"/>
                          </a:solidFill>
                        </a:rPr>
                        <a:t>40</a:t>
                      </a:r>
                      <a:r>
                        <a:rPr kumimoji="1" lang="ja-JP" altLang="en-US" sz="1200" b="1" dirty="0">
                          <a:solidFill>
                            <a:schemeClr val="tx1"/>
                          </a:solidFill>
                        </a:rPr>
                        <a:t>分）</a:t>
                      </a:r>
                    </a:p>
                  </a:txBody>
                  <a:tcPr/>
                </a:tc>
                <a:tc>
                  <a:txBody>
                    <a:bodyPr/>
                    <a:lstStyle/>
                    <a:p>
                      <a:r>
                        <a:rPr kumimoji="1" lang="en-US" altLang="ja-JP" sz="1200" b="1" dirty="0">
                          <a:solidFill>
                            <a:schemeClr val="tx1"/>
                          </a:solidFill>
                        </a:rPr>
                        <a:t>0738-29-3070</a:t>
                      </a:r>
                      <a:endParaRPr kumimoji="1" lang="ja-JP" altLang="en-US" sz="1200" b="1" dirty="0">
                        <a:solidFill>
                          <a:schemeClr val="tx1"/>
                        </a:solidFill>
                      </a:endParaRPr>
                    </a:p>
                  </a:txBody>
                  <a:tcPr/>
                </a:tc>
                <a:extLst>
                  <a:ext uri="{0D108BD9-81ED-4DB2-BD59-A6C34878D82A}">
                    <a16:rowId xmlns:a16="http://schemas.microsoft.com/office/drawing/2014/main" val="1145715136"/>
                  </a:ext>
                </a:extLst>
              </a:tr>
              <a:tr h="445218">
                <a:tc>
                  <a:txBody>
                    <a:bodyPr/>
                    <a:lstStyle/>
                    <a:p>
                      <a:r>
                        <a:rPr kumimoji="1" lang="ja-JP" altLang="en-US" sz="1200" b="1" dirty="0"/>
                        <a:t>串本町</a:t>
                      </a:r>
                    </a:p>
                  </a:txBody>
                  <a:tcPr/>
                </a:tc>
                <a:tc>
                  <a:txBody>
                    <a:bodyPr/>
                    <a:lstStyle/>
                    <a:p>
                      <a:r>
                        <a:rPr kumimoji="1" lang="ja-JP" altLang="en-US" sz="1200" b="1" dirty="0"/>
                        <a:t>南紀南国園 いちご倶楽部</a:t>
                      </a:r>
                    </a:p>
                  </a:txBody>
                  <a:tcPr/>
                </a:tc>
                <a:tc>
                  <a:txBody>
                    <a:bodyPr/>
                    <a:lstStyle/>
                    <a:p>
                      <a:r>
                        <a:rPr kumimoji="1" lang="en-US" altLang="ja-JP" sz="1200" b="1" dirty="0"/>
                        <a:t>3</a:t>
                      </a:r>
                      <a:r>
                        <a:rPr kumimoji="1" lang="ja-JP" altLang="en-US" sz="1200" b="1" dirty="0"/>
                        <a:t>月～</a:t>
                      </a:r>
                      <a:r>
                        <a:rPr kumimoji="1" lang="en-US" altLang="ja-JP" sz="1200" b="1" dirty="0"/>
                        <a:t>5</a:t>
                      </a:r>
                      <a:r>
                        <a:rPr kumimoji="1" lang="ja-JP" altLang="en-US" sz="1200" b="1" dirty="0"/>
                        <a:t>月中旬　</a:t>
                      </a:r>
                    </a:p>
                  </a:txBody>
                  <a:tcPr/>
                </a:tc>
                <a:tc>
                  <a:txBody>
                    <a:bodyPr/>
                    <a:lstStyle/>
                    <a:p>
                      <a:pPr algn="ctr"/>
                      <a:r>
                        <a:rPr kumimoji="1" lang="ja-JP" altLang="en-US" sz="1200" b="1" dirty="0"/>
                        <a:t>〇</a:t>
                      </a:r>
                      <a:endParaRPr kumimoji="1" lang="en-US" altLang="ja-JP" sz="1200" b="1" dirty="0"/>
                    </a:p>
                    <a:p>
                      <a:pPr algn="ctr"/>
                      <a:r>
                        <a:rPr kumimoji="1" lang="ja-JP" altLang="en-US" sz="1200" b="1" dirty="0"/>
                        <a:t>（</a:t>
                      </a:r>
                      <a:r>
                        <a:rPr kumimoji="1" lang="en-US" altLang="ja-JP" sz="1200" b="1" dirty="0"/>
                        <a:t>50</a:t>
                      </a:r>
                      <a:r>
                        <a:rPr kumimoji="1" lang="ja-JP" altLang="en-US" sz="1200" b="1" dirty="0"/>
                        <a:t>分）</a:t>
                      </a:r>
                    </a:p>
                  </a:txBody>
                  <a:tcPr/>
                </a:tc>
                <a:tc>
                  <a:txBody>
                    <a:bodyPr/>
                    <a:lstStyle/>
                    <a:p>
                      <a:r>
                        <a:rPr kumimoji="1" lang="en-US" altLang="ja-JP" sz="1200" b="1" dirty="0"/>
                        <a:t>080-3802-2038</a:t>
                      </a:r>
                      <a:endParaRPr kumimoji="1" lang="ja-JP" altLang="en-US" sz="1200" b="1" dirty="0"/>
                    </a:p>
                  </a:txBody>
                  <a:tcPr/>
                </a:tc>
                <a:extLst>
                  <a:ext uri="{0D108BD9-81ED-4DB2-BD59-A6C34878D82A}">
                    <a16:rowId xmlns:a16="http://schemas.microsoft.com/office/drawing/2014/main" val="2222926202"/>
                  </a:ext>
                </a:extLst>
              </a:tr>
            </a:tbl>
          </a:graphicData>
        </a:graphic>
      </p:graphicFrame>
      <p:sp>
        <p:nvSpPr>
          <p:cNvPr id="11" name="テキスト ボックス 10">
            <a:extLst>
              <a:ext uri="{FF2B5EF4-FFF2-40B4-BE49-F238E27FC236}">
                <a16:creationId xmlns:a16="http://schemas.microsoft.com/office/drawing/2014/main" id="{9BF39EAE-B847-E0AD-C639-556AF755830E}"/>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7447732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281365" y="1374591"/>
            <a:ext cx="2834202" cy="369332"/>
          </a:xfrm>
          <a:prstGeom prst="rect">
            <a:avLst/>
          </a:prstGeom>
          <a:noFill/>
        </p:spPr>
        <p:txBody>
          <a:bodyPr wrap="square" rtlCol="0">
            <a:spAutoFit/>
          </a:bodyPr>
          <a:lstStyle/>
          <a:p>
            <a:r>
              <a:rPr kumimoji="1" lang="ja-JP" altLang="en-US" b="1" dirty="0"/>
              <a:t>団体受け入れ可の施設</a:t>
            </a:r>
          </a:p>
        </p:txBody>
      </p:sp>
      <p:sp>
        <p:nvSpPr>
          <p:cNvPr id="29" name="タイトル 1"/>
          <p:cNvSpPr txBox="1">
            <a:spLocks/>
          </p:cNvSpPr>
          <p:nvPr/>
        </p:nvSpPr>
        <p:spPr>
          <a:xfrm>
            <a:off x="142876" y="511418"/>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フルーツ狩りを楽しむ旅。</a:t>
            </a:r>
          </a:p>
        </p:txBody>
      </p:sp>
      <p:sp>
        <p:nvSpPr>
          <p:cNvPr id="30" name="右矢印 29"/>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　フルーツピッキング</a:t>
            </a:r>
          </a:p>
        </p:txBody>
      </p:sp>
      <p:sp>
        <p:nvSpPr>
          <p:cNvPr id="3" name="テキスト ボックス 2"/>
          <p:cNvSpPr txBox="1"/>
          <p:nvPr/>
        </p:nvSpPr>
        <p:spPr>
          <a:xfrm>
            <a:off x="3909447" y="1952568"/>
            <a:ext cx="2166785" cy="461665"/>
          </a:xfrm>
          <a:prstGeom prst="rect">
            <a:avLst/>
          </a:prstGeom>
          <a:noFill/>
        </p:spPr>
        <p:txBody>
          <a:bodyPr wrap="square" rtlCol="0">
            <a:spAutoFit/>
          </a:bodyPr>
          <a:lstStyle/>
          <a:p>
            <a:r>
              <a:rPr kumimoji="1" lang="ja-JP" altLang="en-US" sz="2400" b="1" dirty="0">
                <a:latin typeface="メイリオ" panose="020B0604030504040204" pitchFamily="50" charset="-128"/>
                <a:ea typeface="メイリオ" panose="020B0604030504040204" pitchFamily="50" charset="-128"/>
              </a:rPr>
              <a:t>青梅もぎ体験</a:t>
            </a:r>
            <a:endParaRPr kumimoji="1" lang="ja-JP" altLang="en-US" sz="2400" b="1" dirty="0">
              <a:solidFill>
                <a:srgbClr val="FFABDE"/>
              </a:solidFill>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397928" y="4519663"/>
            <a:ext cx="2515089" cy="369332"/>
          </a:xfrm>
          <a:prstGeom prst="rect">
            <a:avLst/>
          </a:prstGeom>
          <a:noFill/>
        </p:spPr>
        <p:txBody>
          <a:bodyPr wrap="square" rtlCol="0">
            <a:spAutoFit/>
          </a:bodyPr>
          <a:lstStyle/>
          <a:p>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2558892889"/>
              </p:ext>
            </p:extLst>
          </p:nvPr>
        </p:nvGraphicFramePr>
        <p:xfrm>
          <a:off x="397928" y="3059252"/>
          <a:ext cx="9189825" cy="1708704"/>
        </p:xfrm>
        <a:graphic>
          <a:graphicData uri="http://schemas.openxmlformats.org/drawingml/2006/table">
            <a:tbl>
              <a:tblPr firstRow="1" bandRow="1">
                <a:tableStyleId>{9DCAF9ED-07DC-4A11-8D7F-57B35C25682E}</a:tableStyleId>
              </a:tblPr>
              <a:tblGrid>
                <a:gridCol w="1204847">
                  <a:extLst>
                    <a:ext uri="{9D8B030D-6E8A-4147-A177-3AD203B41FA5}">
                      <a16:colId xmlns:a16="http://schemas.microsoft.com/office/drawing/2014/main" val="3205085408"/>
                    </a:ext>
                  </a:extLst>
                </a:gridCol>
                <a:gridCol w="2014512">
                  <a:extLst>
                    <a:ext uri="{9D8B030D-6E8A-4147-A177-3AD203B41FA5}">
                      <a16:colId xmlns:a16="http://schemas.microsoft.com/office/drawing/2014/main" val="2522011109"/>
                    </a:ext>
                  </a:extLst>
                </a:gridCol>
                <a:gridCol w="3021768">
                  <a:extLst>
                    <a:ext uri="{9D8B030D-6E8A-4147-A177-3AD203B41FA5}">
                      <a16:colId xmlns:a16="http://schemas.microsoft.com/office/drawing/2014/main" val="1620651013"/>
                    </a:ext>
                  </a:extLst>
                </a:gridCol>
                <a:gridCol w="1335051">
                  <a:extLst>
                    <a:ext uri="{9D8B030D-6E8A-4147-A177-3AD203B41FA5}">
                      <a16:colId xmlns:a16="http://schemas.microsoft.com/office/drawing/2014/main" val="527914013"/>
                    </a:ext>
                  </a:extLst>
                </a:gridCol>
                <a:gridCol w="1613647">
                  <a:extLst>
                    <a:ext uri="{9D8B030D-6E8A-4147-A177-3AD203B41FA5}">
                      <a16:colId xmlns:a16="http://schemas.microsoft.com/office/drawing/2014/main" val="571493019"/>
                    </a:ext>
                  </a:extLst>
                </a:gridCol>
              </a:tblGrid>
              <a:tr h="405855">
                <a:tc>
                  <a:txBody>
                    <a:bodyPr/>
                    <a:lstStyle/>
                    <a:p>
                      <a:r>
                        <a:rPr kumimoji="1" lang="ja-JP" altLang="en-US" sz="1400" b="1" dirty="0"/>
                        <a:t>市町村</a:t>
                      </a:r>
                    </a:p>
                  </a:txBody>
                  <a:tcPr>
                    <a:solidFill>
                      <a:srgbClr val="B8C872"/>
                    </a:solidFill>
                  </a:tcPr>
                </a:tc>
                <a:tc>
                  <a:txBody>
                    <a:bodyPr/>
                    <a:lstStyle/>
                    <a:p>
                      <a:r>
                        <a:rPr kumimoji="1" lang="ja-JP" altLang="en-US" sz="1400" b="1" dirty="0"/>
                        <a:t>農園名</a:t>
                      </a:r>
                    </a:p>
                  </a:txBody>
                  <a:tcPr>
                    <a:solidFill>
                      <a:srgbClr val="B8C872"/>
                    </a:solidFill>
                  </a:tcPr>
                </a:tc>
                <a:tc>
                  <a:txBody>
                    <a:bodyPr/>
                    <a:lstStyle/>
                    <a:p>
                      <a:r>
                        <a:rPr kumimoji="1" lang="ja-JP" altLang="en-US" sz="1400" b="1" dirty="0"/>
                        <a:t>内容</a:t>
                      </a:r>
                    </a:p>
                  </a:txBody>
                  <a:tcPr>
                    <a:solidFill>
                      <a:srgbClr val="B8C872"/>
                    </a:solidFill>
                  </a:tcPr>
                </a:tc>
                <a:tc>
                  <a:txBody>
                    <a:bodyPr/>
                    <a:lstStyle/>
                    <a:p>
                      <a:r>
                        <a:rPr kumimoji="1" lang="ja-JP" altLang="en-US" sz="1400" b="1" dirty="0"/>
                        <a:t>食べ放題</a:t>
                      </a:r>
                    </a:p>
                  </a:txBody>
                  <a:tcPr>
                    <a:solidFill>
                      <a:srgbClr val="B8C872"/>
                    </a:solidFill>
                  </a:tcPr>
                </a:tc>
                <a:tc>
                  <a:txBody>
                    <a:bodyPr/>
                    <a:lstStyle/>
                    <a:p>
                      <a:r>
                        <a:rPr kumimoji="1" lang="ja-JP" altLang="en-US" sz="1400" b="1" dirty="0"/>
                        <a:t>電話</a:t>
                      </a:r>
                    </a:p>
                  </a:txBody>
                  <a:tcPr>
                    <a:solidFill>
                      <a:srgbClr val="B8C872"/>
                    </a:solidFill>
                  </a:tcPr>
                </a:tc>
                <a:extLst>
                  <a:ext uri="{0D108BD9-81ED-4DB2-BD59-A6C34878D82A}">
                    <a16:rowId xmlns:a16="http://schemas.microsoft.com/office/drawing/2014/main" val="3573495641"/>
                  </a:ext>
                </a:extLst>
              </a:tr>
              <a:tr h="479889">
                <a:tc>
                  <a:txBody>
                    <a:bodyPr/>
                    <a:lstStyle/>
                    <a:p>
                      <a:r>
                        <a:rPr kumimoji="1" lang="ja-JP" altLang="en-US" sz="1200" b="1" dirty="0"/>
                        <a:t>かつらぎ町</a:t>
                      </a:r>
                      <a:endParaRPr kumimoji="1" lang="en-US" altLang="ja-JP" sz="1200" b="1" dirty="0"/>
                    </a:p>
                  </a:txBody>
                  <a:tcPr/>
                </a:tc>
                <a:tc>
                  <a:txBody>
                    <a:bodyPr/>
                    <a:lstStyle/>
                    <a:p>
                      <a:r>
                        <a:rPr kumimoji="1" lang="ja-JP" altLang="en-US" sz="1200" b="1" dirty="0"/>
                        <a:t>阪口農園</a:t>
                      </a:r>
                    </a:p>
                  </a:txBody>
                  <a:tcPr/>
                </a:tc>
                <a:tc>
                  <a:txBody>
                    <a:bodyPr/>
                    <a:lstStyle/>
                    <a:p>
                      <a:r>
                        <a:rPr kumimoji="1" lang="en-US" altLang="ja-JP" sz="1200" b="1" dirty="0"/>
                        <a:t>6</a:t>
                      </a:r>
                      <a:r>
                        <a:rPr kumimoji="1" lang="ja-JP" altLang="en-US" sz="1200" b="1" dirty="0"/>
                        <a:t>月　大人</a:t>
                      </a:r>
                      <a:r>
                        <a:rPr kumimoji="1" lang="en-US" altLang="ja-JP" sz="1200" b="1" dirty="0"/>
                        <a:t>2,000</a:t>
                      </a:r>
                      <a:r>
                        <a:rPr kumimoji="1" lang="ja-JP" altLang="en-US" sz="1200" b="1" dirty="0"/>
                        <a:t>円</a:t>
                      </a:r>
                      <a:endParaRPr kumimoji="1" lang="en-US" altLang="ja-JP" sz="1200" b="1" dirty="0"/>
                    </a:p>
                    <a:p>
                      <a:r>
                        <a:rPr kumimoji="1" lang="en-US" altLang="ja-JP" sz="1200" b="1" dirty="0"/>
                        <a:t>2kg</a:t>
                      </a:r>
                      <a:r>
                        <a:rPr kumimoji="1" lang="ja-JP" altLang="en-US" sz="1200" b="1" dirty="0"/>
                        <a:t>おみやげ付き</a:t>
                      </a:r>
                      <a:endParaRPr kumimoji="1" lang="en-US" altLang="ja-JP" sz="1200" b="1" dirty="0"/>
                    </a:p>
                  </a:txBody>
                  <a:tcPr/>
                </a:tc>
                <a:tc>
                  <a:txBody>
                    <a:bodyPr/>
                    <a:lstStyle/>
                    <a:p>
                      <a:r>
                        <a:rPr kumimoji="1" lang="en-US" altLang="ja-JP" sz="1200" b="1" dirty="0"/>
                        <a:t>×</a:t>
                      </a:r>
                    </a:p>
                  </a:txBody>
                  <a:tcPr/>
                </a:tc>
                <a:tc>
                  <a:txBody>
                    <a:bodyPr/>
                    <a:lstStyle/>
                    <a:p>
                      <a:r>
                        <a:rPr kumimoji="1" lang="en-US" altLang="ja-JP" sz="1200" b="1" dirty="0"/>
                        <a:t>0736-22-4944</a:t>
                      </a:r>
                      <a:endParaRPr kumimoji="1" lang="ja-JP" altLang="en-US" sz="1200" b="1" dirty="0"/>
                    </a:p>
                  </a:txBody>
                  <a:tcPr/>
                </a:tc>
                <a:extLst>
                  <a:ext uri="{0D108BD9-81ED-4DB2-BD59-A6C34878D82A}">
                    <a16:rowId xmlns:a16="http://schemas.microsoft.com/office/drawing/2014/main" val="3399536401"/>
                  </a:ext>
                </a:extLst>
              </a:tr>
              <a:tr h="671845">
                <a:tc>
                  <a:txBody>
                    <a:bodyPr/>
                    <a:lstStyle/>
                    <a:p>
                      <a:r>
                        <a:rPr kumimoji="1" lang="ja-JP" altLang="en-US" sz="1200" b="1" dirty="0"/>
                        <a:t>みなべ町</a:t>
                      </a:r>
                    </a:p>
                  </a:txBody>
                  <a:tcPr/>
                </a:tc>
                <a:tc>
                  <a:txBody>
                    <a:bodyPr/>
                    <a:lstStyle/>
                    <a:p>
                      <a:r>
                        <a:rPr kumimoji="1" lang="ja-JP" altLang="en-US" sz="1200" b="1" dirty="0"/>
                        <a:t>（株）岩本食品</a:t>
                      </a:r>
                      <a:endParaRPr kumimoji="1" lang="en-US" altLang="ja-JP" sz="1200" b="1" dirty="0"/>
                    </a:p>
                    <a:p>
                      <a:r>
                        <a:rPr kumimoji="1" lang="ja-JP" altLang="en-US" sz="1200" b="1" dirty="0" err="1"/>
                        <a:t>ぷらむ</a:t>
                      </a:r>
                      <a:r>
                        <a:rPr kumimoji="1" lang="ja-JP" altLang="en-US" sz="1200" b="1" dirty="0"/>
                        <a:t>工房</a:t>
                      </a:r>
                    </a:p>
                  </a:txBody>
                  <a:tcPr/>
                </a:tc>
                <a:tc>
                  <a:txBody>
                    <a:bodyPr/>
                    <a:lstStyle/>
                    <a:p>
                      <a:r>
                        <a:rPr kumimoji="1" lang="en-US" altLang="ja-JP" sz="1200" b="1" dirty="0">
                          <a:solidFill>
                            <a:schemeClr val="tx1"/>
                          </a:solidFill>
                        </a:rPr>
                        <a:t>6</a:t>
                      </a:r>
                      <a:r>
                        <a:rPr kumimoji="1" lang="ja-JP" altLang="en-US" sz="1200" b="1" dirty="0">
                          <a:solidFill>
                            <a:schemeClr val="tx1"/>
                          </a:solidFill>
                        </a:rPr>
                        <a:t>月</a:t>
                      </a:r>
                      <a:r>
                        <a:rPr kumimoji="1" lang="en-US" altLang="ja-JP" sz="1200" b="1" strike="noStrike" dirty="0">
                          <a:solidFill>
                            <a:schemeClr val="tx1"/>
                          </a:solidFill>
                        </a:rPr>
                        <a:t>1</a:t>
                      </a:r>
                      <a:r>
                        <a:rPr kumimoji="1" lang="ja-JP" altLang="en-US" sz="1200" b="1" strike="noStrike" dirty="0">
                          <a:solidFill>
                            <a:schemeClr val="tx1"/>
                          </a:solidFill>
                        </a:rPr>
                        <a:t>日～</a:t>
                      </a:r>
                      <a:r>
                        <a:rPr kumimoji="1" lang="en-US" altLang="ja-JP" sz="1200" b="1" strike="noStrike" dirty="0">
                          <a:solidFill>
                            <a:schemeClr val="tx1"/>
                          </a:solidFill>
                        </a:rPr>
                        <a:t>15</a:t>
                      </a:r>
                      <a:r>
                        <a:rPr kumimoji="1" lang="ja-JP" altLang="en-US" sz="1200" b="1" strike="noStrike" dirty="0">
                          <a:solidFill>
                            <a:schemeClr val="tx1"/>
                          </a:solidFill>
                        </a:rPr>
                        <a:t>日（</a:t>
                      </a:r>
                      <a:r>
                        <a:rPr kumimoji="1" lang="en-US" altLang="ja-JP" sz="1200" b="1" strike="noStrike" dirty="0">
                          <a:solidFill>
                            <a:schemeClr val="tx1"/>
                          </a:solidFill>
                        </a:rPr>
                        <a:t>※</a:t>
                      </a:r>
                      <a:r>
                        <a:rPr kumimoji="1" lang="ja-JP" altLang="en-US" sz="1200" b="1" strike="noStrike" dirty="0">
                          <a:solidFill>
                            <a:schemeClr val="tx1"/>
                          </a:solidFill>
                        </a:rPr>
                        <a:t>梅の生育により多少前後する場合があります）</a:t>
                      </a:r>
                      <a:r>
                        <a:rPr kumimoji="1" lang="ja-JP" altLang="en-US" sz="1200" b="1" dirty="0"/>
                        <a:t>（</a:t>
                      </a:r>
                      <a:r>
                        <a:rPr kumimoji="1" lang="en-US" altLang="ja-JP" sz="1200" b="1" dirty="0"/>
                        <a:t>1</a:t>
                      </a:r>
                      <a:r>
                        <a:rPr kumimoji="1" lang="ja-JP" altLang="en-US" sz="1200" b="1" dirty="0"/>
                        <a:t>回受入</a:t>
                      </a:r>
                      <a:r>
                        <a:rPr kumimoji="1" lang="en-US" altLang="ja-JP" sz="1200" b="1" dirty="0"/>
                        <a:t>40</a:t>
                      </a:r>
                      <a:r>
                        <a:rPr kumimoji="1" lang="ja-JP" altLang="en-US" sz="1200" b="1" dirty="0"/>
                        <a:t>名）</a:t>
                      </a:r>
                      <a:endParaRPr kumimoji="1" lang="en-US" altLang="ja-JP" sz="1200" b="1" dirty="0"/>
                    </a:p>
                    <a:p>
                      <a:r>
                        <a:rPr kumimoji="1" lang="ja-JP" altLang="en-US" sz="1200" b="1" dirty="0"/>
                        <a:t>所要時間：</a:t>
                      </a:r>
                      <a:r>
                        <a:rPr kumimoji="1" lang="en-US" altLang="ja-JP" sz="1200" b="1" dirty="0"/>
                        <a:t>1</a:t>
                      </a:r>
                      <a:r>
                        <a:rPr kumimoji="1" lang="ja-JP" altLang="en-US" sz="1200" b="1" dirty="0"/>
                        <a:t>時間</a:t>
                      </a:r>
                      <a:r>
                        <a:rPr kumimoji="1" lang="en-US" altLang="ja-JP" sz="1200" b="1" dirty="0"/>
                        <a:t>30</a:t>
                      </a:r>
                      <a:r>
                        <a:rPr kumimoji="1" lang="ja-JP" altLang="en-US" sz="1200" b="1" dirty="0"/>
                        <a:t>分</a:t>
                      </a:r>
                      <a:endParaRPr kumimoji="1" lang="en-US" altLang="ja-JP" sz="1200" b="1" dirty="0"/>
                    </a:p>
                    <a:p>
                      <a:r>
                        <a:rPr kumimoji="1" lang="en-US" altLang="ja-JP" sz="1200" b="1" dirty="0"/>
                        <a:t>※</a:t>
                      </a:r>
                      <a:r>
                        <a:rPr kumimoji="1" lang="ja-JP" altLang="en-US" sz="1200" b="1" dirty="0"/>
                        <a:t>その他梅ジャム</a:t>
                      </a:r>
                      <a:r>
                        <a:rPr kumimoji="1" lang="en-US" altLang="ja-JP" sz="1200" b="1" dirty="0"/>
                        <a:t>/</a:t>
                      </a:r>
                      <a:r>
                        <a:rPr kumimoji="1" lang="ja-JP" altLang="en-US" sz="1200" b="1" dirty="0"/>
                        <a:t>梅ジュース体験もあり</a:t>
                      </a:r>
                      <a:endParaRPr kumimoji="1" lang="en-US" altLang="ja-JP" sz="1200" b="1" dirty="0"/>
                    </a:p>
                  </a:txBody>
                  <a:tcPr/>
                </a:tc>
                <a:tc>
                  <a:txBody>
                    <a:bodyPr/>
                    <a:lstStyle/>
                    <a:p>
                      <a:r>
                        <a:rPr kumimoji="1" lang="en-US" altLang="ja-JP" sz="1200" b="1" dirty="0"/>
                        <a:t>×</a:t>
                      </a:r>
                    </a:p>
                    <a:p>
                      <a:endParaRPr kumimoji="1" lang="ja-JP" altLang="en-US" sz="1200" b="1" dirty="0"/>
                    </a:p>
                  </a:txBody>
                  <a:tcPr/>
                </a:tc>
                <a:tc>
                  <a:txBody>
                    <a:bodyPr/>
                    <a:lstStyle/>
                    <a:p>
                      <a:r>
                        <a:rPr kumimoji="1" lang="en-US" altLang="ja-JP" sz="1200" b="1" dirty="0"/>
                        <a:t>0739-74-2406</a:t>
                      </a:r>
                      <a:endParaRPr kumimoji="1" lang="en-US" altLang="ja-JP" sz="1200" b="1" baseline="0" dirty="0"/>
                    </a:p>
                  </a:txBody>
                  <a:tcPr/>
                </a:tc>
                <a:extLst>
                  <a:ext uri="{0D108BD9-81ED-4DB2-BD59-A6C34878D82A}">
                    <a16:rowId xmlns:a16="http://schemas.microsoft.com/office/drawing/2014/main" val="3390616691"/>
                  </a:ext>
                </a:extLst>
              </a:tr>
            </a:tbl>
          </a:graphicData>
        </a:graphic>
      </p:graphicFrame>
      <p:pic>
        <p:nvPicPr>
          <p:cNvPr id="12" name="図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5253" y="1543024"/>
            <a:ext cx="2262500" cy="1506448"/>
          </a:xfrm>
          <a:prstGeom prst="rect">
            <a:avLst/>
          </a:prstGeom>
        </p:spPr>
      </p:pic>
      <p:sp>
        <p:nvSpPr>
          <p:cNvPr id="10" name="テキスト ボックス 9">
            <a:extLst>
              <a:ext uri="{FF2B5EF4-FFF2-40B4-BE49-F238E27FC236}">
                <a16:creationId xmlns:a16="http://schemas.microsoft.com/office/drawing/2014/main" id="{6009F920-A2A5-9756-F76B-12F4350C17DE}"/>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77</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251627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281365" y="1374591"/>
            <a:ext cx="2834202" cy="369332"/>
          </a:xfrm>
          <a:prstGeom prst="rect">
            <a:avLst/>
          </a:prstGeom>
          <a:noFill/>
        </p:spPr>
        <p:txBody>
          <a:bodyPr wrap="square" rtlCol="0">
            <a:spAutoFit/>
          </a:bodyPr>
          <a:lstStyle/>
          <a:p>
            <a:r>
              <a:rPr kumimoji="1" lang="ja-JP" altLang="en-US" b="1" dirty="0"/>
              <a:t>団体受け入れ可の施設</a:t>
            </a:r>
          </a:p>
        </p:txBody>
      </p:sp>
      <p:sp>
        <p:nvSpPr>
          <p:cNvPr id="29" name="タイトル 1"/>
          <p:cNvSpPr txBox="1">
            <a:spLocks/>
          </p:cNvSpPr>
          <p:nvPr/>
        </p:nvSpPr>
        <p:spPr>
          <a:xfrm>
            <a:off x="142876" y="511418"/>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フルーツ狩りを楽しむ旅。</a:t>
            </a:r>
          </a:p>
        </p:txBody>
      </p:sp>
      <p:sp>
        <p:nvSpPr>
          <p:cNvPr id="30" name="右矢印 29"/>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　フルーツピッキング</a:t>
            </a:r>
          </a:p>
        </p:txBody>
      </p:sp>
      <p:sp>
        <p:nvSpPr>
          <p:cNvPr id="3" name="テキスト ボックス 2"/>
          <p:cNvSpPr txBox="1"/>
          <p:nvPr/>
        </p:nvSpPr>
        <p:spPr>
          <a:xfrm>
            <a:off x="3933569" y="1734171"/>
            <a:ext cx="2591312" cy="461665"/>
          </a:xfrm>
          <a:prstGeom prst="rect">
            <a:avLst/>
          </a:prstGeom>
          <a:noFill/>
        </p:spPr>
        <p:txBody>
          <a:bodyPr wrap="square" rtlCol="0">
            <a:spAutoFit/>
          </a:bodyPr>
          <a:lstStyle/>
          <a:p>
            <a:r>
              <a:rPr kumimoji="1" lang="ja-JP" altLang="en-US" sz="2400" b="1" dirty="0">
                <a:solidFill>
                  <a:srgbClr val="FFABDE"/>
                </a:solidFill>
                <a:latin typeface="メイリオ" panose="020B0604030504040204" pitchFamily="50" charset="-128"/>
                <a:ea typeface="メイリオ" panose="020B0604030504040204" pitchFamily="50" charset="-128"/>
              </a:rPr>
              <a:t>🍑</a:t>
            </a:r>
            <a:r>
              <a:rPr kumimoji="1" lang="ja-JP" altLang="en-US" sz="2400" b="1" dirty="0">
                <a:latin typeface="メイリオ" panose="020B0604030504040204" pitchFamily="50" charset="-128"/>
                <a:ea typeface="メイリオ" panose="020B0604030504040204" pitchFamily="50" charset="-128"/>
              </a:rPr>
              <a:t>桃狩り</a:t>
            </a:r>
            <a:r>
              <a:rPr kumimoji="1" lang="ja-JP" altLang="en-US" sz="2400" b="1" dirty="0">
                <a:solidFill>
                  <a:srgbClr val="FFABDE"/>
                </a:solidFill>
                <a:latin typeface="メイリオ" panose="020B0604030504040204" pitchFamily="50" charset="-128"/>
                <a:ea typeface="メイリオ" panose="020B0604030504040204" pitchFamily="50" charset="-128"/>
              </a:rPr>
              <a:t>🍑</a:t>
            </a:r>
          </a:p>
        </p:txBody>
      </p:sp>
      <p:sp>
        <p:nvSpPr>
          <p:cNvPr id="7" name="テキスト ボックス 6"/>
          <p:cNvSpPr txBox="1"/>
          <p:nvPr/>
        </p:nvSpPr>
        <p:spPr>
          <a:xfrm>
            <a:off x="397928" y="4519663"/>
            <a:ext cx="2515089" cy="369332"/>
          </a:xfrm>
          <a:prstGeom prst="rect">
            <a:avLst/>
          </a:prstGeom>
          <a:noFill/>
        </p:spPr>
        <p:txBody>
          <a:bodyPr wrap="square" rtlCol="0">
            <a:spAutoFit/>
          </a:bodyPr>
          <a:lstStyle/>
          <a:p>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1147813843"/>
              </p:ext>
            </p:extLst>
          </p:nvPr>
        </p:nvGraphicFramePr>
        <p:xfrm>
          <a:off x="397928" y="2116590"/>
          <a:ext cx="9189825" cy="2197669"/>
        </p:xfrm>
        <a:graphic>
          <a:graphicData uri="http://schemas.openxmlformats.org/drawingml/2006/table">
            <a:tbl>
              <a:tblPr firstRow="1" bandRow="1">
                <a:tableStyleId>{9DCAF9ED-07DC-4A11-8D7F-57B35C25682E}</a:tableStyleId>
              </a:tblPr>
              <a:tblGrid>
                <a:gridCol w="1204847">
                  <a:extLst>
                    <a:ext uri="{9D8B030D-6E8A-4147-A177-3AD203B41FA5}">
                      <a16:colId xmlns:a16="http://schemas.microsoft.com/office/drawing/2014/main" val="3205085408"/>
                    </a:ext>
                  </a:extLst>
                </a:gridCol>
                <a:gridCol w="1832756">
                  <a:extLst>
                    <a:ext uri="{9D8B030D-6E8A-4147-A177-3AD203B41FA5}">
                      <a16:colId xmlns:a16="http://schemas.microsoft.com/office/drawing/2014/main" val="2522011109"/>
                    </a:ext>
                  </a:extLst>
                </a:gridCol>
                <a:gridCol w="3203524">
                  <a:extLst>
                    <a:ext uri="{9D8B030D-6E8A-4147-A177-3AD203B41FA5}">
                      <a16:colId xmlns:a16="http://schemas.microsoft.com/office/drawing/2014/main" val="1620651013"/>
                    </a:ext>
                  </a:extLst>
                </a:gridCol>
                <a:gridCol w="1335051">
                  <a:extLst>
                    <a:ext uri="{9D8B030D-6E8A-4147-A177-3AD203B41FA5}">
                      <a16:colId xmlns:a16="http://schemas.microsoft.com/office/drawing/2014/main" val="527914013"/>
                    </a:ext>
                  </a:extLst>
                </a:gridCol>
                <a:gridCol w="1613647">
                  <a:extLst>
                    <a:ext uri="{9D8B030D-6E8A-4147-A177-3AD203B41FA5}">
                      <a16:colId xmlns:a16="http://schemas.microsoft.com/office/drawing/2014/main" val="571493019"/>
                    </a:ext>
                  </a:extLst>
                </a:gridCol>
              </a:tblGrid>
              <a:tr h="405855">
                <a:tc>
                  <a:txBody>
                    <a:bodyPr/>
                    <a:lstStyle/>
                    <a:p>
                      <a:r>
                        <a:rPr kumimoji="1" lang="ja-JP" altLang="en-US" sz="1400" b="1" dirty="0"/>
                        <a:t>市町村</a:t>
                      </a:r>
                    </a:p>
                  </a:txBody>
                  <a:tcPr>
                    <a:solidFill>
                      <a:srgbClr val="FFABDE"/>
                    </a:solidFill>
                  </a:tcPr>
                </a:tc>
                <a:tc>
                  <a:txBody>
                    <a:bodyPr/>
                    <a:lstStyle/>
                    <a:p>
                      <a:r>
                        <a:rPr kumimoji="1" lang="ja-JP" altLang="en-US" sz="1400" b="1" dirty="0"/>
                        <a:t>農園名</a:t>
                      </a:r>
                    </a:p>
                  </a:txBody>
                  <a:tcPr>
                    <a:solidFill>
                      <a:srgbClr val="FFABDE"/>
                    </a:solidFill>
                  </a:tcPr>
                </a:tc>
                <a:tc>
                  <a:txBody>
                    <a:bodyPr/>
                    <a:lstStyle/>
                    <a:p>
                      <a:r>
                        <a:rPr kumimoji="1" lang="ja-JP" altLang="en-US" sz="1400" b="1" dirty="0"/>
                        <a:t>内容</a:t>
                      </a:r>
                    </a:p>
                  </a:txBody>
                  <a:tcPr>
                    <a:solidFill>
                      <a:srgbClr val="FFABDE"/>
                    </a:solidFill>
                  </a:tcPr>
                </a:tc>
                <a:tc>
                  <a:txBody>
                    <a:bodyPr/>
                    <a:lstStyle/>
                    <a:p>
                      <a:r>
                        <a:rPr kumimoji="1" lang="ja-JP" altLang="en-US" sz="1400" b="1" dirty="0"/>
                        <a:t>食べ放題</a:t>
                      </a:r>
                    </a:p>
                  </a:txBody>
                  <a:tcPr>
                    <a:solidFill>
                      <a:srgbClr val="FFABDE"/>
                    </a:solidFill>
                  </a:tcPr>
                </a:tc>
                <a:tc>
                  <a:txBody>
                    <a:bodyPr/>
                    <a:lstStyle/>
                    <a:p>
                      <a:r>
                        <a:rPr kumimoji="1" lang="ja-JP" altLang="en-US" sz="1400" b="1" dirty="0"/>
                        <a:t>電話</a:t>
                      </a:r>
                    </a:p>
                  </a:txBody>
                  <a:tcPr>
                    <a:solidFill>
                      <a:srgbClr val="FFABDE"/>
                    </a:solidFill>
                  </a:tcPr>
                </a:tc>
                <a:extLst>
                  <a:ext uri="{0D108BD9-81ED-4DB2-BD59-A6C34878D82A}">
                    <a16:rowId xmlns:a16="http://schemas.microsoft.com/office/drawing/2014/main" val="3573495641"/>
                  </a:ext>
                </a:extLst>
              </a:tr>
              <a:tr h="479889">
                <a:tc>
                  <a:txBody>
                    <a:bodyPr/>
                    <a:lstStyle/>
                    <a:p>
                      <a:r>
                        <a:rPr kumimoji="1" lang="ja-JP" altLang="en-US" sz="1200" b="1" dirty="0"/>
                        <a:t>かつらぎ町</a:t>
                      </a:r>
                      <a:endParaRPr kumimoji="1" lang="en-US" altLang="ja-JP" sz="1200" b="1" dirty="0"/>
                    </a:p>
                  </a:txBody>
                  <a:tcPr/>
                </a:tc>
                <a:tc>
                  <a:txBody>
                    <a:bodyPr/>
                    <a:lstStyle/>
                    <a:p>
                      <a:r>
                        <a:rPr kumimoji="1" lang="ja-JP" altLang="en-US" sz="1200" b="1" dirty="0"/>
                        <a:t>阪口農園</a:t>
                      </a:r>
                    </a:p>
                  </a:txBody>
                  <a:tcPr/>
                </a:tc>
                <a:tc>
                  <a:txBody>
                    <a:bodyPr/>
                    <a:lstStyle/>
                    <a:p>
                      <a:r>
                        <a:rPr kumimoji="1" lang="en-US" altLang="ja-JP" sz="1200" b="1" dirty="0"/>
                        <a:t>7</a:t>
                      </a:r>
                      <a:r>
                        <a:rPr kumimoji="1" lang="ja-JP" altLang="en-US" sz="1200" b="1" dirty="0"/>
                        <a:t>月上旬～下旬　大人</a:t>
                      </a:r>
                      <a:r>
                        <a:rPr kumimoji="1" lang="en-US" altLang="ja-JP" sz="1200" b="1" dirty="0">
                          <a:solidFill>
                            <a:schemeClr val="tx1"/>
                          </a:solidFill>
                        </a:rPr>
                        <a:t>2,800</a:t>
                      </a:r>
                      <a:r>
                        <a:rPr kumimoji="1" lang="ja-JP" altLang="en-US" sz="1200" b="1" dirty="0">
                          <a:solidFill>
                            <a:schemeClr val="tx1"/>
                          </a:solidFill>
                        </a:rPr>
                        <a:t>円</a:t>
                      </a:r>
                      <a:endParaRPr kumimoji="1" lang="en-US" altLang="ja-JP" sz="1200" b="1" dirty="0">
                        <a:solidFill>
                          <a:schemeClr val="tx1"/>
                        </a:solidFill>
                      </a:endParaRPr>
                    </a:p>
                    <a:p>
                      <a:r>
                        <a:rPr kumimoji="1" lang="en-US" altLang="ja-JP" sz="1200" b="1" dirty="0"/>
                        <a:t>2</a:t>
                      </a:r>
                      <a:r>
                        <a:rPr kumimoji="1" lang="ja-JP" altLang="en-US" sz="1200" b="1" dirty="0"/>
                        <a:t>個おみやげ付き</a:t>
                      </a:r>
                      <a:endParaRPr kumimoji="1" lang="en-US" altLang="ja-JP" sz="1200" b="1" dirty="0"/>
                    </a:p>
                  </a:txBody>
                  <a:tcPr/>
                </a:tc>
                <a:tc>
                  <a:txBody>
                    <a:bodyPr/>
                    <a:lstStyle/>
                    <a:p>
                      <a:pPr algn="ctr"/>
                      <a:r>
                        <a:rPr kumimoji="1" lang="ja-JP" altLang="en-US" sz="1200" b="1" dirty="0"/>
                        <a:t>〇</a:t>
                      </a:r>
                      <a:endParaRPr kumimoji="1" lang="en-US" altLang="ja-JP" sz="1200" b="1" dirty="0"/>
                    </a:p>
                    <a:p>
                      <a:pPr algn="ctr"/>
                      <a:r>
                        <a:rPr kumimoji="1" lang="en-US" altLang="ja-JP" sz="1200" b="1" dirty="0"/>
                        <a:t>(</a:t>
                      </a:r>
                      <a:r>
                        <a:rPr kumimoji="1" lang="ja-JP" altLang="en-US" sz="1200" b="1" dirty="0"/>
                        <a:t>取り置き</a:t>
                      </a:r>
                      <a:r>
                        <a:rPr kumimoji="1" lang="en-US" altLang="ja-JP" sz="1200" b="1" dirty="0"/>
                        <a:t>)</a:t>
                      </a:r>
                    </a:p>
                  </a:txBody>
                  <a:tcPr/>
                </a:tc>
                <a:tc>
                  <a:txBody>
                    <a:bodyPr/>
                    <a:lstStyle/>
                    <a:p>
                      <a:r>
                        <a:rPr kumimoji="1" lang="en-US" altLang="ja-JP" sz="1200" b="1" dirty="0"/>
                        <a:t>0736-22-4944</a:t>
                      </a:r>
                      <a:endParaRPr kumimoji="1" lang="ja-JP" altLang="en-US" sz="1200" b="1" dirty="0"/>
                    </a:p>
                  </a:txBody>
                  <a:tcPr/>
                </a:tc>
                <a:extLst>
                  <a:ext uri="{0D108BD9-81ED-4DB2-BD59-A6C34878D82A}">
                    <a16:rowId xmlns:a16="http://schemas.microsoft.com/office/drawing/2014/main" val="3399536401"/>
                  </a:ext>
                </a:extLst>
              </a:tr>
              <a:tr h="671845">
                <a:tc>
                  <a:txBody>
                    <a:bodyPr/>
                    <a:lstStyle/>
                    <a:p>
                      <a:r>
                        <a:rPr kumimoji="1" lang="ja-JP" altLang="en-US" sz="1200" b="1" dirty="0"/>
                        <a:t>かつらぎ町</a:t>
                      </a:r>
                    </a:p>
                  </a:txBody>
                  <a:tcPr/>
                </a:tc>
                <a:tc>
                  <a:txBody>
                    <a:bodyPr/>
                    <a:lstStyle/>
                    <a:p>
                      <a:r>
                        <a:rPr kumimoji="1" lang="ja-JP" altLang="en-US" sz="1200" b="1" dirty="0"/>
                        <a:t>名山農園</a:t>
                      </a:r>
                    </a:p>
                  </a:txBody>
                  <a:tcPr/>
                </a:tc>
                <a:tc>
                  <a:txBody>
                    <a:bodyPr/>
                    <a:lstStyle/>
                    <a:p>
                      <a:r>
                        <a:rPr kumimoji="1" lang="en-US" altLang="ja-JP" sz="1200" b="1" dirty="0"/>
                        <a:t>6</a:t>
                      </a:r>
                      <a:r>
                        <a:rPr kumimoji="1" lang="ja-JP" altLang="en-US" sz="1200" b="1" dirty="0"/>
                        <a:t>月下旬～</a:t>
                      </a:r>
                      <a:r>
                        <a:rPr kumimoji="1" lang="en-US" altLang="ja-JP" sz="1200" b="1" dirty="0"/>
                        <a:t>8</a:t>
                      </a:r>
                      <a:r>
                        <a:rPr kumimoji="1" lang="en-US" altLang="ja-JP" sz="1200" b="1" baseline="0" dirty="0"/>
                        <a:t> </a:t>
                      </a:r>
                      <a:r>
                        <a:rPr kumimoji="1" lang="ja-JP" altLang="en-US" sz="1200" b="1" dirty="0"/>
                        <a:t>月下旬　大人</a:t>
                      </a:r>
                      <a:r>
                        <a:rPr kumimoji="1" lang="en-US" altLang="ja-JP" sz="1200" b="1" dirty="0"/>
                        <a:t>2,500</a:t>
                      </a:r>
                      <a:r>
                        <a:rPr kumimoji="1" lang="ja-JP" altLang="en-US" sz="1200" b="1" dirty="0"/>
                        <a:t>円</a:t>
                      </a:r>
                      <a:endParaRPr kumimoji="1" lang="en-US" altLang="ja-JP" sz="1200" b="1" dirty="0"/>
                    </a:p>
                    <a:p>
                      <a:r>
                        <a:rPr kumimoji="1" lang="en-US" altLang="ja-JP" sz="1200" b="1" dirty="0"/>
                        <a:t>2</a:t>
                      </a:r>
                      <a:r>
                        <a:rPr kumimoji="1" lang="ja-JP" altLang="en-US" sz="1200" b="1" dirty="0"/>
                        <a:t>個おみやげ付き</a:t>
                      </a:r>
                      <a:endParaRPr kumimoji="1" lang="en-US" altLang="ja-JP" sz="1200" b="1" dirty="0"/>
                    </a:p>
                    <a:p>
                      <a:r>
                        <a:rPr kumimoji="1" lang="ja-JP" altLang="en-US" sz="1200" b="1" dirty="0"/>
                        <a:t>インバウンド受け入れ多</a:t>
                      </a:r>
                      <a:endParaRPr kumimoji="1" lang="en-US" altLang="ja-JP" sz="1200" b="1" dirty="0"/>
                    </a:p>
                  </a:txBody>
                  <a:tcPr/>
                </a:tc>
                <a:tc>
                  <a:txBody>
                    <a:bodyPr/>
                    <a:lstStyle/>
                    <a:p>
                      <a:pPr algn="ctr"/>
                      <a:r>
                        <a:rPr kumimoji="1" lang="ja-JP" altLang="en-US" sz="1200" b="1" dirty="0"/>
                        <a:t>〇</a:t>
                      </a:r>
                      <a:endParaRPr kumimoji="1" lang="en-US" altLang="ja-JP" sz="1200" b="1" dirty="0"/>
                    </a:p>
                    <a:p>
                      <a:pPr algn="ctr"/>
                      <a:r>
                        <a:rPr kumimoji="1" lang="en-US" altLang="ja-JP" sz="1200" b="1" dirty="0"/>
                        <a:t>(</a:t>
                      </a:r>
                      <a:r>
                        <a:rPr kumimoji="1" lang="ja-JP" altLang="en-US" sz="1200" b="1" dirty="0"/>
                        <a:t>取り置き</a:t>
                      </a:r>
                      <a:r>
                        <a:rPr kumimoji="1" lang="en-US" altLang="ja-JP" sz="1200" b="1" dirty="0"/>
                        <a:t>)</a:t>
                      </a:r>
                      <a:endParaRPr kumimoji="1" lang="ja-JP" altLang="en-US" sz="1200" b="1" dirty="0"/>
                    </a:p>
                  </a:txBody>
                  <a:tcPr/>
                </a:tc>
                <a:tc>
                  <a:txBody>
                    <a:bodyPr/>
                    <a:lstStyle/>
                    <a:p>
                      <a:r>
                        <a:rPr kumimoji="1" lang="en-US" altLang="ja-JP" sz="1200" b="1" dirty="0"/>
                        <a:t>090-4903-2858</a:t>
                      </a:r>
                    </a:p>
                    <a:p>
                      <a:r>
                        <a:rPr kumimoji="1" lang="en-US" altLang="ja-JP" sz="1200" b="1" baseline="0" dirty="0"/>
                        <a:t>0736-22-2508</a:t>
                      </a:r>
                    </a:p>
                  </a:txBody>
                  <a:tcPr/>
                </a:tc>
                <a:extLst>
                  <a:ext uri="{0D108BD9-81ED-4DB2-BD59-A6C34878D82A}">
                    <a16:rowId xmlns:a16="http://schemas.microsoft.com/office/drawing/2014/main" val="3390616691"/>
                  </a:ext>
                </a:extLst>
              </a:tr>
              <a:tr h="539931">
                <a:tc>
                  <a:txBody>
                    <a:bodyPr/>
                    <a:lstStyle/>
                    <a:p>
                      <a:r>
                        <a:rPr kumimoji="1" lang="ja-JP" altLang="en-US" sz="1200" b="1" dirty="0"/>
                        <a:t>かつらぎ町</a:t>
                      </a:r>
                    </a:p>
                  </a:txBody>
                  <a:tcPr/>
                </a:tc>
                <a:tc>
                  <a:txBody>
                    <a:bodyPr/>
                    <a:lstStyle/>
                    <a:p>
                      <a:r>
                        <a:rPr kumimoji="1" lang="ja-JP" altLang="en-US" sz="1200" b="1" dirty="0"/>
                        <a:t>林農園</a:t>
                      </a:r>
                    </a:p>
                  </a:txBody>
                  <a:tcPr/>
                </a:tc>
                <a:tc>
                  <a:txBody>
                    <a:bodyPr/>
                    <a:lstStyle/>
                    <a:p>
                      <a:r>
                        <a:rPr kumimoji="1" lang="en-US" altLang="ja-JP" sz="1200" b="1" dirty="0"/>
                        <a:t>6</a:t>
                      </a:r>
                      <a:r>
                        <a:rPr kumimoji="1" lang="ja-JP" altLang="en-US" sz="1200" b="1" dirty="0"/>
                        <a:t>月下旬～</a:t>
                      </a:r>
                      <a:r>
                        <a:rPr kumimoji="1" lang="en-US" altLang="ja-JP" sz="1200" b="1" dirty="0"/>
                        <a:t>7</a:t>
                      </a:r>
                      <a:r>
                        <a:rPr kumimoji="1" lang="ja-JP" altLang="en-US" sz="1200" b="1" dirty="0"/>
                        <a:t>月下旬　大人</a:t>
                      </a:r>
                      <a:r>
                        <a:rPr kumimoji="1" lang="en-US" altLang="ja-JP" sz="1200" b="1" dirty="0"/>
                        <a:t>2,500</a:t>
                      </a:r>
                      <a:r>
                        <a:rPr kumimoji="1" lang="ja-JP" altLang="en-US" sz="1200" b="1" dirty="0"/>
                        <a:t>円</a:t>
                      </a:r>
                      <a:endParaRPr kumimoji="1" lang="en-US" altLang="ja-JP" sz="1200" b="1" dirty="0"/>
                    </a:p>
                    <a:p>
                      <a:r>
                        <a:rPr kumimoji="1" lang="en-US" altLang="ja-JP" sz="1200" b="1" dirty="0"/>
                        <a:t>2</a:t>
                      </a:r>
                      <a:r>
                        <a:rPr kumimoji="1" lang="ja-JP" altLang="en-US" sz="1200" b="1" dirty="0"/>
                        <a:t>個おみやげ付き</a:t>
                      </a:r>
                      <a:endParaRPr kumimoji="1" lang="en-US" altLang="ja-JP" sz="1200" b="1" dirty="0"/>
                    </a:p>
                  </a:txBody>
                  <a:tcPr/>
                </a:tc>
                <a:tc>
                  <a:txBody>
                    <a:bodyPr/>
                    <a:lstStyle/>
                    <a:p>
                      <a:pPr algn="ctr"/>
                      <a:r>
                        <a:rPr kumimoji="1" lang="ja-JP" altLang="en-US" sz="1200" b="1" dirty="0"/>
                        <a:t>〇</a:t>
                      </a:r>
                      <a:endParaRPr kumimoji="1" lang="en-US" altLang="ja-JP" sz="1200" b="1" dirty="0"/>
                    </a:p>
                    <a:p>
                      <a:pPr algn="ctr"/>
                      <a:r>
                        <a:rPr kumimoji="1" lang="en-US" altLang="ja-JP" sz="1200" b="1" dirty="0"/>
                        <a:t>(</a:t>
                      </a:r>
                      <a:r>
                        <a:rPr kumimoji="1" lang="ja-JP" altLang="en-US" sz="1200" b="1" dirty="0"/>
                        <a:t>取り置き</a:t>
                      </a:r>
                      <a:r>
                        <a:rPr kumimoji="1" lang="en-US" altLang="ja-JP" sz="1200" b="1" dirty="0"/>
                        <a:t>45</a:t>
                      </a:r>
                      <a:r>
                        <a:rPr kumimoji="1" lang="ja-JP" altLang="en-US" sz="1200" b="1" dirty="0"/>
                        <a:t>分</a:t>
                      </a:r>
                      <a:r>
                        <a:rPr kumimoji="1" lang="en-US" altLang="ja-JP" sz="1200" b="1" dirty="0"/>
                        <a:t>)</a:t>
                      </a:r>
                      <a:endParaRPr kumimoji="1" lang="ja-JP" altLang="en-US" sz="1200" b="1" dirty="0"/>
                    </a:p>
                  </a:txBody>
                  <a:tcPr/>
                </a:tc>
                <a:tc>
                  <a:txBody>
                    <a:bodyPr/>
                    <a:lstStyle/>
                    <a:p>
                      <a:r>
                        <a:rPr kumimoji="1" lang="en-US" altLang="ja-JP" sz="1200" b="1" dirty="0"/>
                        <a:t>0736-22-2072</a:t>
                      </a:r>
                    </a:p>
                    <a:p>
                      <a:r>
                        <a:rPr kumimoji="1" lang="en-US" altLang="ja-JP" sz="1200" b="1" dirty="0"/>
                        <a:t>090-1070-3926</a:t>
                      </a:r>
                    </a:p>
                    <a:p>
                      <a:r>
                        <a:rPr kumimoji="1" lang="en-US" altLang="ja-JP" sz="1200" b="1" dirty="0"/>
                        <a:t>090-5679-3557</a:t>
                      </a:r>
                    </a:p>
                  </a:txBody>
                  <a:tcPr/>
                </a:tc>
                <a:extLst>
                  <a:ext uri="{0D108BD9-81ED-4DB2-BD59-A6C34878D82A}">
                    <a16:rowId xmlns:a16="http://schemas.microsoft.com/office/drawing/2014/main" val="1085632162"/>
                  </a:ext>
                </a:extLst>
              </a:tr>
            </a:tbl>
          </a:graphicData>
        </a:graphic>
      </p:graphicFrame>
      <p:pic>
        <p:nvPicPr>
          <p:cNvPr id="10" name="図 9"/>
          <p:cNvPicPr>
            <a:picLocks noChangeAspect="1"/>
          </p:cNvPicPr>
          <p:nvPr/>
        </p:nvPicPr>
        <p:blipFill>
          <a:blip r:embed="rId5"/>
          <a:stretch>
            <a:fillRect/>
          </a:stretch>
        </p:blipFill>
        <p:spPr>
          <a:xfrm>
            <a:off x="7957782" y="1067947"/>
            <a:ext cx="1614168" cy="1077567"/>
          </a:xfrm>
          <a:prstGeom prst="rect">
            <a:avLst/>
          </a:prstGeom>
        </p:spPr>
      </p:pic>
      <p:sp>
        <p:nvSpPr>
          <p:cNvPr id="13" name="テキスト ボックス 12"/>
          <p:cNvSpPr txBox="1"/>
          <p:nvPr/>
        </p:nvSpPr>
        <p:spPr>
          <a:xfrm>
            <a:off x="3697184" y="4832435"/>
            <a:ext cx="2591312" cy="461665"/>
          </a:xfrm>
          <a:prstGeom prst="rect">
            <a:avLst/>
          </a:prstGeom>
          <a:noFill/>
        </p:spPr>
        <p:txBody>
          <a:bodyPr wrap="square" rtlCol="0">
            <a:spAutoFit/>
          </a:bodyPr>
          <a:lstStyle/>
          <a:p>
            <a:r>
              <a:rPr kumimoji="1" lang="ja-JP" altLang="en-US" sz="2400" b="1" dirty="0">
                <a:solidFill>
                  <a:srgbClr val="00B050"/>
                </a:solidFill>
                <a:latin typeface="メイリオ" panose="020B0604030504040204" pitchFamily="50" charset="-128"/>
                <a:ea typeface="メイリオ" panose="020B0604030504040204" pitchFamily="50" charset="-128"/>
              </a:rPr>
              <a:t>🍈</a:t>
            </a:r>
            <a:r>
              <a:rPr kumimoji="1" lang="ja-JP" altLang="en-US" sz="2400" b="1" dirty="0">
                <a:latin typeface="メイリオ" panose="020B0604030504040204" pitchFamily="50" charset="-128"/>
                <a:ea typeface="メイリオ" panose="020B0604030504040204" pitchFamily="50" charset="-128"/>
              </a:rPr>
              <a:t>メロン狩り</a:t>
            </a:r>
            <a:r>
              <a:rPr kumimoji="1" lang="ja-JP" altLang="en-US" sz="2400" b="1" dirty="0">
                <a:solidFill>
                  <a:srgbClr val="00B050"/>
                </a:solidFill>
                <a:latin typeface="メイリオ" panose="020B0604030504040204" pitchFamily="50" charset="-128"/>
                <a:ea typeface="メイリオ" panose="020B0604030504040204" pitchFamily="50" charset="-128"/>
              </a:rPr>
              <a:t>🍈</a:t>
            </a:r>
          </a:p>
        </p:txBody>
      </p:sp>
      <p:graphicFrame>
        <p:nvGraphicFramePr>
          <p:cNvPr id="14" name="表 13"/>
          <p:cNvGraphicFramePr>
            <a:graphicFrameLocks noGrp="1"/>
          </p:cNvGraphicFramePr>
          <p:nvPr>
            <p:extLst>
              <p:ext uri="{D42A27DB-BD31-4B8C-83A1-F6EECF244321}">
                <p14:modId xmlns:p14="http://schemas.microsoft.com/office/powerpoint/2010/main" val="3526497072"/>
              </p:ext>
            </p:extLst>
          </p:nvPr>
        </p:nvGraphicFramePr>
        <p:xfrm>
          <a:off x="397928" y="5414302"/>
          <a:ext cx="9189825" cy="1365633"/>
        </p:xfrm>
        <a:graphic>
          <a:graphicData uri="http://schemas.openxmlformats.org/drawingml/2006/table">
            <a:tbl>
              <a:tblPr firstRow="1" bandRow="1">
                <a:tableStyleId>{9DCAF9ED-07DC-4A11-8D7F-57B35C25682E}</a:tableStyleId>
              </a:tblPr>
              <a:tblGrid>
                <a:gridCol w="1204847">
                  <a:extLst>
                    <a:ext uri="{9D8B030D-6E8A-4147-A177-3AD203B41FA5}">
                      <a16:colId xmlns:a16="http://schemas.microsoft.com/office/drawing/2014/main" val="3205085408"/>
                    </a:ext>
                  </a:extLst>
                </a:gridCol>
                <a:gridCol w="1806631">
                  <a:extLst>
                    <a:ext uri="{9D8B030D-6E8A-4147-A177-3AD203B41FA5}">
                      <a16:colId xmlns:a16="http://schemas.microsoft.com/office/drawing/2014/main" val="2522011109"/>
                    </a:ext>
                  </a:extLst>
                </a:gridCol>
                <a:gridCol w="3229649">
                  <a:extLst>
                    <a:ext uri="{9D8B030D-6E8A-4147-A177-3AD203B41FA5}">
                      <a16:colId xmlns:a16="http://schemas.microsoft.com/office/drawing/2014/main" val="1620651013"/>
                    </a:ext>
                  </a:extLst>
                </a:gridCol>
                <a:gridCol w="1335051">
                  <a:extLst>
                    <a:ext uri="{9D8B030D-6E8A-4147-A177-3AD203B41FA5}">
                      <a16:colId xmlns:a16="http://schemas.microsoft.com/office/drawing/2014/main" val="527914013"/>
                    </a:ext>
                  </a:extLst>
                </a:gridCol>
                <a:gridCol w="1613647">
                  <a:extLst>
                    <a:ext uri="{9D8B030D-6E8A-4147-A177-3AD203B41FA5}">
                      <a16:colId xmlns:a16="http://schemas.microsoft.com/office/drawing/2014/main" val="571493019"/>
                    </a:ext>
                  </a:extLst>
                </a:gridCol>
              </a:tblGrid>
              <a:tr h="405855">
                <a:tc>
                  <a:txBody>
                    <a:bodyPr/>
                    <a:lstStyle/>
                    <a:p>
                      <a:r>
                        <a:rPr kumimoji="1" lang="ja-JP" altLang="en-US" sz="1400" b="1" dirty="0"/>
                        <a:t>市町村</a:t>
                      </a:r>
                    </a:p>
                  </a:txBody>
                  <a:tcPr>
                    <a:solidFill>
                      <a:srgbClr val="777B2D"/>
                    </a:solidFill>
                  </a:tcPr>
                </a:tc>
                <a:tc>
                  <a:txBody>
                    <a:bodyPr/>
                    <a:lstStyle/>
                    <a:p>
                      <a:r>
                        <a:rPr kumimoji="1" lang="ja-JP" altLang="en-US" sz="1400" b="1" dirty="0"/>
                        <a:t>農園名</a:t>
                      </a:r>
                    </a:p>
                  </a:txBody>
                  <a:tcPr>
                    <a:solidFill>
                      <a:srgbClr val="777B2D"/>
                    </a:solidFill>
                  </a:tcPr>
                </a:tc>
                <a:tc>
                  <a:txBody>
                    <a:bodyPr/>
                    <a:lstStyle/>
                    <a:p>
                      <a:r>
                        <a:rPr kumimoji="1" lang="ja-JP" altLang="en-US" sz="1400" b="1" dirty="0"/>
                        <a:t>内容</a:t>
                      </a:r>
                    </a:p>
                  </a:txBody>
                  <a:tcPr>
                    <a:solidFill>
                      <a:srgbClr val="777B2D"/>
                    </a:solidFill>
                  </a:tcPr>
                </a:tc>
                <a:tc>
                  <a:txBody>
                    <a:bodyPr/>
                    <a:lstStyle/>
                    <a:p>
                      <a:r>
                        <a:rPr kumimoji="1" lang="ja-JP" altLang="en-US" sz="1400" b="1" dirty="0"/>
                        <a:t>食べ放題</a:t>
                      </a:r>
                    </a:p>
                  </a:txBody>
                  <a:tcPr>
                    <a:solidFill>
                      <a:srgbClr val="777B2D"/>
                    </a:solidFill>
                  </a:tcPr>
                </a:tc>
                <a:tc>
                  <a:txBody>
                    <a:bodyPr/>
                    <a:lstStyle/>
                    <a:p>
                      <a:r>
                        <a:rPr kumimoji="1" lang="ja-JP" altLang="en-US" sz="1400" b="1" dirty="0"/>
                        <a:t>電話</a:t>
                      </a:r>
                    </a:p>
                  </a:txBody>
                  <a:tcPr>
                    <a:solidFill>
                      <a:srgbClr val="777B2D"/>
                    </a:solidFill>
                  </a:tcPr>
                </a:tc>
                <a:extLst>
                  <a:ext uri="{0D108BD9-81ED-4DB2-BD59-A6C34878D82A}">
                    <a16:rowId xmlns:a16="http://schemas.microsoft.com/office/drawing/2014/main" val="3573495641"/>
                  </a:ext>
                </a:extLst>
              </a:tr>
              <a:tr h="479889">
                <a:tc>
                  <a:txBody>
                    <a:bodyPr/>
                    <a:lstStyle/>
                    <a:p>
                      <a:r>
                        <a:rPr kumimoji="1" lang="ja-JP" altLang="en-US" sz="1200" b="1" dirty="0"/>
                        <a:t>御坊市</a:t>
                      </a:r>
                    </a:p>
                  </a:txBody>
                  <a:tcPr/>
                </a:tc>
                <a:tc>
                  <a:txBody>
                    <a:bodyPr/>
                    <a:lstStyle/>
                    <a:p>
                      <a:r>
                        <a:rPr kumimoji="1" lang="ja-JP" altLang="en-US" sz="1200" b="1" dirty="0"/>
                        <a:t>ひだか農園</a:t>
                      </a:r>
                    </a:p>
                  </a:txBody>
                  <a:tcPr/>
                </a:tc>
                <a:tc>
                  <a:txBody>
                    <a:bodyPr/>
                    <a:lstStyle/>
                    <a:p>
                      <a:r>
                        <a:rPr kumimoji="1" lang="en-US" altLang="ja-JP" sz="1200" b="1" dirty="0">
                          <a:solidFill>
                            <a:schemeClr val="tx1"/>
                          </a:solidFill>
                        </a:rPr>
                        <a:t>7</a:t>
                      </a:r>
                      <a:r>
                        <a:rPr kumimoji="1" lang="ja-JP" altLang="en-US" sz="1200" b="1" dirty="0">
                          <a:solidFill>
                            <a:schemeClr val="tx1"/>
                          </a:solidFill>
                        </a:rPr>
                        <a:t>月下旬～</a:t>
                      </a:r>
                      <a:r>
                        <a:rPr kumimoji="1" lang="en-US" altLang="ja-JP" sz="1200" b="1" dirty="0">
                          <a:solidFill>
                            <a:schemeClr val="tx1"/>
                          </a:solidFill>
                        </a:rPr>
                        <a:t>8</a:t>
                      </a:r>
                      <a:r>
                        <a:rPr kumimoji="1" lang="ja-JP" altLang="en-US" sz="1200" b="1" dirty="0">
                          <a:solidFill>
                            <a:schemeClr val="tx1"/>
                          </a:solidFill>
                        </a:rPr>
                        <a:t>月上旬　</a:t>
                      </a:r>
                      <a:r>
                        <a:rPr kumimoji="1" lang="ja-JP" altLang="en-US" sz="1200" b="1" dirty="0"/>
                        <a:t>目方販売も有</a:t>
                      </a:r>
                      <a:endParaRPr kumimoji="1" lang="en-US" altLang="ja-JP" sz="1200" b="1" dirty="0"/>
                    </a:p>
                    <a:p>
                      <a:r>
                        <a:rPr kumimoji="1" lang="ja-JP" altLang="en-US" sz="1200" b="1" dirty="0"/>
                        <a:t>食べ放題　大人</a:t>
                      </a:r>
                      <a:r>
                        <a:rPr kumimoji="1" lang="en-US" altLang="ja-JP" sz="1200" b="1" dirty="0"/>
                        <a:t>2,300</a:t>
                      </a:r>
                      <a:r>
                        <a:rPr kumimoji="1" lang="ja-JP" altLang="en-US" sz="1200" b="1" dirty="0"/>
                        <a:t>円（</a:t>
                      </a:r>
                      <a:r>
                        <a:rPr kumimoji="1" lang="en-US" altLang="ja-JP" sz="1200" b="1" dirty="0"/>
                        <a:t>2,530</a:t>
                      </a:r>
                      <a:r>
                        <a:rPr kumimoji="1" lang="ja-JP" altLang="en-US" sz="1200" b="1" dirty="0"/>
                        <a:t>円）</a:t>
                      </a:r>
                      <a:endParaRPr kumimoji="1" lang="en-US" altLang="ja-JP" sz="1200" b="1" dirty="0"/>
                    </a:p>
                  </a:txBody>
                  <a:tcPr/>
                </a:tc>
                <a:tc>
                  <a:txBody>
                    <a:bodyPr/>
                    <a:lstStyle/>
                    <a:p>
                      <a:pPr algn="ctr"/>
                      <a:r>
                        <a:rPr kumimoji="1" lang="ja-JP" altLang="en-US" sz="1200" b="1" dirty="0"/>
                        <a:t>〇</a:t>
                      </a:r>
                      <a:endParaRPr kumimoji="1" lang="en-US" altLang="ja-JP" sz="1200" b="1" dirty="0"/>
                    </a:p>
                    <a:p>
                      <a:pPr algn="ctr"/>
                      <a:r>
                        <a:rPr kumimoji="1" lang="en-US" altLang="ja-JP" sz="1200" b="1" dirty="0"/>
                        <a:t>(</a:t>
                      </a:r>
                      <a:r>
                        <a:rPr kumimoji="1" lang="ja-JP" altLang="en-US" sz="1200" b="1" dirty="0"/>
                        <a:t>取り置き</a:t>
                      </a:r>
                      <a:r>
                        <a:rPr kumimoji="1" lang="en-US" altLang="ja-JP" sz="1200" b="1" dirty="0"/>
                        <a:t>)</a:t>
                      </a:r>
                      <a:endParaRPr kumimoji="1" lang="ja-JP" altLang="en-US" sz="1200" b="1" dirty="0"/>
                    </a:p>
                  </a:txBody>
                  <a:tcPr/>
                </a:tc>
                <a:tc>
                  <a:txBody>
                    <a:bodyPr/>
                    <a:lstStyle/>
                    <a:p>
                      <a:r>
                        <a:rPr kumimoji="1" lang="en-US" altLang="ja-JP" sz="1200" b="1" dirty="0"/>
                        <a:t>0738-29-2348</a:t>
                      </a:r>
                      <a:endParaRPr kumimoji="1" lang="ja-JP" altLang="en-US" sz="1200" b="1" dirty="0"/>
                    </a:p>
                  </a:txBody>
                  <a:tcPr/>
                </a:tc>
                <a:extLst>
                  <a:ext uri="{0D108BD9-81ED-4DB2-BD59-A6C34878D82A}">
                    <a16:rowId xmlns:a16="http://schemas.microsoft.com/office/drawing/2014/main" val="3399536401"/>
                  </a:ext>
                </a:extLst>
              </a:tr>
              <a:tr h="479889">
                <a:tc>
                  <a:txBody>
                    <a:bodyPr/>
                    <a:lstStyle/>
                    <a:p>
                      <a:r>
                        <a:rPr kumimoji="1" lang="ja-JP" altLang="en-US" sz="1200" b="1" dirty="0"/>
                        <a:t>御坊市</a:t>
                      </a:r>
                    </a:p>
                  </a:txBody>
                  <a:tcPr/>
                </a:tc>
                <a:tc>
                  <a:txBody>
                    <a:bodyPr/>
                    <a:lstStyle/>
                    <a:p>
                      <a:r>
                        <a:rPr kumimoji="1" lang="ja-JP" altLang="en-US" sz="1200" b="1" dirty="0"/>
                        <a:t>農園紀の国</a:t>
                      </a:r>
                    </a:p>
                  </a:txBody>
                  <a:tcPr/>
                </a:tc>
                <a:tc>
                  <a:txBody>
                    <a:bodyPr/>
                    <a:lstStyle/>
                    <a:p>
                      <a:r>
                        <a:rPr kumimoji="1" lang="en-US" altLang="ja-JP" sz="1200" b="1" dirty="0"/>
                        <a:t>7</a:t>
                      </a:r>
                      <a:r>
                        <a:rPr kumimoji="1" lang="ja-JP" altLang="en-US" sz="1200" b="1" dirty="0"/>
                        <a:t>月上旬～</a:t>
                      </a:r>
                      <a:r>
                        <a:rPr kumimoji="1" lang="en-US" altLang="ja-JP" sz="1200" b="1" dirty="0"/>
                        <a:t>8</a:t>
                      </a:r>
                      <a:r>
                        <a:rPr kumimoji="1" lang="ja-JP" altLang="en-US" sz="1200" b="1" dirty="0"/>
                        <a:t>月中旬　試食付きメロン狩り有食べ放題　大人</a:t>
                      </a:r>
                      <a:r>
                        <a:rPr kumimoji="1" lang="en-US" altLang="ja-JP" sz="1200" b="1" dirty="0"/>
                        <a:t>2,500</a:t>
                      </a:r>
                      <a:r>
                        <a:rPr kumimoji="1" lang="ja-JP" altLang="en-US" sz="1200" b="1" dirty="0"/>
                        <a:t>円</a:t>
                      </a:r>
                      <a:endParaRPr kumimoji="1" lang="en-US" altLang="ja-JP" sz="1200" b="1" dirty="0"/>
                    </a:p>
                  </a:txBody>
                  <a:tcPr/>
                </a:tc>
                <a:tc>
                  <a:txBody>
                    <a:bodyPr/>
                    <a:lstStyle/>
                    <a:p>
                      <a:pPr algn="ctr"/>
                      <a:r>
                        <a:rPr kumimoji="1" lang="ja-JP" altLang="en-US" sz="1200" b="1" dirty="0"/>
                        <a:t>〇</a:t>
                      </a:r>
                      <a:endParaRPr kumimoji="1" lang="en-US" altLang="ja-JP" sz="1200" b="1" dirty="0"/>
                    </a:p>
                    <a:p>
                      <a:pPr algn="ctr"/>
                      <a:r>
                        <a:rPr kumimoji="1" lang="en-US" altLang="ja-JP" sz="1200" b="1" dirty="0"/>
                        <a:t>(60</a:t>
                      </a:r>
                      <a:r>
                        <a:rPr kumimoji="1" lang="ja-JP" altLang="en-US" sz="1200" b="1" dirty="0"/>
                        <a:t>分</a:t>
                      </a:r>
                      <a:r>
                        <a:rPr kumimoji="1" lang="ja-JP" altLang="en-US" sz="1200" b="1" baseline="0" dirty="0"/>
                        <a:t> </a:t>
                      </a:r>
                      <a:r>
                        <a:rPr kumimoji="1" lang="ja-JP" altLang="en-US" sz="1200" b="1" dirty="0"/>
                        <a:t>取り置き</a:t>
                      </a:r>
                      <a:r>
                        <a:rPr kumimoji="1" lang="en-US" altLang="ja-JP" sz="1200" b="1" dirty="0"/>
                        <a:t>)</a:t>
                      </a:r>
                      <a:endParaRPr kumimoji="1" lang="ja-JP" altLang="en-US" sz="1200" b="1" dirty="0"/>
                    </a:p>
                  </a:txBody>
                  <a:tcPr/>
                </a:tc>
                <a:tc>
                  <a:txBody>
                    <a:bodyPr/>
                    <a:lstStyle/>
                    <a:p>
                      <a:r>
                        <a:rPr kumimoji="1" lang="en-US" altLang="ja-JP" sz="1200" b="1" dirty="0"/>
                        <a:t>0738-29-3070</a:t>
                      </a:r>
                      <a:endParaRPr kumimoji="1" lang="ja-JP" altLang="en-US" sz="1200" b="1" dirty="0"/>
                    </a:p>
                  </a:txBody>
                  <a:tcPr/>
                </a:tc>
                <a:extLst>
                  <a:ext uri="{0D108BD9-81ED-4DB2-BD59-A6C34878D82A}">
                    <a16:rowId xmlns:a16="http://schemas.microsoft.com/office/drawing/2014/main" val="1647352948"/>
                  </a:ext>
                </a:extLst>
              </a:tr>
            </a:tbl>
          </a:graphicData>
        </a:graphic>
      </p:graphicFrame>
      <p:pic>
        <p:nvPicPr>
          <p:cNvPr id="11" name="図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73585" y="4326224"/>
            <a:ext cx="1614168" cy="1076112"/>
          </a:xfrm>
          <a:prstGeom prst="rect">
            <a:avLst/>
          </a:prstGeom>
        </p:spPr>
      </p:pic>
      <p:sp>
        <p:nvSpPr>
          <p:cNvPr id="12" name="テキスト ボックス 11">
            <a:extLst>
              <a:ext uri="{FF2B5EF4-FFF2-40B4-BE49-F238E27FC236}">
                <a16:creationId xmlns:a16="http://schemas.microsoft.com/office/drawing/2014/main" id="{3EF9782D-321D-210B-DF28-605606441FEA}"/>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78</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592580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281365" y="1374591"/>
            <a:ext cx="2834202" cy="369332"/>
          </a:xfrm>
          <a:prstGeom prst="rect">
            <a:avLst/>
          </a:prstGeom>
          <a:noFill/>
        </p:spPr>
        <p:txBody>
          <a:bodyPr wrap="square" rtlCol="0">
            <a:spAutoFit/>
          </a:bodyPr>
          <a:lstStyle/>
          <a:p>
            <a:r>
              <a:rPr kumimoji="1" lang="ja-JP" altLang="en-US" b="1" dirty="0"/>
              <a:t>団体受け入れ可の施設</a:t>
            </a:r>
          </a:p>
        </p:txBody>
      </p:sp>
      <p:sp>
        <p:nvSpPr>
          <p:cNvPr id="29" name="タイトル 1"/>
          <p:cNvSpPr txBox="1">
            <a:spLocks/>
          </p:cNvSpPr>
          <p:nvPr/>
        </p:nvSpPr>
        <p:spPr>
          <a:xfrm>
            <a:off x="142876" y="511418"/>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フルーツ狩りを楽しむ旅。</a:t>
            </a:r>
          </a:p>
        </p:txBody>
      </p:sp>
      <p:sp>
        <p:nvSpPr>
          <p:cNvPr id="30" name="右矢印 29"/>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　フルーツピッキング</a:t>
            </a:r>
          </a:p>
        </p:txBody>
      </p:sp>
      <p:sp>
        <p:nvSpPr>
          <p:cNvPr id="3" name="テキスト ボックス 2"/>
          <p:cNvSpPr txBox="1"/>
          <p:nvPr/>
        </p:nvSpPr>
        <p:spPr>
          <a:xfrm>
            <a:off x="2201105" y="2151800"/>
            <a:ext cx="5777294" cy="461665"/>
          </a:xfrm>
          <a:prstGeom prst="rect">
            <a:avLst/>
          </a:prstGeom>
          <a:noFill/>
        </p:spPr>
        <p:txBody>
          <a:bodyPr wrap="square" rtlCol="0">
            <a:spAutoFit/>
          </a:bodyPr>
          <a:lstStyle/>
          <a:p>
            <a:r>
              <a:rPr kumimoji="1" lang="ja-JP" altLang="en-US" sz="2400" b="1" dirty="0">
                <a:solidFill>
                  <a:srgbClr val="7030A0"/>
                </a:solidFill>
                <a:latin typeface="メイリオ" panose="020B0604030504040204" pitchFamily="50" charset="-128"/>
                <a:ea typeface="メイリオ" panose="020B0604030504040204" pitchFamily="50" charset="-128"/>
              </a:rPr>
              <a:t>🍇</a:t>
            </a:r>
            <a:r>
              <a:rPr kumimoji="1" lang="ja-JP" altLang="en-US" sz="2400" b="1" dirty="0">
                <a:latin typeface="メイリオ" panose="020B0604030504040204" pitchFamily="50" charset="-128"/>
                <a:ea typeface="メイリオ" panose="020B0604030504040204" pitchFamily="50" charset="-128"/>
              </a:rPr>
              <a:t>ぶどう・シャインマスカット狩り</a:t>
            </a:r>
            <a:r>
              <a:rPr kumimoji="1" lang="ja-JP" altLang="en-US" sz="2400" b="1" dirty="0">
                <a:solidFill>
                  <a:srgbClr val="7030A0"/>
                </a:solidFill>
                <a:latin typeface="メイリオ" panose="020B0604030504040204" pitchFamily="50" charset="-128"/>
                <a:ea typeface="メイリオ" panose="020B0604030504040204" pitchFamily="50" charset="-128"/>
              </a:rPr>
              <a:t>🍇</a:t>
            </a:r>
          </a:p>
        </p:txBody>
      </p:sp>
      <p:sp>
        <p:nvSpPr>
          <p:cNvPr id="7" name="テキスト ボックス 6"/>
          <p:cNvSpPr txBox="1"/>
          <p:nvPr/>
        </p:nvSpPr>
        <p:spPr>
          <a:xfrm>
            <a:off x="397928" y="4519663"/>
            <a:ext cx="2515089" cy="369332"/>
          </a:xfrm>
          <a:prstGeom prst="rect">
            <a:avLst/>
          </a:prstGeom>
          <a:noFill/>
        </p:spPr>
        <p:txBody>
          <a:bodyPr wrap="square" rtlCol="0">
            <a:spAutoFit/>
          </a:bodyPr>
          <a:lstStyle/>
          <a:p>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2374871476"/>
              </p:ext>
            </p:extLst>
          </p:nvPr>
        </p:nvGraphicFramePr>
        <p:xfrm>
          <a:off x="397928" y="2862298"/>
          <a:ext cx="9189825" cy="2234655"/>
        </p:xfrm>
        <a:graphic>
          <a:graphicData uri="http://schemas.openxmlformats.org/drawingml/2006/table">
            <a:tbl>
              <a:tblPr firstRow="1" bandRow="1">
                <a:tableStyleId>{9DCAF9ED-07DC-4A11-8D7F-57B35C25682E}</a:tableStyleId>
              </a:tblPr>
              <a:tblGrid>
                <a:gridCol w="1078175">
                  <a:extLst>
                    <a:ext uri="{9D8B030D-6E8A-4147-A177-3AD203B41FA5}">
                      <a16:colId xmlns:a16="http://schemas.microsoft.com/office/drawing/2014/main" val="3205085408"/>
                    </a:ext>
                  </a:extLst>
                </a:gridCol>
                <a:gridCol w="1789611">
                  <a:extLst>
                    <a:ext uri="{9D8B030D-6E8A-4147-A177-3AD203B41FA5}">
                      <a16:colId xmlns:a16="http://schemas.microsoft.com/office/drawing/2014/main" val="2522011109"/>
                    </a:ext>
                  </a:extLst>
                </a:gridCol>
                <a:gridCol w="3373341">
                  <a:extLst>
                    <a:ext uri="{9D8B030D-6E8A-4147-A177-3AD203B41FA5}">
                      <a16:colId xmlns:a16="http://schemas.microsoft.com/office/drawing/2014/main" val="1620651013"/>
                    </a:ext>
                  </a:extLst>
                </a:gridCol>
                <a:gridCol w="1335051">
                  <a:extLst>
                    <a:ext uri="{9D8B030D-6E8A-4147-A177-3AD203B41FA5}">
                      <a16:colId xmlns:a16="http://schemas.microsoft.com/office/drawing/2014/main" val="527914013"/>
                    </a:ext>
                  </a:extLst>
                </a:gridCol>
                <a:gridCol w="1613647">
                  <a:extLst>
                    <a:ext uri="{9D8B030D-6E8A-4147-A177-3AD203B41FA5}">
                      <a16:colId xmlns:a16="http://schemas.microsoft.com/office/drawing/2014/main" val="571493019"/>
                    </a:ext>
                  </a:extLst>
                </a:gridCol>
              </a:tblGrid>
              <a:tr h="405855">
                <a:tc>
                  <a:txBody>
                    <a:bodyPr/>
                    <a:lstStyle/>
                    <a:p>
                      <a:r>
                        <a:rPr kumimoji="1" lang="ja-JP" altLang="en-US" sz="1400" b="1" dirty="0"/>
                        <a:t>市町村</a:t>
                      </a:r>
                    </a:p>
                  </a:txBody>
                  <a:tcPr>
                    <a:solidFill>
                      <a:srgbClr val="8E5BB4"/>
                    </a:solidFill>
                  </a:tcPr>
                </a:tc>
                <a:tc>
                  <a:txBody>
                    <a:bodyPr/>
                    <a:lstStyle/>
                    <a:p>
                      <a:r>
                        <a:rPr kumimoji="1" lang="ja-JP" altLang="en-US" sz="1400" b="1" dirty="0"/>
                        <a:t>農園名</a:t>
                      </a:r>
                    </a:p>
                  </a:txBody>
                  <a:tcPr>
                    <a:solidFill>
                      <a:srgbClr val="8E5BB4"/>
                    </a:solidFill>
                  </a:tcPr>
                </a:tc>
                <a:tc>
                  <a:txBody>
                    <a:bodyPr/>
                    <a:lstStyle/>
                    <a:p>
                      <a:r>
                        <a:rPr kumimoji="1" lang="ja-JP" altLang="en-US" sz="1400" b="1" dirty="0"/>
                        <a:t>内容</a:t>
                      </a:r>
                    </a:p>
                  </a:txBody>
                  <a:tcPr>
                    <a:solidFill>
                      <a:srgbClr val="8E5BB4"/>
                    </a:solidFill>
                  </a:tcPr>
                </a:tc>
                <a:tc>
                  <a:txBody>
                    <a:bodyPr/>
                    <a:lstStyle/>
                    <a:p>
                      <a:r>
                        <a:rPr kumimoji="1" lang="ja-JP" altLang="en-US" sz="1400" b="1" dirty="0"/>
                        <a:t>食べ放題</a:t>
                      </a:r>
                    </a:p>
                  </a:txBody>
                  <a:tcPr>
                    <a:solidFill>
                      <a:srgbClr val="8E5BB4"/>
                    </a:solidFill>
                  </a:tcPr>
                </a:tc>
                <a:tc>
                  <a:txBody>
                    <a:bodyPr/>
                    <a:lstStyle/>
                    <a:p>
                      <a:r>
                        <a:rPr kumimoji="1" lang="ja-JP" altLang="en-US" sz="1400" b="1" dirty="0"/>
                        <a:t>電話</a:t>
                      </a:r>
                    </a:p>
                  </a:txBody>
                  <a:tcPr>
                    <a:solidFill>
                      <a:srgbClr val="8E5BB4"/>
                    </a:solidFill>
                  </a:tcPr>
                </a:tc>
                <a:extLst>
                  <a:ext uri="{0D108BD9-81ED-4DB2-BD59-A6C34878D82A}">
                    <a16:rowId xmlns:a16="http://schemas.microsoft.com/office/drawing/2014/main" val="3573495641"/>
                  </a:ext>
                </a:extLst>
              </a:tr>
              <a:tr h="479889">
                <a:tc>
                  <a:txBody>
                    <a:bodyPr/>
                    <a:lstStyle/>
                    <a:p>
                      <a:r>
                        <a:rPr kumimoji="1" lang="ja-JP" altLang="en-US" sz="1200" b="1" dirty="0"/>
                        <a:t>かつらぎ町</a:t>
                      </a:r>
                      <a:endParaRPr kumimoji="1" lang="en-US" altLang="ja-JP" sz="1200" b="1" dirty="0"/>
                    </a:p>
                  </a:txBody>
                  <a:tcPr/>
                </a:tc>
                <a:tc>
                  <a:txBody>
                    <a:bodyPr/>
                    <a:lstStyle/>
                    <a:p>
                      <a:r>
                        <a:rPr kumimoji="1" lang="ja-JP" altLang="en-US" sz="1200" b="1" dirty="0"/>
                        <a:t>御所観光組合</a:t>
                      </a:r>
                      <a:endParaRPr kumimoji="1" lang="en-US" altLang="ja-JP" sz="1200" b="1" dirty="0"/>
                    </a:p>
                    <a:p>
                      <a:r>
                        <a:rPr kumimoji="1" lang="en-US" altLang="ja-JP" sz="1200" b="1" dirty="0"/>
                        <a:t>※</a:t>
                      </a:r>
                      <a:r>
                        <a:rPr kumimoji="1" lang="ja-JP" altLang="en-US" sz="1200" b="1" dirty="0"/>
                        <a:t>人数に応じて、</a:t>
                      </a:r>
                      <a:endParaRPr kumimoji="1" lang="en-US" altLang="ja-JP" sz="1200" b="1" dirty="0"/>
                    </a:p>
                    <a:p>
                      <a:r>
                        <a:rPr kumimoji="1" lang="ja-JP" altLang="en-US" sz="1200" b="1" dirty="0"/>
                        <a:t>　農園を割り振り</a:t>
                      </a:r>
                    </a:p>
                  </a:txBody>
                  <a:tcPr/>
                </a:tc>
                <a:tc>
                  <a:txBody>
                    <a:bodyPr/>
                    <a:lstStyle/>
                    <a:p>
                      <a:r>
                        <a:rPr kumimoji="1" lang="en-US" altLang="ja-JP" sz="1200" b="1" dirty="0"/>
                        <a:t>8</a:t>
                      </a:r>
                      <a:r>
                        <a:rPr kumimoji="1" lang="ja-JP" altLang="en-US" sz="1200" b="1" dirty="0"/>
                        <a:t>月</a:t>
                      </a:r>
                      <a:r>
                        <a:rPr kumimoji="1" lang="ja-JP" altLang="en-US" sz="1200" b="1" dirty="0">
                          <a:solidFill>
                            <a:schemeClr val="tx1"/>
                          </a:solidFill>
                        </a:rPr>
                        <a:t>下旬～</a:t>
                      </a:r>
                      <a:r>
                        <a:rPr kumimoji="1" lang="en-US" altLang="ja-JP" sz="1200" b="1" dirty="0">
                          <a:solidFill>
                            <a:schemeClr val="tx1"/>
                          </a:solidFill>
                        </a:rPr>
                        <a:t>9</a:t>
                      </a:r>
                      <a:r>
                        <a:rPr kumimoji="1" lang="ja-JP" altLang="en-US" sz="1200" b="1" dirty="0">
                          <a:solidFill>
                            <a:schemeClr val="tx1"/>
                          </a:solidFill>
                        </a:rPr>
                        <a:t>月中旬　収穫買取制　</a:t>
                      </a:r>
                      <a:endParaRPr kumimoji="1" lang="en-US" altLang="ja-JP" sz="1200" b="1" dirty="0">
                        <a:solidFill>
                          <a:schemeClr val="tx1"/>
                        </a:solidFill>
                      </a:endParaRPr>
                    </a:p>
                    <a:p>
                      <a:r>
                        <a:rPr kumimoji="1" lang="ja-JP" altLang="en-US" sz="1200" b="1" dirty="0">
                          <a:solidFill>
                            <a:schemeClr val="tx1"/>
                          </a:solidFill>
                        </a:rPr>
                        <a:t>ピオーネ</a:t>
                      </a:r>
                      <a:r>
                        <a:rPr kumimoji="1" lang="en-US" altLang="ja-JP" sz="1200" b="1" dirty="0">
                          <a:solidFill>
                            <a:schemeClr val="tx1"/>
                          </a:solidFill>
                        </a:rPr>
                        <a:t>1,400</a:t>
                      </a:r>
                      <a:r>
                        <a:rPr kumimoji="1" lang="ja-JP" altLang="en-US" sz="1200" b="1" dirty="0">
                          <a:solidFill>
                            <a:schemeClr val="tx1"/>
                          </a:solidFill>
                        </a:rPr>
                        <a:t>円～</a:t>
                      </a:r>
                      <a:r>
                        <a:rPr kumimoji="1" lang="en-US" altLang="ja-JP" sz="1200" b="1" dirty="0">
                          <a:solidFill>
                            <a:schemeClr val="tx1"/>
                          </a:solidFill>
                        </a:rPr>
                        <a:t>/kg</a:t>
                      </a:r>
                      <a:r>
                        <a:rPr kumimoji="1" lang="ja-JP" altLang="en-US" sz="1200" b="1" dirty="0">
                          <a:solidFill>
                            <a:schemeClr val="tx1"/>
                          </a:solidFill>
                        </a:rPr>
                        <a:t>　</a:t>
                      </a:r>
                      <a:endParaRPr kumimoji="1" lang="en-US" altLang="ja-JP" sz="1200" b="1" dirty="0">
                        <a:solidFill>
                          <a:schemeClr val="tx1"/>
                        </a:solidFill>
                      </a:endParaRPr>
                    </a:p>
                  </a:txBody>
                  <a:tcPr/>
                </a:tc>
                <a:tc>
                  <a:txBody>
                    <a:bodyPr/>
                    <a:lstStyle/>
                    <a:p>
                      <a:r>
                        <a:rPr kumimoji="1" lang="en-US" altLang="ja-JP" sz="1200" b="1" dirty="0"/>
                        <a:t>×</a:t>
                      </a:r>
                    </a:p>
                  </a:txBody>
                  <a:tcPr/>
                </a:tc>
                <a:tc>
                  <a:txBody>
                    <a:bodyPr/>
                    <a:lstStyle/>
                    <a:p>
                      <a:r>
                        <a:rPr kumimoji="1" lang="en-US" altLang="ja-JP" sz="1200" b="1" dirty="0"/>
                        <a:t>0736-22-7737</a:t>
                      </a:r>
                      <a:endParaRPr kumimoji="1" lang="ja-JP" altLang="en-US" sz="1200" b="1" dirty="0"/>
                    </a:p>
                  </a:txBody>
                  <a:tcPr/>
                </a:tc>
                <a:extLst>
                  <a:ext uri="{0D108BD9-81ED-4DB2-BD59-A6C34878D82A}">
                    <a16:rowId xmlns:a16="http://schemas.microsoft.com/office/drawing/2014/main" val="3399536401"/>
                  </a:ext>
                </a:extLst>
              </a:tr>
              <a:tr h="671845">
                <a:tc>
                  <a:txBody>
                    <a:bodyPr/>
                    <a:lstStyle/>
                    <a:p>
                      <a:r>
                        <a:rPr kumimoji="1" lang="ja-JP" altLang="en-US" sz="1200" b="1" dirty="0"/>
                        <a:t>有田川町</a:t>
                      </a:r>
                    </a:p>
                  </a:txBody>
                  <a:tcPr/>
                </a:tc>
                <a:tc>
                  <a:txBody>
                    <a:bodyPr/>
                    <a:lstStyle/>
                    <a:p>
                      <a:r>
                        <a:rPr kumimoji="1" lang="ja-JP" altLang="en-US" sz="1200" b="1" dirty="0"/>
                        <a:t>巨峰村</a:t>
                      </a:r>
                      <a:endParaRPr kumimoji="1" lang="en-US" altLang="ja-JP" sz="1200" b="1" dirty="0"/>
                    </a:p>
                    <a:p>
                      <a:r>
                        <a:rPr kumimoji="1" lang="en-US" altLang="ja-JP" sz="1200" b="1" dirty="0"/>
                        <a:t>※</a:t>
                      </a:r>
                      <a:r>
                        <a:rPr kumimoji="1" lang="ja-JP" altLang="en-US" sz="1200" b="1" dirty="0"/>
                        <a:t>人数・内容に応じて農園を割り振り</a:t>
                      </a:r>
                      <a:endParaRPr kumimoji="1" lang="en-US" altLang="ja-JP" sz="1200" b="1" dirty="0"/>
                    </a:p>
                  </a:txBody>
                  <a:tcPr/>
                </a:tc>
                <a:tc>
                  <a:txBody>
                    <a:bodyPr/>
                    <a:lstStyle/>
                    <a:p>
                      <a:r>
                        <a:rPr kumimoji="1" lang="en-US" altLang="ja-JP" sz="1200" b="1" dirty="0"/>
                        <a:t>8</a:t>
                      </a:r>
                      <a:r>
                        <a:rPr kumimoji="1" lang="ja-JP" altLang="en-US" sz="1200" b="1" dirty="0"/>
                        <a:t>月中旬～</a:t>
                      </a:r>
                      <a:r>
                        <a:rPr kumimoji="1" lang="en-US" altLang="ja-JP" sz="1200" b="1" dirty="0"/>
                        <a:t>9</a:t>
                      </a:r>
                      <a:r>
                        <a:rPr kumimoji="1" lang="ja-JP" altLang="en-US" sz="1200" b="1" dirty="0"/>
                        <a:t>月下旬</a:t>
                      </a:r>
                      <a:endParaRPr kumimoji="1" lang="en-US" altLang="ja-JP" sz="1200" b="1" dirty="0"/>
                    </a:p>
                    <a:p>
                      <a:r>
                        <a:rPr kumimoji="1" lang="ja-JP" altLang="en-US" sz="1200" b="1" dirty="0"/>
                        <a:t>収穫買取・一部農園食べ放題あり</a:t>
                      </a:r>
                      <a:endParaRPr kumimoji="1" lang="en-US" altLang="ja-JP" sz="1200" b="1" dirty="0"/>
                    </a:p>
                    <a:p>
                      <a:endParaRPr kumimoji="1" lang="en-US" altLang="ja-JP" sz="1200" b="1" dirty="0"/>
                    </a:p>
                    <a:p>
                      <a:r>
                        <a:rPr kumimoji="1" lang="ja-JP" altLang="en-US" sz="1200" b="1" dirty="0"/>
                        <a:t>森園は旅行会社向けプランあり</a:t>
                      </a:r>
                      <a:endParaRPr kumimoji="1" lang="en-US" altLang="ja-JP" sz="1200" b="1" dirty="0"/>
                    </a:p>
                    <a:p>
                      <a:r>
                        <a:rPr kumimoji="1" lang="en-US" altLang="ja-JP" sz="1200" b="1" dirty="0"/>
                        <a:t>(</a:t>
                      </a:r>
                      <a:r>
                        <a:rPr kumimoji="1" lang="ja-JP" altLang="en-US" sz="1200" b="1" dirty="0"/>
                        <a:t>シャインマスカット食べ放題も</a:t>
                      </a:r>
                      <a:r>
                        <a:rPr kumimoji="1" lang="en-US" altLang="ja-JP" sz="1200" b="1" dirty="0"/>
                        <a:t>)</a:t>
                      </a:r>
                    </a:p>
                    <a:p>
                      <a:r>
                        <a:rPr kumimoji="1" lang="en-US" altLang="ja-JP" sz="1200" b="1" dirty="0"/>
                        <a:t>0737-32-3843</a:t>
                      </a:r>
                    </a:p>
                  </a:txBody>
                  <a:tcPr/>
                </a:tc>
                <a:tc>
                  <a:txBody>
                    <a:bodyPr/>
                    <a:lstStyle/>
                    <a:p>
                      <a:r>
                        <a:rPr kumimoji="1" lang="ja-JP" altLang="en-US" sz="1200" b="1" dirty="0"/>
                        <a:t>〇</a:t>
                      </a:r>
                      <a:endParaRPr kumimoji="1" lang="en-US" altLang="ja-JP" sz="1200" b="1" dirty="0"/>
                    </a:p>
                    <a:p>
                      <a:r>
                        <a:rPr kumimoji="1" lang="en-US" altLang="ja-JP" sz="1200" b="1" dirty="0"/>
                        <a:t>(</a:t>
                      </a:r>
                      <a:r>
                        <a:rPr kumimoji="1" lang="ja-JP" altLang="en-US" sz="1200" b="1" dirty="0"/>
                        <a:t>希望する場合は問い合わせ時に相談</a:t>
                      </a:r>
                      <a:r>
                        <a:rPr kumimoji="1" lang="en-US" altLang="ja-JP" sz="1200" b="1" dirty="0"/>
                        <a:t>)</a:t>
                      </a:r>
                      <a:endParaRPr kumimoji="1" lang="ja-JP" altLang="en-US" sz="1200" b="1" dirty="0"/>
                    </a:p>
                  </a:txBody>
                  <a:tcPr/>
                </a:tc>
                <a:tc>
                  <a:txBody>
                    <a:bodyPr/>
                    <a:lstStyle/>
                    <a:p>
                      <a:r>
                        <a:rPr kumimoji="1" lang="en-US" altLang="ja-JP" sz="1200" b="1" dirty="0"/>
                        <a:t>0737-32-4484</a:t>
                      </a:r>
                      <a:endParaRPr kumimoji="1" lang="en-US" altLang="ja-JP" sz="1200" b="1" baseline="0" dirty="0"/>
                    </a:p>
                  </a:txBody>
                  <a:tcPr/>
                </a:tc>
                <a:extLst>
                  <a:ext uri="{0D108BD9-81ED-4DB2-BD59-A6C34878D82A}">
                    <a16:rowId xmlns:a16="http://schemas.microsoft.com/office/drawing/2014/main" val="3390616691"/>
                  </a:ext>
                </a:extLst>
              </a:tr>
            </a:tbl>
          </a:graphicData>
        </a:graphic>
      </p:graphicFrame>
      <p:pic>
        <p:nvPicPr>
          <p:cNvPr id="6" name="図 5"/>
          <p:cNvPicPr>
            <a:picLocks noChangeAspect="1"/>
          </p:cNvPicPr>
          <p:nvPr/>
        </p:nvPicPr>
        <p:blipFill>
          <a:blip r:embed="rId5"/>
          <a:stretch>
            <a:fillRect/>
          </a:stretch>
        </p:blipFill>
        <p:spPr>
          <a:xfrm>
            <a:off x="7772400" y="1575632"/>
            <a:ext cx="1815353" cy="1211568"/>
          </a:xfrm>
          <a:prstGeom prst="rect">
            <a:avLst/>
          </a:prstGeom>
        </p:spPr>
      </p:pic>
      <p:pic>
        <p:nvPicPr>
          <p:cNvPr id="10" name="図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7928" y="1723960"/>
            <a:ext cx="1565012" cy="1043863"/>
          </a:xfrm>
          <a:prstGeom prst="rect">
            <a:avLst/>
          </a:prstGeom>
        </p:spPr>
      </p:pic>
      <p:sp>
        <p:nvSpPr>
          <p:cNvPr id="13" name="テキスト ボックス 12"/>
          <p:cNvSpPr txBox="1"/>
          <p:nvPr/>
        </p:nvSpPr>
        <p:spPr>
          <a:xfrm>
            <a:off x="3313624" y="5207568"/>
            <a:ext cx="5777294" cy="461665"/>
          </a:xfrm>
          <a:prstGeom prst="rect">
            <a:avLst/>
          </a:prstGeom>
          <a:noFill/>
        </p:spPr>
        <p:txBody>
          <a:bodyPr wrap="square" rtlCol="0">
            <a:spAutoFit/>
          </a:bodyPr>
          <a:lstStyle/>
          <a:p>
            <a:r>
              <a:rPr lang="ja-JP" altLang="en-US" sz="2400" b="1" dirty="0">
                <a:solidFill>
                  <a:srgbClr val="7030A0"/>
                </a:solidFill>
                <a:latin typeface="メイリオ" panose="020B0604030504040204" pitchFamily="50" charset="-128"/>
                <a:ea typeface="メイリオ" panose="020B0604030504040204" pitchFamily="50" charset="-128"/>
              </a:rPr>
              <a:t>🍇</a:t>
            </a:r>
            <a:r>
              <a:rPr lang="ja-JP" altLang="en-US" sz="2400" b="1" dirty="0">
                <a:latin typeface="メイリオ" panose="020B0604030504040204" pitchFamily="50" charset="-128"/>
                <a:ea typeface="メイリオ" panose="020B0604030504040204" pitchFamily="50" charset="-128"/>
              </a:rPr>
              <a:t>ブルーベリー狩り</a:t>
            </a:r>
            <a:r>
              <a:rPr lang="ja-JP" altLang="en-US" sz="2400" b="1" dirty="0">
                <a:solidFill>
                  <a:srgbClr val="7030A0"/>
                </a:solidFill>
                <a:latin typeface="メイリオ" panose="020B0604030504040204" pitchFamily="50" charset="-128"/>
                <a:ea typeface="メイリオ" panose="020B0604030504040204" pitchFamily="50" charset="-128"/>
              </a:rPr>
              <a:t>🍇</a:t>
            </a:r>
          </a:p>
        </p:txBody>
      </p:sp>
      <p:graphicFrame>
        <p:nvGraphicFramePr>
          <p:cNvPr id="14" name="表 13"/>
          <p:cNvGraphicFramePr>
            <a:graphicFrameLocks noGrp="1"/>
          </p:cNvGraphicFramePr>
          <p:nvPr>
            <p:extLst>
              <p:ext uri="{D42A27DB-BD31-4B8C-83A1-F6EECF244321}">
                <p14:modId xmlns:p14="http://schemas.microsoft.com/office/powerpoint/2010/main" val="2057519373"/>
              </p:ext>
            </p:extLst>
          </p:nvPr>
        </p:nvGraphicFramePr>
        <p:xfrm>
          <a:off x="397928" y="5576006"/>
          <a:ext cx="9189825" cy="1033008"/>
        </p:xfrm>
        <a:graphic>
          <a:graphicData uri="http://schemas.openxmlformats.org/drawingml/2006/table">
            <a:tbl>
              <a:tblPr firstRow="1" bandRow="1">
                <a:tableStyleId>{9DCAF9ED-07DC-4A11-8D7F-57B35C25682E}</a:tableStyleId>
              </a:tblPr>
              <a:tblGrid>
                <a:gridCol w="1078175">
                  <a:extLst>
                    <a:ext uri="{9D8B030D-6E8A-4147-A177-3AD203B41FA5}">
                      <a16:colId xmlns:a16="http://schemas.microsoft.com/office/drawing/2014/main" val="828836336"/>
                    </a:ext>
                  </a:extLst>
                </a:gridCol>
                <a:gridCol w="1789611">
                  <a:extLst>
                    <a:ext uri="{9D8B030D-6E8A-4147-A177-3AD203B41FA5}">
                      <a16:colId xmlns:a16="http://schemas.microsoft.com/office/drawing/2014/main" val="1669107423"/>
                    </a:ext>
                  </a:extLst>
                </a:gridCol>
                <a:gridCol w="3373341">
                  <a:extLst>
                    <a:ext uri="{9D8B030D-6E8A-4147-A177-3AD203B41FA5}">
                      <a16:colId xmlns:a16="http://schemas.microsoft.com/office/drawing/2014/main" val="186909134"/>
                    </a:ext>
                  </a:extLst>
                </a:gridCol>
                <a:gridCol w="1335051">
                  <a:extLst>
                    <a:ext uri="{9D8B030D-6E8A-4147-A177-3AD203B41FA5}">
                      <a16:colId xmlns:a16="http://schemas.microsoft.com/office/drawing/2014/main" val="1605663186"/>
                    </a:ext>
                  </a:extLst>
                </a:gridCol>
                <a:gridCol w="1613647">
                  <a:extLst>
                    <a:ext uri="{9D8B030D-6E8A-4147-A177-3AD203B41FA5}">
                      <a16:colId xmlns:a16="http://schemas.microsoft.com/office/drawing/2014/main" val="1744626896"/>
                    </a:ext>
                  </a:extLst>
                </a:gridCol>
              </a:tblGrid>
              <a:tr h="268036">
                <a:tc>
                  <a:txBody>
                    <a:bodyPr/>
                    <a:lstStyle/>
                    <a:p>
                      <a:r>
                        <a:rPr kumimoji="1" lang="ja-JP" altLang="en-US" sz="1400" b="0" dirty="0">
                          <a:solidFill>
                            <a:schemeClr val="bg1"/>
                          </a:solidFill>
                        </a:rPr>
                        <a:t>市町村</a:t>
                      </a:r>
                    </a:p>
                  </a:txBody>
                  <a:tcPr>
                    <a:solidFill>
                      <a:srgbClr val="8E5BB4"/>
                    </a:solidFill>
                  </a:tcPr>
                </a:tc>
                <a:tc>
                  <a:txBody>
                    <a:bodyPr/>
                    <a:lstStyle/>
                    <a:p>
                      <a:r>
                        <a:rPr kumimoji="1" lang="ja-JP" altLang="en-US" sz="1400" b="0" dirty="0">
                          <a:solidFill>
                            <a:schemeClr val="bg1"/>
                          </a:solidFill>
                        </a:rPr>
                        <a:t>農園名</a:t>
                      </a:r>
                    </a:p>
                  </a:txBody>
                  <a:tcPr>
                    <a:solidFill>
                      <a:srgbClr val="8E5BB4"/>
                    </a:solidFill>
                  </a:tcPr>
                </a:tc>
                <a:tc>
                  <a:txBody>
                    <a:bodyPr/>
                    <a:lstStyle/>
                    <a:p>
                      <a:r>
                        <a:rPr kumimoji="1" lang="ja-JP" altLang="en-US" sz="1400" b="0" dirty="0">
                          <a:solidFill>
                            <a:schemeClr val="bg1"/>
                          </a:solidFill>
                          <a:latin typeface="+mn-ea"/>
                          <a:ea typeface="+mn-ea"/>
                        </a:rPr>
                        <a:t>内容</a:t>
                      </a:r>
                    </a:p>
                  </a:txBody>
                  <a:tcPr>
                    <a:solidFill>
                      <a:srgbClr val="8E5BB4"/>
                    </a:solidFill>
                  </a:tcPr>
                </a:tc>
                <a:tc>
                  <a:txBody>
                    <a:bodyPr/>
                    <a:lstStyle/>
                    <a:p>
                      <a:r>
                        <a:rPr kumimoji="1" lang="ja-JP" altLang="en-US" sz="1400" b="0" dirty="0">
                          <a:solidFill>
                            <a:schemeClr val="bg1"/>
                          </a:solidFill>
                        </a:rPr>
                        <a:t>食べ放題</a:t>
                      </a:r>
                    </a:p>
                  </a:txBody>
                  <a:tcPr>
                    <a:solidFill>
                      <a:srgbClr val="8E5BB4"/>
                    </a:solidFill>
                  </a:tcPr>
                </a:tc>
                <a:tc>
                  <a:txBody>
                    <a:bodyPr/>
                    <a:lstStyle/>
                    <a:p>
                      <a:r>
                        <a:rPr kumimoji="1" lang="ja-JP" altLang="en-US" sz="1400" b="0" dirty="0">
                          <a:solidFill>
                            <a:schemeClr val="bg1"/>
                          </a:solidFill>
                        </a:rPr>
                        <a:t>電話</a:t>
                      </a:r>
                    </a:p>
                  </a:txBody>
                  <a:tcPr>
                    <a:solidFill>
                      <a:srgbClr val="8E5BB4"/>
                    </a:solidFill>
                  </a:tcPr>
                </a:tc>
                <a:extLst>
                  <a:ext uri="{0D108BD9-81ED-4DB2-BD59-A6C34878D82A}">
                    <a16:rowId xmlns:a16="http://schemas.microsoft.com/office/drawing/2014/main" val="749222508"/>
                  </a:ext>
                </a:extLst>
              </a:tr>
              <a:tr h="728208">
                <a:tc>
                  <a:txBody>
                    <a:bodyPr/>
                    <a:lstStyle/>
                    <a:p>
                      <a:r>
                        <a:rPr kumimoji="1" lang="ja-JP" altLang="en-US" sz="1200" b="1" dirty="0">
                          <a:solidFill>
                            <a:schemeClr val="tx1"/>
                          </a:solidFill>
                        </a:rPr>
                        <a:t>広川町</a:t>
                      </a:r>
                      <a:endParaRPr kumimoji="1" lang="en-US" altLang="ja-JP" sz="1200" b="1" dirty="0">
                        <a:solidFill>
                          <a:schemeClr val="tx1"/>
                        </a:solidFill>
                      </a:endParaRPr>
                    </a:p>
                  </a:txBody>
                  <a:tcPr/>
                </a:tc>
                <a:tc>
                  <a:txBody>
                    <a:bodyPr/>
                    <a:lstStyle/>
                    <a:p>
                      <a:r>
                        <a:rPr kumimoji="1" lang="ja-JP" altLang="en-US" sz="1200" b="1" dirty="0">
                          <a:solidFill>
                            <a:schemeClr val="tx1"/>
                          </a:solidFill>
                        </a:rPr>
                        <a:t>浅井農園</a:t>
                      </a:r>
                    </a:p>
                  </a:txBody>
                  <a:tcPr/>
                </a:tc>
                <a:tc>
                  <a:txBody>
                    <a:bodyPr/>
                    <a:lstStyle/>
                    <a:p>
                      <a:r>
                        <a:rPr kumimoji="1" lang="en-US" altLang="ja-JP" sz="1200" b="1" dirty="0">
                          <a:solidFill>
                            <a:schemeClr val="tx1"/>
                          </a:solidFill>
                          <a:latin typeface="+mn-ea"/>
                          <a:ea typeface="+mn-ea"/>
                        </a:rPr>
                        <a:t>6</a:t>
                      </a:r>
                      <a:r>
                        <a:rPr kumimoji="1" lang="ja-JP" altLang="en-US" sz="1200" b="1" dirty="0">
                          <a:solidFill>
                            <a:schemeClr val="tx1"/>
                          </a:solidFill>
                          <a:latin typeface="+mn-ea"/>
                          <a:ea typeface="+mn-ea"/>
                        </a:rPr>
                        <a:t>月</a:t>
                      </a:r>
                      <a:r>
                        <a:rPr kumimoji="1" lang="en-US" altLang="ja-JP" sz="1200" b="1" dirty="0">
                          <a:solidFill>
                            <a:schemeClr val="tx1"/>
                          </a:solidFill>
                          <a:latin typeface="+mn-ea"/>
                          <a:ea typeface="+mn-ea"/>
                        </a:rPr>
                        <a:t>1</a:t>
                      </a:r>
                      <a:r>
                        <a:rPr kumimoji="1" lang="ja-JP" altLang="en-US" sz="1200" b="1" dirty="0">
                          <a:solidFill>
                            <a:schemeClr val="tx1"/>
                          </a:solidFill>
                          <a:latin typeface="+mn-ea"/>
                          <a:ea typeface="+mn-ea"/>
                        </a:rPr>
                        <a:t>日～</a:t>
                      </a:r>
                      <a:r>
                        <a:rPr kumimoji="1" lang="en-US" altLang="ja-JP" sz="1200" b="1" dirty="0">
                          <a:solidFill>
                            <a:schemeClr val="tx1"/>
                          </a:solidFill>
                          <a:latin typeface="+mn-ea"/>
                          <a:ea typeface="+mn-ea"/>
                        </a:rPr>
                        <a:t>7</a:t>
                      </a:r>
                      <a:r>
                        <a:rPr kumimoji="1" lang="ja-JP" altLang="en-US" sz="1200" b="1" dirty="0">
                          <a:solidFill>
                            <a:schemeClr val="tx1"/>
                          </a:solidFill>
                          <a:latin typeface="+mn-ea"/>
                          <a:ea typeface="+mn-ea"/>
                        </a:rPr>
                        <a:t>月下旬</a:t>
                      </a:r>
                      <a:endParaRPr kumimoji="1" lang="en-US" altLang="ja-JP" sz="1200" b="1" dirty="0">
                        <a:solidFill>
                          <a:schemeClr val="tx1"/>
                        </a:solidFill>
                        <a:latin typeface="+mn-ea"/>
                        <a:ea typeface="+mn-ea"/>
                      </a:endParaRPr>
                    </a:p>
                    <a:p>
                      <a:r>
                        <a:rPr kumimoji="1" lang="zh-TW" altLang="en-US" sz="1200" b="1" dirty="0">
                          <a:solidFill>
                            <a:schemeClr val="tx1"/>
                          </a:solidFill>
                          <a:latin typeface="游ゴシック" panose="020B0400000000000000" pitchFamily="50" charset="-128"/>
                          <a:ea typeface="游ゴシック" panose="020B0400000000000000" pitchFamily="50" charset="-128"/>
                        </a:rPr>
                        <a:t>入園料　大人</a:t>
                      </a:r>
                      <a:r>
                        <a:rPr kumimoji="1" lang="en-US" altLang="zh-TW" sz="1200" b="1" dirty="0">
                          <a:solidFill>
                            <a:schemeClr val="tx1"/>
                          </a:solidFill>
                          <a:latin typeface="游ゴシック" panose="020B0400000000000000" pitchFamily="50" charset="-128"/>
                          <a:ea typeface="游ゴシック" panose="020B0400000000000000" pitchFamily="50" charset="-128"/>
                        </a:rPr>
                        <a:t>1430</a:t>
                      </a:r>
                      <a:r>
                        <a:rPr kumimoji="1" lang="zh-TW" altLang="en-US" sz="1200" b="1" dirty="0">
                          <a:solidFill>
                            <a:schemeClr val="tx1"/>
                          </a:solidFill>
                          <a:latin typeface="游ゴシック" panose="020B0400000000000000" pitchFamily="50" charset="-128"/>
                          <a:ea typeface="游ゴシック" panose="020B0400000000000000" pitchFamily="50" charset="-128"/>
                        </a:rPr>
                        <a:t>円</a:t>
                      </a:r>
                      <a:endParaRPr kumimoji="1" lang="en-US" altLang="zh-TW" sz="1200" b="1" dirty="0">
                        <a:solidFill>
                          <a:schemeClr val="tx1"/>
                        </a:solidFill>
                        <a:latin typeface="游ゴシック" panose="020B0400000000000000" pitchFamily="50" charset="-128"/>
                        <a:ea typeface="游ゴシック" panose="020B0400000000000000" pitchFamily="50" charset="-128"/>
                      </a:endParaRPr>
                    </a:p>
                    <a:p>
                      <a:r>
                        <a:rPr kumimoji="1" lang="en-US" altLang="ja-JP" sz="1200" b="1" dirty="0">
                          <a:solidFill>
                            <a:schemeClr val="tx1"/>
                          </a:solidFill>
                          <a:latin typeface="+mn-ea"/>
                          <a:ea typeface="+mn-ea"/>
                        </a:rPr>
                        <a:t>※</a:t>
                      </a:r>
                      <a:r>
                        <a:rPr kumimoji="1" lang="ja-JP" altLang="en-US" sz="1200" b="1" dirty="0">
                          <a:solidFill>
                            <a:schemeClr val="tx1"/>
                          </a:solidFill>
                          <a:latin typeface="+mn-ea"/>
                          <a:ea typeface="+mn-ea"/>
                        </a:rPr>
                        <a:t>入園料に食べ放題込み</a:t>
                      </a:r>
                      <a:endParaRPr kumimoji="1" lang="en-US" altLang="ja-JP" sz="1200" b="1" dirty="0">
                        <a:solidFill>
                          <a:schemeClr val="tx1"/>
                        </a:solidFill>
                        <a:latin typeface="+mn-ea"/>
                        <a:ea typeface="+mn-ea"/>
                      </a:endParaRPr>
                    </a:p>
                  </a:txBody>
                  <a:tcPr/>
                </a:tc>
                <a:tc>
                  <a:txBody>
                    <a:bodyPr/>
                    <a:lstStyle/>
                    <a:p>
                      <a:r>
                        <a:rPr kumimoji="1" lang="ja-JP" altLang="en-US" sz="1200" b="1" dirty="0">
                          <a:solidFill>
                            <a:schemeClr val="tx1"/>
                          </a:solidFill>
                        </a:rPr>
                        <a:t>〇</a:t>
                      </a:r>
                      <a:endParaRPr kumimoji="1" lang="en-US" altLang="ja-JP" sz="1200" b="1" dirty="0">
                        <a:solidFill>
                          <a:schemeClr val="tx1"/>
                        </a:solidFill>
                      </a:endParaRPr>
                    </a:p>
                  </a:txBody>
                  <a:tcPr/>
                </a:tc>
                <a:tc>
                  <a:txBody>
                    <a:bodyPr/>
                    <a:lstStyle/>
                    <a:p>
                      <a:r>
                        <a:rPr kumimoji="1" lang="en-US" altLang="ja-JP" sz="1200" b="1" dirty="0">
                          <a:solidFill>
                            <a:schemeClr val="tx1"/>
                          </a:solidFill>
                        </a:rPr>
                        <a:t>0737-62-3873</a:t>
                      </a:r>
                      <a:endParaRPr kumimoji="1" lang="ja-JP" altLang="en-US" sz="1200" b="1" dirty="0">
                        <a:solidFill>
                          <a:schemeClr val="tx1"/>
                        </a:solidFill>
                      </a:endParaRPr>
                    </a:p>
                  </a:txBody>
                  <a:tcPr/>
                </a:tc>
                <a:extLst>
                  <a:ext uri="{0D108BD9-81ED-4DB2-BD59-A6C34878D82A}">
                    <a16:rowId xmlns:a16="http://schemas.microsoft.com/office/drawing/2014/main" val="90418512"/>
                  </a:ext>
                </a:extLst>
              </a:tr>
            </a:tbl>
          </a:graphicData>
        </a:graphic>
      </p:graphicFrame>
      <p:sp>
        <p:nvSpPr>
          <p:cNvPr id="11" name="テキスト ボックス 10">
            <a:extLst>
              <a:ext uri="{FF2B5EF4-FFF2-40B4-BE49-F238E27FC236}">
                <a16:creationId xmlns:a16="http://schemas.microsoft.com/office/drawing/2014/main" id="{ED6470FE-F618-4718-CB18-ED8FDD56D48E}"/>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79</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6770999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281365" y="1374591"/>
            <a:ext cx="2834202" cy="369332"/>
          </a:xfrm>
          <a:prstGeom prst="rect">
            <a:avLst/>
          </a:prstGeom>
          <a:noFill/>
        </p:spPr>
        <p:txBody>
          <a:bodyPr wrap="square" rtlCol="0">
            <a:spAutoFit/>
          </a:bodyPr>
          <a:lstStyle/>
          <a:p>
            <a:r>
              <a:rPr kumimoji="1" lang="ja-JP" altLang="en-US" b="1" dirty="0"/>
              <a:t>団体受け入れ可の施設</a:t>
            </a:r>
          </a:p>
        </p:txBody>
      </p:sp>
      <p:sp>
        <p:nvSpPr>
          <p:cNvPr id="29" name="タイトル 1"/>
          <p:cNvSpPr txBox="1">
            <a:spLocks/>
          </p:cNvSpPr>
          <p:nvPr/>
        </p:nvSpPr>
        <p:spPr>
          <a:xfrm>
            <a:off x="142876" y="511418"/>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フルーツ狩りを楽しむ旅。</a:t>
            </a:r>
          </a:p>
        </p:txBody>
      </p:sp>
      <p:sp>
        <p:nvSpPr>
          <p:cNvPr id="30" name="右矢印 29"/>
          <p:cNvSpPr/>
          <p:nvPr/>
        </p:nvSpPr>
        <p:spPr>
          <a:xfrm>
            <a:off x="0" y="20272"/>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　フルーツピッキング</a:t>
            </a:r>
          </a:p>
        </p:txBody>
      </p:sp>
      <p:sp>
        <p:nvSpPr>
          <p:cNvPr id="3" name="テキスト ボックス 2"/>
          <p:cNvSpPr txBox="1"/>
          <p:nvPr/>
        </p:nvSpPr>
        <p:spPr>
          <a:xfrm>
            <a:off x="3909447" y="1952568"/>
            <a:ext cx="2166785" cy="461665"/>
          </a:xfrm>
          <a:prstGeom prst="rect">
            <a:avLst/>
          </a:prstGeom>
          <a:noFill/>
        </p:spPr>
        <p:txBody>
          <a:bodyPr wrap="square" rtlCol="0">
            <a:spAutoFit/>
          </a:bodyPr>
          <a:lstStyle/>
          <a:p>
            <a:r>
              <a:rPr kumimoji="1" lang="ja-JP" altLang="en-US" sz="2400" b="1" dirty="0">
                <a:latin typeface="メイリオ" panose="020B0604030504040204" pitchFamily="50" charset="-128"/>
                <a:ea typeface="メイリオ" panose="020B0604030504040204" pitchFamily="50" charset="-128"/>
              </a:rPr>
              <a:t>　　柿狩り</a:t>
            </a:r>
            <a:endParaRPr kumimoji="1" lang="ja-JP" altLang="en-US" sz="2400" b="1" dirty="0">
              <a:solidFill>
                <a:srgbClr val="FFABDE"/>
              </a:solidFill>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397928" y="4519663"/>
            <a:ext cx="2515089" cy="369332"/>
          </a:xfrm>
          <a:prstGeom prst="rect">
            <a:avLst/>
          </a:prstGeom>
          <a:noFill/>
        </p:spPr>
        <p:txBody>
          <a:bodyPr wrap="square" rtlCol="0">
            <a:spAutoFit/>
          </a:bodyPr>
          <a:lstStyle/>
          <a:p>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1041292356"/>
              </p:ext>
            </p:extLst>
          </p:nvPr>
        </p:nvGraphicFramePr>
        <p:xfrm>
          <a:off x="397928" y="3059252"/>
          <a:ext cx="9189825" cy="3020629"/>
        </p:xfrm>
        <a:graphic>
          <a:graphicData uri="http://schemas.openxmlformats.org/drawingml/2006/table">
            <a:tbl>
              <a:tblPr firstRow="1" bandRow="1">
                <a:tableStyleId>{9DCAF9ED-07DC-4A11-8D7F-57B35C25682E}</a:tableStyleId>
              </a:tblPr>
              <a:tblGrid>
                <a:gridCol w="1204847">
                  <a:extLst>
                    <a:ext uri="{9D8B030D-6E8A-4147-A177-3AD203B41FA5}">
                      <a16:colId xmlns:a16="http://schemas.microsoft.com/office/drawing/2014/main" val="3205085408"/>
                    </a:ext>
                  </a:extLst>
                </a:gridCol>
                <a:gridCol w="2014512">
                  <a:extLst>
                    <a:ext uri="{9D8B030D-6E8A-4147-A177-3AD203B41FA5}">
                      <a16:colId xmlns:a16="http://schemas.microsoft.com/office/drawing/2014/main" val="2522011109"/>
                    </a:ext>
                  </a:extLst>
                </a:gridCol>
                <a:gridCol w="3021768">
                  <a:extLst>
                    <a:ext uri="{9D8B030D-6E8A-4147-A177-3AD203B41FA5}">
                      <a16:colId xmlns:a16="http://schemas.microsoft.com/office/drawing/2014/main" val="1620651013"/>
                    </a:ext>
                  </a:extLst>
                </a:gridCol>
                <a:gridCol w="1335051">
                  <a:extLst>
                    <a:ext uri="{9D8B030D-6E8A-4147-A177-3AD203B41FA5}">
                      <a16:colId xmlns:a16="http://schemas.microsoft.com/office/drawing/2014/main" val="527914013"/>
                    </a:ext>
                  </a:extLst>
                </a:gridCol>
                <a:gridCol w="1613647">
                  <a:extLst>
                    <a:ext uri="{9D8B030D-6E8A-4147-A177-3AD203B41FA5}">
                      <a16:colId xmlns:a16="http://schemas.microsoft.com/office/drawing/2014/main" val="571493019"/>
                    </a:ext>
                  </a:extLst>
                </a:gridCol>
              </a:tblGrid>
              <a:tr h="405855">
                <a:tc>
                  <a:txBody>
                    <a:bodyPr/>
                    <a:lstStyle/>
                    <a:p>
                      <a:r>
                        <a:rPr kumimoji="1" lang="ja-JP" altLang="en-US" sz="1400" b="1" dirty="0"/>
                        <a:t>市町村</a:t>
                      </a:r>
                    </a:p>
                  </a:txBody>
                  <a:tcPr>
                    <a:solidFill>
                      <a:srgbClr val="B8C872"/>
                    </a:solidFill>
                  </a:tcPr>
                </a:tc>
                <a:tc>
                  <a:txBody>
                    <a:bodyPr/>
                    <a:lstStyle/>
                    <a:p>
                      <a:r>
                        <a:rPr kumimoji="1" lang="ja-JP" altLang="en-US" sz="1400" b="1" dirty="0"/>
                        <a:t>農園名</a:t>
                      </a:r>
                    </a:p>
                  </a:txBody>
                  <a:tcPr>
                    <a:solidFill>
                      <a:srgbClr val="B8C872"/>
                    </a:solidFill>
                  </a:tcPr>
                </a:tc>
                <a:tc>
                  <a:txBody>
                    <a:bodyPr/>
                    <a:lstStyle/>
                    <a:p>
                      <a:r>
                        <a:rPr kumimoji="1" lang="ja-JP" altLang="en-US" sz="1400" b="1" dirty="0"/>
                        <a:t>内容</a:t>
                      </a:r>
                    </a:p>
                  </a:txBody>
                  <a:tcPr>
                    <a:solidFill>
                      <a:srgbClr val="B8C872"/>
                    </a:solidFill>
                  </a:tcPr>
                </a:tc>
                <a:tc>
                  <a:txBody>
                    <a:bodyPr/>
                    <a:lstStyle/>
                    <a:p>
                      <a:r>
                        <a:rPr kumimoji="1" lang="ja-JP" altLang="en-US" sz="1400" b="1" dirty="0"/>
                        <a:t>食べ放題</a:t>
                      </a:r>
                    </a:p>
                  </a:txBody>
                  <a:tcPr>
                    <a:solidFill>
                      <a:srgbClr val="B8C872"/>
                    </a:solidFill>
                  </a:tcPr>
                </a:tc>
                <a:tc>
                  <a:txBody>
                    <a:bodyPr/>
                    <a:lstStyle/>
                    <a:p>
                      <a:r>
                        <a:rPr kumimoji="1" lang="ja-JP" altLang="en-US" sz="1400" b="1" dirty="0"/>
                        <a:t>電話</a:t>
                      </a:r>
                    </a:p>
                  </a:txBody>
                  <a:tcPr>
                    <a:solidFill>
                      <a:srgbClr val="B8C872"/>
                    </a:solidFill>
                  </a:tcPr>
                </a:tc>
                <a:extLst>
                  <a:ext uri="{0D108BD9-81ED-4DB2-BD59-A6C34878D82A}">
                    <a16:rowId xmlns:a16="http://schemas.microsoft.com/office/drawing/2014/main" val="3573495641"/>
                  </a:ext>
                </a:extLst>
              </a:tr>
              <a:tr h="479889">
                <a:tc>
                  <a:txBody>
                    <a:bodyPr/>
                    <a:lstStyle/>
                    <a:p>
                      <a:r>
                        <a:rPr kumimoji="1" lang="ja-JP" altLang="en-US" sz="1200" b="1" dirty="0"/>
                        <a:t>かつらぎ町</a:t>
                      </a:r>
                      <a:endParaRPr kumimoji="1" lang="en-US" altLang="ja-JP" sz="1200" b="1" dirty="0"/>
                    </a:p>
                  </a:txBody>
                  <a:tcPr/>
                </a:tc>
                <a:tc>
                  <a:txBody>
                    <a:bodyPr/>
                    <a:lstStyle/>
                    <a:p>
                      <a:r>
                        <a:rPr kumimoji="1" lang="ja-JP" altLang="en-US" sz="1200" b="1" dirty="0"/>
                        <a:t>阪口農園</a:t>
                      </a:r>
                    </a:p>
                  </a:txBody>
                  <a:tcPr/>
                </a:tc>
                <a:tc>
                  <a:txBody>
                    <a:bodyPr/>
                    <a:lstStyle/>
                    <a:p>
                      <a:r>
                        <a:rPr kumimoji="1" lang="en-US" altLang="ja-JP" sz="1200" b="1" dirty="0"/>
                        <a:t>10</a:t>
                      </a:r>
                      <a:r>
                        <a:rPr kumimoji="1" lang="ja-JP" altLang="en-US" sz="1200" b="1" dirty="0"/>
                        <a:t>月下旬～</a:t>
                      </a:r>
                      <a:r>
                        <a:rPr kumimoji="1" lang="en-US" altLang="ja-JP" sz="1200" b="1" dirty="0"/>
                        <a:t>11</a:t>
                      </a:r>
                      <a:r>
                        <a:rPr kumimoji="1" lang="ja-JP" altLang="en-US" sz="1200" b="1" dirty="0"/>
                        <a:t>月下旬　大人</a:t>
                      </a:r>
                      <a:r>
                        <a:rPr kumimoji="1" lang="en-US" altLang="ja-JP" sz="1200" b="1" dirty="0"/>
                        <a:t>1,500</a:t>
                      </a:r>
                      <a:r>
                        <a:rPr kumimoji="1" lang="ja-JP" altLang="en-US" sz="1200" b="1" dirty="0"/>
                        <a:t>円</a:t>
                      </a:r>
                      <a:endParaRPr kumimoji="1" lang="en-US" altLang="ja-JP" sz="1200" b="1" dirty="0"/>
                    </a:p>
                    <a:p>
                      <a:r>
                        <a:rPr kumimoji="1" lang="ja-JP" altLang="en-US" sz="1200" b="1" dirty="0"/>
                        <a:t>品種：富有柿</a:t>
                      </a:r>
                      <a:endParaRPr kumimoji="1" lang="en-US" altLang="ja-JP" sz="1200" b="1" dirty="0"/>
                    </a:p>
                  </a:txBody>
                  <a:tcPr/>
                </a:tc>
                <a:tc>
                  <a:txBody>
                    <a:bodyPr/>
                    <a:lstStyle/>
                    <a:p>
                      <a:r>
                        <a:rPr kumimoji="1" lang="ja-JP" altLang="en-US" sz="1200" b="1" dirty="0"/>
                        <a:t>〇</a:t>
                      </a:r>
                      <a:endParaRPr kumimoji="1" lang="en-US" altLang="ja-JP" sz="1200" b="1" dirty="0"/>
                    </a:p>
                  </a:txBody>
                  <a:tcPr/>
                </a:tc>
                <a:tc>
                  <a:txBody>
                    <a:bodyPr/>
                    <a:lstStyle/>
                    <a:p>
                      <a:r>
                        <a:rPr kumimoji="1" lang="en-US" altLang="ja-JP" sz="1200" b="1" dirty="0"/>
                        <a:t>0736-22-4944</a:t>
                      </a:r>
                      <a:endParaRPr kumimoji="1" lang="ja-JP" altLang="en-US" sz="1200" b="1" dirty="0"/>
                    </a:p>
                  </a:txBody>
                  <a:tcPr/>
                </a:tc>
                <a:extLst>
                  <a:ext uri="{0D108BD9-81ED-4DB2-BD59-A6C34878D82A}">
                    <a16:rowId xmlns:a16="http://schemas.microsoft.com/office/drawing/2014/main" val="3399536401"/>
                  </a:ext>
                </a:extLst>
              </a:tr>
              <a:tr h="671845">
                <a:tc>
                  <a:txBody>
                    <a:bodyPr/>
                    <a:lstStyle/>
                    <a:p>
                      <a:r>
                        <a:rPr kumimoji="1" lang="ja-JP" altLang="en-US" sz="1200" b="1" dirty="0"/>
                        <a:t>かつらぎ町</a:t>
                      </a:r>
                    </a:p>
                  </a:txBody>
                  <a:tcPr/>
                </a:tc>
                <a:tc>
                  <a:txBody>
                    <a:bodyPr/>
                    <a:lstStyle/>
                    <a:p>
                      <a:r>
                        <a:rPr kumimoji="1" lang="ja-JP" altLang="en-US" sz="1200" b="1" dirty="0"/>
                        <a:t>名山農園</a:t>
                      </a:r>
                    </a:p>
                  </a:txBody>
                  <a:tcPr/>
                </a:tc>
                <a:tc>
                  <a:txBody>
                    <a:bodyPr/>
                    <a:lstStyle/>
                    <a:p>
                      <a:r>
                        <a:rPr kumimoji="1" lang="en-US" altLang="ja-JP" sz="1200" b="1" dirty="0"/>
                        <a:t>10</a:t>
                      </a:r>
                      <a:r>
                        <a:rPr kumimoji="1" lang="ja-JP" altLang="en-US" sz="1200" b="1" dirty="0"/>
                        <a:t>月上旬～</a:t>
                      </a:r>
                      <a:r>
                        <a:rPr kumimoji="1" lang="en-US" altLang="ja-JP" sz="1200" b="1" dirty="0"/>
                        <a:t>11</a:t>
                      </a:r>
                      <a:r>
                        <a:rPr kumimoji="1" lang="ja-JP" altLang="en-US" sz="1200" b="1" dirty="0"/>
                        <a:t>月中旬</a:t>
                      </a:r>
                      <a:r>
                        <a:rPr kumimoji="1" lang="ja-JP" altLang="en-US" sz="1200" b="1" dirty="0">
                          <a:solidFill>
                            <a:schemeClr val="tx1"/>
                          </a:solidFill>
                        </a:rPr>
                        <a:t>　大人</a:t>
                      </a:r>
                      <a:r>
                        <a:rPr kumimoji="1" lang="en-US" altLang="ja-JP" sz="1200" b="1" dirty="0">
                          <a:solidFill>
                            <a:schemeClr val="tx1"/>
                          </a:solidFill>
                        </a:rPr>
                        <a:t>1,900</a:t>
                      </a:r>
                      <a:r>
                        <a:rPr kumimoji="1" lang="ja-JP" altLang="en-US" sz="1200" b="1" dirty="0">
                          <a:solidFill>
                            <a:schemeClr val="tx1"/>
                          </a:solidFill>
                        </a:rPr>
                        <a:t>円</a:t>
                      </a:r>
                      <a:endParaRPr kumimoji="1" lang="en-US" altLang="ja-JP" sz="1200" b="1" dirty="0">
                        <a:solidFill>
                          <a:schemeClr val="tx1"/>
                        </a:solidFill>
                      </a:endParaRPr>
                    </a:p>
                    <a:p>
                      <a:r>
                        <a:rPr kumimoji="1" lang="ja-JP" altLang="en-US" sz="1200" b="1" dirty="0"/>
                        <a:t>品種：富有柿・大秋柿・大豊柿</a:t>
                      </a:r>
                      <a:endParaRPr kumimoji="1" lang="en-US" altLang="ja-JP" sz="1200" b="1" dirty="0"/>
                    </a:p>
                    <a:p>
                      <a:r>
                        <a:rPr kumimoji="1" lang="ja-JP" altLang="en-US" sz="1200" b="1" dirty="0"/>
                        <a:t>インバウンド受け入れ多</a:t>
                      </a:r>
                      <a:endParaRPr kumimoji="1" lang="en-US" altLang="ja-JP" sz="1200" b="1" dirty="0"/>
                    </a:p>
                  </a:txBody>
                  <a:tcPr/>
                </a:tc>
                <a:tc>
                  <a:txBody>
                    <a:bodyPr/>
                    <a:lstStyle/>
                    <a:p>
                      <a:r>
                        <a:rPr kumimoji="1" lang="ja-JP" altLang="en-US" sz="1200" b="1" dirty="0"/>
                        <a:t>〇</a:t>
                      </a:r>
                      <a:endParaRPr kumimoji="1" lang="en-US" altLang="ja-JP" sz="1200" b="1" dirty="0"/>
                    </a:p>
                  </a:txBody>
                  <a:tcPr/>
                </a:tc>
                <a:tc>
                  <a:txBody>
                    <a:bodyPr/>
                    <a:lstStyle/>
                    <a:p>
                      <a:r>
                        <a:rPr kumimoji="1" lang="en-US" altLang="ja-JP" sz="1200" b="1" dirty="0"/>
                        <a:t>090-4903-2858</a:t>
                      </a:r>
                    </a:p>
                    <a:p>
                      <a:r>
                        <a:rPr kumimoji="1" lang="en-US" altLang="ja-JP" sz="1200" b="1" dirty="0"/>
                        <a:t>0736-22-2508</a:t>
                      </a:r>
                    </a:p>
                  </a:txBody>
                  <a:tcPr/>
                </a:tc>
                <a:extLst>
                  <a:ext uri="{0D108BD9-81ED-4DB2-BD59-A6C34878D82A}">
                    <a16:rowId xmlns:a16="http://schemas.microsoft.com/office/drawing/2014/main" val="3390616691"/>
                  </a:ext>
                </a:extLst>
              </a:tr>
              <a:tr h="539931">
                <a:tc>
                  <a:txBody>
                    <a:bodyPr/>
                    <a:lstStyle/>
                    <a:p>
                      <a:r>
                        <a:rPr kumimoji="1" lang="ja-JP" altLang="en-US" sz="1200" b="1" dirty="0"/>
                        <a:t>かつらぎ町</a:t>
                      </a:r>
                    </a:p>
                  </a:txBody>
                  <a:tcPr/>
                </a:tc>
                <a:tc>
                  <a:txBody>
                    <a:bodyPr/>
                    <a:lstStyle/>
                    <a:p>
                      <a:r>
                        <a:rPr kumimoji="1" lang="ja-JP" altLang="en-US" sz="1200" b="1" dirty="0"/>
                        <a:t>林農園</a:t>
                      </a:r>
                    </a:p>
                  </a:txBody>
                  <a:tcPr/>
                </a:tc>
                <a:tc>
                  <a:txBody>
                    <a:bodyPr/>
                    <a:lstStyle/>
                    <a:p>
                      <a:r>
                        <a:rPr kumimoji="1" lang="en-US" altLang="ja-JP" sz="1200" b="1" dirty="0"/>
                        <a:t>10</a:t>
                      </a:r>
                      <a:r>
                        <a:rPr kumimoji="1" lang="ja-JP" altLang="en-US" sz="1200" b="1" dirty="0"/>
                        <a:t>月下旬～</a:t>
                      </a:r>
                      <a:r>
                        <a:rPr kumimoji="1" lang="en-US" altLang="ja-JP" sz="1200" b="1" dirty="0"/>
                        <a:t>11</a:t>
                      </a:r>
                      <a:r>
                        <a:rPr kumimoji="1" lang="ja-JP" altLang="en-US" sz="1200" b="1" dirty="0"/>
                        <a:t>月下旬　大人</a:t>
                      </a:r>
                      <a:r>
                        <a:rPr kumimoji="1" lang="en-US" altLang="ja-JP" sz="1200" b="1" dirty="0"/>
                        <a:t>1,500</a:t>
                      </a:r>
                      <a:r>
                        <a:rPr kumimoji="1" lang="ja-JP" altLang="en-US" sz="1200" b="1" dirty="0"/>
                        <a:t>円</a:t>
                      </a:r>
                      <a:endParaRPr kumimoji="1" lang="en-US" altLang="ja-JP" sz="1200" b="1" dirty="0"/>
                    </a:p>
                    <a:p>
                      <a:r>
                        <a:rPr kumimoji="1" lang="ja-JP" altLang="en-US" sz="1200" b="1" dirty="0"/>
                        <a:t>品種：富有柿</a:t>
                      </a:r>
                      <a:endParaRPr kumimoji="1" lang="en-US" altLang="ja-JP" sz="1200" b="1" dirty="0"/>
                    </a:p>
                  </a:txBody>
                  <a:tcPr/>
                </a:tc>
                <a:tc>
                  <a:txBody>
                    <a:bodyPr/>
                    <a:lstStyle/>
                    <a:p>
                      <a:r>
                        <a:rPr kumimoji="1" lang="ja-JP" altLang="en-US" sz="1200" b="1" dirty="0"/>
                        <a:t>〇</a:t>
                      </a:r>
                      <a:endParaRPr kumimoji="1" lang="en-US" altLang="ja-JP" sz="1200" b="1" dirty="0"/>
                    </a:p>
                  </a:txBody>
                  <a:tcPr/>
                </a:tc>
                <a:tc>
                  <a:txBody>
                    <a:bodyPr/>
                    <a:lstStyle/>
                    <a:p>
                      <a:r>
                        <a:rPr kumimoji="1" lang="en-US" altLang="ja-JP" sz="1200" b="1" dirty="0"/>
                        <a:t>0736-22-2072</a:t>
                      </a:r>
                    </a:p>
                    <a:p>
                      <a:r>
                        <a:rPr kumimoji="1" lang="en-US" altLang="ja-JP" sz="1200" b="1" dirty="0"/>
                        <a:t>090-1070-3926</a:t>
                      </a:r>
                    </a:p>
                    <a:p>
                      <a:r>
                        <a:rPr kumimoji="1" lang="en-US" altLang="ja-JP" sz="1200" b="1" dirty="0"/>
                        <a:t>090-5679-3557</a:t>
                      </a:r>
                    </a:p>
                  </a:txBody>
                  <a:tcPr/>
                </a:tc>
                <a:extLst>
                  <a:ext uri="{0D108BD9-81ED-4DB2-BD59-A6C34878D82A}">
                    <a16:rowId xmlns:a16="http://schemas.microsoft.com/office/drawing/2014/main" val="1085632162"/>
                  </a:ext>
                </a:extLst>
              </a:tr>
              <a:tr h="539931">
                <a:tc>
                  <a:txBody>
                    <a:bodyPr/>
                    <a:lstStyle/>
                    <a:p>
                      <a:r>
                        <a:rPr kumimoji="1" lang="ja-JP" altLang="en-US" sz="1200" b="1" dirty="0"/>
                        <a:t>橋本市</a:t>
                      </a:r>
                    </a:p>
                  </a:txBody>
                  <a:tcPr/>
                </a:tc>
                <a:tc>
                  <a:txBody>
                    <a:bodyPr/>
                    <a:lstStyle/>
                    <a:p>
                      <a:r>
                        <a:rPr kumimoji="1" lang="ja-JP" altLang="en-US" sz="1200" b="1" dirty="0"/>
                        <a:t>国城観光農園</a:t>
                      </a:r>
                    </a:p>
                  </a:txBody>
                  <a:tcPr/>
                </a:tc>
                <a:tc>
                  <a:txBody>
                    <a:bodyPr/>
                    <a:lstStyle/>
                    <a:p>
                      <a:r>
                        <a:rPr kumimoji="1" lang="en-US" altLang="ja-JP" sz="1200" b="1" dirty="0"/>
                        <a:t>9</a:t>
                      </a:r>
                      <a:r>
                        <a:rPr kumimoji="1" lang="ja-JP" altLang="en-US" sz="1200" b="1" dirty="0"/>
                        <a:t>月頃～</a:t>
                      </a:r>
                      <a:r>
                        <a:rPr kumimoji="1" lang="en-US" altLang="ja-JP" sz="1200" b="1" dirty="0"/>
                        <a:t>12</a:t>
                      </a:r>
                      <a:r>
                        <a:rPr kumimoji="1" lang="ja-JP" altLang="en-US" sz="1200" b="1" dirty="0"/>
                        <a:t>月頃　大人</a:t>
                      </a:r>
                      <a:r>
                        <a:rPr kumimoji="1" lang="en-US" altLang="ja-JP" sz="1200" b="1" dirty="0"/>
                        <a:t>800</a:t>
                      </a:r>
                      <a:r>
                        <a:rPr kumimoji="1" lang="ja-JP" altLang="en-US" sz="1200" b="1" dirty="0"/>
                        <a:t>円</a:t>
                      </a:r>
                      <a:endParaRPr kumimoji="1" lang="en-US" altLang="ja-JP" sz="1200" b="1" dirty="0"/>
                    </a:p>
                    <a:p>
                      <a:r>
                        <a:rPr kumimoji="1" lang="ja-JP" altLang="en-US" sz="1200" b="1" dirty="0"/>
                        <a:t>品種：富有柿</a:t>
                      </a:r>
                      <a:endParaRPr kumimoji="1" lang="en-US" altLang="ja-JP" sz="1200" b="1" dirty="0"/>
                    </a:p>
                    <a:p>
                      <a:r>
                        <a:rPr kumimoji="1" lang="en-US" altLang="ja-JP" sz="1200" b="1" dirty="0"/>
                        <a:t>1</a:t>
                      </a:r>
                      <a:r>
                        <a:rPr kumimoji="1" lang="ja-JP" altLang="en-US" sz="1200" b="1" dirty="0"/>
                        <a:t>日～団体受け入れ可能</a:t>
                      </a:r>
                      <a:endParaRPr kumimoji="1" lang="en-US" altLang="ja-JP" sz="1200" b="1" dirty="0"/>
                    </a:p>
                    <a:p>
                      <a:r>
                        <a:rPr kumimoji="1" lang="en-US" altLang="ja-JP" sz="1200" b="1" dirty="0"/>
                        <a:t>※</a:t>
                      </a:r>
                      <a:r>
                        <a:rPr kumimoji="1" lang="ja-JP" altLang="en-US" sz="1200" b="1" dirty="0"/>
                        <a:t>ただし大型バスは難しい</a:t>
                      </a:r>
                      <a:endParaRPr kumimoji="1" lang="en-US" altLang="ja-JP" sz="1200" b="1" dirty="0"/>
                    </a:p>
                  </a:txBody>
                  <a:tcPr/>
                </a:tc>
                <a:tc>
                  <a:txBody>
                    <a:bodyPr/>
                    <a:lstStyle/>
                    <a:p>
                      <a:r>
                        <a:rPr kumimoji="1" lang="ja-JP" altLang="en-US" sz="1200" b="1" dirty="0"/>
                        <a:t>〇</a:t>
                      </a:r>
                      <a:endParaRPr kumimoji="1" lang="en-US" altLang="ja-JP" sz="1200" b="1" dirty="0"/>
                    </a:p>
                  </a:txBody>
                  <a:tcPr/>
                </a:tc>
                <a:tc>
                  <a:txBody>
                    <a:bodyPr/>
                    <a:lstStyle/>
                    <a:p>
                      <a:r>
                        <a:rPr kumimoji="1" lang="en-US" altLang="ja-JP" sz="1200" b="1" dirty="0"/>
                        <a:t>090-3999-5295</a:t>
                      </a:r>
                    </a:p>
                  </a:txBody>
                  <a:tcPr/>
                </a:tc>
                <a:extLst>
                  <a:ext uri="{0D108BD9-81ED-4DB2-BD59-A6C34878D82A}">
                    <a16:rowId xmlns:a16="http://schemas.microsoft.com/office/drawing/2014/main" val="2441626681"/>
                  </a:ext>
                </a:extLst>
              </a:tr>
            </a:tbl>
          </a:graphicData>
        </a:graphic>
      </p:graphicFrame>
      <p:pic>
        <p:nvPicPr>
          <p:cNvPr id="6" name="図 5"/>
          <p:cNvPicPr>
            <a:picLocks noChangeAspect="1"/>
          </p:cNvPicPr>
          <p:nvPr/>
        </p:nvPicPr>
        <p:blipFill>
          <a:blip r:embed="rId5"/>
          <a:stretch>
            <a:fillRect/>
          </a:stretch>
        </p:blipFill>
        <p:spPr>
          <a:xfrm>
            <a:off x="7228397" y="1374591"/>
            <a:ext cx="2359356" cy="1572904"/>
          </a:xfrm>
          <a:prstGeom prst="rect">
            <a:avLst/>
          </a:prstGeom>
        </p:spPr>
      </p:pic>
      <p:sp>
        <p:nvSpPr>
          <p:cNvPr id="11" name="テキスト ボックス 10">
            <a:extLst>
              <a:ext uri="{FF2B5EF4-FFF2-40B4-BE49-F238E27FC236}">
                <a16:creationId xmlns:a16="http://schemas.microsoft.com/office/drawing/2014/main" id="{2003BF9B-41DA-B6F5-427C-181D870E76C6}"/>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80</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105865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5" name="テキスト ボックス 4"/>
          <p:cNvSpPr txBox="1"/>
          <p:nvPr/>
        </p:nvSpPr>
        <p:spPr>
          <a:xfrm>
            <a:off x="238371" y="1098136"/>
            <a:ext cx="2834202" cy="369332"/>
          </a:xfrm>
          <a:prstGeom prst="rect">
            <a:avLst/>
          </a:prstGeom>
          <a:noFill/>
        </p:spPr>
        <p:txBody>
          <a:bodyPr wrap="square" rtlCol="0">
            <a:spAutoFit/>
          </a:bodyPr>
          <a:lstStyle/>
          <a:p>
            <a:r>
              <a:rPr kumimoji="1" lang="ja-JP" altLang="en-US" b="1" dirty="0"/>
              <a:t>団体受け入れ可の施設</a:t>
            </a:r>
          </a:p>
        </p:txBody>
      </p:sp>
      <p:sp>
        <p:nvSpPr>
          <p:cNvPr id="29" name="タイトル 1"/>
          <p:cNvSpPr txBox="1">
            <a:spLocks/>
          </p:cNvSpPr>
          <p:nvPr/>
        </p:nvSpPr>
        <p:spPr>
          <a:xfrm>
            <a:off x="0" y="376784"/>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フルーツ狩りを楽しむ旅。</a:t>
            </a:r>
          </a:p>
        </p:txBody>
      </p:sp>
      <p:sp>
        <p:nvSpPr>
          <p:cNvPr id="30" name="右矢印 29"/>
          <p:cNvSpPr/>
          <p:nvPr/>
        </p:nvSpPr>
        <p:spPr>
          <a:xfrm>
            <a:off x="65314" y="0"/>
            <a:ext cx="9775371" cy="838613"/>
          </a:xfrm>
          <a:prstGeom prst="rightArrow">
            <a:avLst/>
          </a:prstGeom>
          <a:solidFill>
            <a:srgbClr val="F5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食を楽しむ旅　フルーツピッキング</a:t>
            </a:r>
          </a:p>
        </p:txBody>
      </p:sp>
      <p:sp>
        <p:nvSpPr>
          <p:cNvPr id="3" name="テキスト ボックス 2"/>
          <p:cNvSpPr txBox="1"/>
          <p:nvPr/>
        </p:nvSpPr>
        <p:spPr>
          <a:xfrm>
            <a:off x="3592029" y="1052497"/>
            <a:ext cx="2591312" cy="461665"/>
          </a:xfrm>
          <a:prstGeom prst="rect">
            <a:avLst/>
          </a:prstGeom>
          <a:noFill/>
        </p:spPr>
        <p:txBody>
          <a:bodyPr wrap="square" rtlCol="0">
            <a:spAutoFit/>
          </a:bodyPr>
          <a:lstStyle/>
          <a:p>
            <a:r>
              <a:rPr kumimoji="1" lang="ja-JP" altLang="en-US" sz="2400" b="1" dirty="0">
                <a:solidFill>
                  <a:srgbClr val="FFC000"/>
                </a:solidFill>
                <a:latin typeface="メイリオ" panose="020B0604030504040204" pitchFamily="50" charset="-128"/>
                <a:ea typeface="メイリオ" panose="020B0604030504040204" pitchFamily="50" charset="-128"/>
              </a:rPr>
              <a:t>🍊</a:t>
            </a:r>
            <a:r>
              <a:rPr kumimoji="1" lang="ja-JP" altLang="en-US" sz="2400" b="1" dirty="0">
                <a:latin typeface="メイリオ" panose="020B0604030504040204" pitchFamily="50" charset="-128"/>
                <a:ea typeface="メイリオ" panose="020B0604030504040204" pitchFamily="50" charset="-128"/>
              </a:rPr>
              <a:t>ミカン狩り</a:t>
            </a:r>
            <a:r>
              <a:rPr kumimoji="1" lang="ja-JP" altLang="en-US" sz="2400" b="1" dirty="0">
                <a:solidFill>
                  <a:srgbClr val="FFC000"/>
                </a:solidFill>
                <a:latin typeface="メイリオ" panose="020B0604030504040204" pitchFamily="50" charset="-128"/>
                <a:ea typeface="メイリオ" panose="020B0604030504040204" pitchFamily="50" charset="-128"/>
              </a:rPr>
              <a:t>🍊</a:t>
            </a:r>
          </a:p>
        </p:txBody>
      </p:sp>
      <p:sp>
        <p:nvSpPr>
          <p:cNvPr id="7" name="テキスト ボックス 6"/>
          <p:cNvSpPr txBox="1"/>
          <p:nvPr/>
        </p:nvSpPr>
        <p:spPr>
          <a:xfrm>
            <a:off x="397928" y="4519663"/>
            <a:ext cx="2515089" cy="369332"/>
          </a:xfrm>
          <a:prstGeom prst="rect">
            <a:avLst/>
          </a:prstGeom>
          <a:noFill/>
        </p:spPr>
        <p:txBody>
          <a:bodyPr wrap="square" rtlCol="0">
            <a:spAutoFit/>
          </a:bodyPr>
          <a:lstStyle/>
          <a:p>
            <a:endParaRPr kumimoji="1"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2462616154"/>
              </p:ext>
            </p:extLst>
          </p:nvPr>
        </p:nvGraphicFramePr>
        <p:xfrm>
          <a:off x="326846" y="1498171"/>
          <a:ext cx="9181226" cy="5299909"/>
        </p:xfrm>
        <a:graphic>
          <a:graphicData uri="http://schemas.openxmlformats.org/drawingml/2006/table">
            <a:tbl>
              <a:tblPr firstRow="1" bandRow="1">
                <a:tableStyleId>{9DCAF9ED-07DC-4A11-8D7F-57B35C25682E}</a:tableStyleId>
              </a:tblPr>
              <a:tblGrid>
                <a:gridCol w="1204847">
                  <a:extLst>
                    <a:ext uri="{9D8B030D-6E8A-4147-A177-3AD203B41FA5}">
                      <a16:colId xmlns:a16="http://schemas.microsoft.com/office/drawing/2014/main" val="3205085408"/>
                    </a:ext>
                  </a:extLst>
                </a:gridCol>
                <a:gridCol w="2014512">
                  <a:extLst>
                    <a:ext uri="{9D8B030D-6E8A-4147-A177-3AD203B41FA5}">
                      <a16:colId xmlns:a16="http://schemas.microsoft.com/office/drawing/2014/main" val="2522011109"/>
                    </a:ext>
                  </a:extLst>
                </a:gridCol>
                <a:gridCol w="3021768">
                  <a:extLst>
                    <a:ext uri="{9D8B030D-6E8A-4147-A177-3AD203B41FA5}">
                      <a16:colId xmlns:a16="http://schemas.microsoft.com/office/drawing/2014/main" val="1620651013"/>
                    </a:ext>
                  </a:extLst>
                </a:gridCol>
                <a:gridCol w="1102537">
                  <a:extLst>
                    <a:ext uri="{9D8B030D-6E8A-4147-A177-3AD203B41FA5}">
                      <a16:colId xmlns:a16="http://schemas.microsoft.com/office/drawing/2014/main" val="527914013"/>
                    </a:ext>
                  </a:extLst>
                </a:gridCol>
                <a:gridCol w="1837562">
                  <a:extLst>
                    <a:ext uri="{9D8B030D-6E8A-4147-A177-3AD203B41FA5}">
                      <a16:colId xmlns:a16="http://schemas.microsoft.com/office/drawing/2014/main" val="571493019"/>
                    </a:ext>
                  </a:extLst>
                </a:gridCol>
              </a:tblGrid>
              <a:tr h="308562">
                <a:tc>
                  <a:txBody>
                    <a:bodyPr/>
                    <a:lstStyle/>
                    <a:p>
                      <a:r>
                        <a:rPr kumimoji="1" lang="ja-JP" altLang="en-US" sz="1400" b="1" dirty="0"/>
                        <a:t>市町村</a:t>
                      </a:r>
                    </a:p>
                  </a:txBody>
                  <a:tcPr>
                    <a:solidFill>
                      <a:srgbClr val="D75B03"/>
                    </a:solidFill>
                  </a:tcPr>
                </a:tc>
                <a:tc>
                  <a:txBody>
                    <a:bodyPr/>
                    <a:lstStyle/>
                    <a:p>
                      <a:r>
                        <a:rPr kumimoji="1" lang="ja-JP" altLang="en-US" sz="1400" b="1" dirty="0"/>
                        <a:t>農園名</a:t>
                      </a:r>
                    </a:p>
                  </a:txBody>
                  <a:tcPr>
                    <a:solidFill>
                      <a:srgbClr val="D75B03"/>
                    </a:solidFill>
                  </a:tcPr>
                </a:tc>
                <a:tc>
                  <a:txBody>
                    <a:bodyPr/>
                    <a:lstStyle/>
                    <a:p>
                      <a:r>
                        <a:rPr kumimoji="1" lang="ja-JP" altLang="en-US" sz="1400" b="1" dirty="0"/>
                        <a:t>内容</a:t>
                      </a:r>
                    </a:p>
                  </a:txBody>
                  <a:tcPr>
                    <a:solidFill>
                      <a:srgbClr val="D75B03"/>
                    </a:solidFill>
                  </a:tcPr>
                </a:tc>
                <a:tc>
                  <a:txBody>
                    <a:bodyPr/>
                    <a:lstStyle/>
                    <a:p>
                      <a:r>
                        <a:rPr kumimoji="1" lang="ja-JP" altLang="en-US" sz="1400" b="1" dirty="0"/>
                        <a:t>食べ放題</a:t>
                      </a:r>
                    </a:p>
                  </a:txBody>
                  <a:tcPr>
                    <a:solidFill>
                      <a:srgbClr val="D75B03"/>
                    </a:solidFill>
                  </a:tcPr>
                </a:tc>
                <a:tc>
                  <a:txBody>
                    <a:bodyPr/>
                    <a:lstStyle/>
                    <a:p>
                      <a:r>
                        <a:rPr kumimoji="1" lang="ja-JP" altLang="en-US" sz="1400" b="1" dirty="0"/>
                        <a:t>電話</a:t>
                      </a:r>
                    </a:p>
                  </a:txBody>
                  <a:tcPr>
                    <a:solidFill>
                      <a:srgbClr val="D75B03"/>
                    </a:solidFill>
                  </a:tcPr>
                </a:tc>
                <a:extLst>
                  <a:ext uri="{0D108BD9-81ED-4DB2-BD59-A6C34878D82A}">
                    <a16:rowId xmlns:a16="http://schemas.microsoft.com/office/drawing/2014/main" val="3573495641"/>
                  </a:ext>
                </a:extLst>
              </a:tr>
              <a:tr h="778619">
                <a:tc>
                  <a:txBody>
                    <a:bodyPr/>
                    <a:lstStyle/>
                    <a:p>
                      <a:r>
                        <a:rPr kumimoji="1" lang="ja-JP" altLang="en-US" sz="1200" b="1" dirty="0"/>
                        <a:t>和歌山市</a:t>
                      </a:r>
                      <a:endParaRPr kumimoji="1" lang="en-US" altLang="ja-JP" sz="1200" b="1" dirty="0"/>
                    </a:p>
                  </a:txBody>
                  <a:tcPr/>
                </a:tc>
                <a:tc>
                  <a:txBody>
                    <a:bodyPr/>
                    <a:lstStyle/>
                    <a:p>
                      <a:r>
                        <a:rPr kumimoji="1" lang="ja-JP" altLang="en-US" sz="1200" b="1" dirty="0"/>
                        <a:t>紀三井寺ガーデンホテルはやし</a:t>
                      </a:r>
                    </a:p>
                  </a:txBody>
                  <a:tcPr/>
                </a:tc>
                <a:tc>
                  <a:txBody>
                    <a:bodyPr/>
                    <a:lstStyle/>
                    <a:p>
                      <a:r>
                        <a:rPr kumimoji="1" lang="en-US" altLang="ja-JP" sz="1200" b="1" dirty="0"/>
                        <a:t>10</a:t>
                      </a:r>
                      <a:r>
                        <a:rPr kumimoji="1" lang="ja-JP" altLang="en-US" sz="1200" b="1" dirty="0"/>
                        <a:t>月上旬～</a:t>
                      </a:r>
                      <a:r>
                        <a:rPr kumimoji="1" lang="en-US" altLang="ja-JP" sz="1200" b="1" dirty="0"/>
                        <a:t>12</a:t>
                      </a:r>
                      <a:r>
                        <a:rPr kumimoji="1" lang="ja-JP" altLang="en-US" sz="1200" b="1" dirty="0"/>
                        <a:t>月中旬　大人</a:t>
                      </a:r>
                      <a:r>
                        <a:rPr kumimoji="1" lang="en-US" altLang="ja-JP" sz="1200" b="1" dirty="0"/>
                        <a:t>1,540</a:t>
                      </a:r>
                      <a:r>
                        <a:rPr kumimoji="1" lang="ja-JP" altLang="en-US" sz="1200" b="1" dirty="0"/>
                        <a:t>円</a:t>
                      </a:r>
                      <a:endParaRPr kumimoji="1" lang="en-US" altLang="ja-JP" sz="1200" b="1" dirty="0"/>
                    </a:p>
                    <a:p>
                      <a:r>
                        <a:rPr kumimoji="1" lang="ja-JP" altLang="en-US" sz="1200" b="1" dirty="0"/>
                        <a:t>みかん食べ放題＋ホテルレストランで柿も食べ放題（</a:t>
                      </a:r>
                      <a:r>
                        <a:rPr kumimoji="1" lang="en-US" altLang="ja-JP" sz="1200" b="1" dirty="0"/>
                        <a:t>11</a:t>
                      </a:r>
                      <a:r>
                        <a:rPr kumimoji="1" lang="ja-JP" altLang="en-US" sz="1200" b="1" dirty="0"/>
                        <a:t>月末まで）＋お土産付きプラン</a:t>
                      </a:r>
                      <a:endParaRPr kumimoji="1" lang="en-US" altLang="ja-JP" sz="1200" b="1"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1" dirty="0"/>
                        <a:t>〇</a:t>
                      </a:r>
                      <a:endParaRPr kumimoji="1" lang="en-US" altLang="ja-JP" sz="1200" b="1" dirty="0"/>
                    </a:p>
                    <a:p>
                      <a:pPr algn="ctr"/>
                      <a:endParaRPr kumimoji="1" lang="en-US" altLang="ja-JP" sz="1200" b="1" dirty="0"/>
                    </a:p>
                  </a:txBody>
                  <a:tcPr/>
                </a:tc>
                <a:tc>
                  <a:txBody>
                    <a:bodyPr/>
                    <a:lstStyle/>
                    <a:p>
                      <a:r>
                        <a:rPr kumimoji="1" lang="en-US" altLang="ja-JP" sz="1200" b="1" dirty="0"/>
                        <a:t>0120-884-175</a:t>
                      </a:r>
                      <a:endParaRPr kumimoji="1" lang="ja-JP" altLang="en-US" sz="1200" b="1" dirty="0"/>
                    </a:p>
                  </a:txBody>
                  <a:tcPr/>
                </a:tc>
                <a:extLst>
                  <a:ext uri="{0D108BD9-81ED-4DB2-BD59-A6C34878D82A}">
                    <a16:rowId xmlns:a16="http://schemas.microsoft.com/office/drawing/2014/main" val="428094550"/>
                  </a:ext>
                </a:extLst>
              </a:tr>
              <a:tr h="668768">
                <a:tc>
                  <a:txBody>
                    <a:bodyPr/>
                    <a:lstStyle/>
                    <a:p>
                      <a:r>
                        <a:rPr kumimoji="1" lang="ja-JP" altLang="en-US" sz="1200" b="1" dirty="0"/>
                        <a:t>海南市</a:t>
                      </a:r>
                    </a:p>
                  </a:txBody>
                  <a:tcPr/>
                </a:tc>
                <a:tc>
                  <a:txBody>
                    <a:bodyPr/>
                    <a:lstStyle/>
                    <a:p>
                      <a:r>
                        <a:rPr kumimoji="1" lang="ja-JP" altLang="en-US" sz="1200" b="1" dirty="0"/>
                        <a:t>藤原農園</a:t>
                      </a:r>
                    </a:p>
                  </a:txBody>
                  <a:tcPr/>
                </a:tc>
                <a:tc>
                  <a:txBody>
                    <a:bodyPr/>
                    <a:lstStyle/>
                    <a:p>
                      <a:r>
                        <a:rPr kumimoji="1" lang="en-US" altLang="ja-JP" sz="1200" b="1" dirty="0"/>
                        <a:t>10</a:t>
                      </a:r>
                      <a:r>
                        <a:rPr kumimoji="1" lang="ja-JP" altLang="en-US" sz="1200" b="1" dirty="0"/>
                        <a:t>月</a:t>
                      </a:r>
                      <a:r>
                        <a:rPr kumimoji="1" lang="en-US" altLang="ja-JP" sz="1200" b="1" dirty="0"/>
                        <a:t>10</a:t>
                      </a:r>
                      <a:r>
                        <a:rPr kumimoji="1" lang="ja-JP" altLang="en-US" sz="1200" b="1" dirty="0"/>
                        <a:t>日･</a:t>
                      </a:r>
                      <a:r>
                        <a:rPr kumimoji="1" lang="en-US" altLang="ja-JP" sz="1200" b="1" dirty="0"/>
                        <a:t>11</a:t>
                      </a:r>
                      <a:r>
                        <a:rPr kumimoji="1" lang="ja-JP" altLang="en-US" sz="1200" b="1" dirty="0"/>
                        <a:t>日･</a:t>
                      </a:r>
                      <a:r>
                        <a:rPr kumimoji="1" lang="en-US" altLang="ja-JP" sz="1200" b="1" dirty="0"/>
                        <a:t>17</a:t>
                      </a:r>
                      <a:r>
                        <a:rPr kumimoji="1" lang="ja-JP" altLang="en-US" sz="1200" b="1" dirty="0"/>
                        <a:t>日･</a:t>
                      </a:r>
                      <a:r>
                        <a:rPr kumimoji="1" lang="en-US" altLang="ja-JP" sz="1200" b="1" dirty="0"/>
                        <a:t>18</a:t>
                      </a:r>
                      <a:r>
                        <a:rPr kumimoji="1" lang="ja-JP" altLang="en-US" sz="1200" b="1" dirty="0"/>
                        <a:t>日</a:t>
                      </a:r>
                      <a:endParaRPr kumimoji="1" lang="en-US" altLang="ja-JP" sz="1200" b="1" dirty="0"/>
                    </a:p>
                    <a:p>
                      <a:r>
                        <a:rPr kumimoji="1" lang="en-US" altLang="ja-JP" sz="1200" b="1" dirty="0"/>
                        <a:t>※10</a:t>
                      </a:r>
                      <a:r>
                        <a:rPr kumimoji="1" lang="ja-JP" altLang="en-US" sz="1200" b="1" dirty="0"/>
                        <a:t>名以上の団体は、</a:t>
                      </a:r>
                      <a:r>
                        <a:rPr kumimoji="1" lang="en-US" altLang="ja-JP" sz="1200" b="1" dirty="0"/>
                        <a:t>10</a:t>
                      </a:r>
                      <a:r>
                        <a:rPr kumimoji="1" lang="ja-JP" altLang="en-US" sz="1200" b="1" dirty="0"/>
                        <a:t>月</a:t>
                      </a:r>
                      <a:r>
                        <a:rPr kumimoji="1" lang="en-US" altLang="ja-JP" sz="1200" b="1" dirty="0"/>
                        <a:t>12</a:t>
                      </a:r>
                      <a:r>
                        <a:rPr kumimoji="1" lang="ja-JP" altLang="en-US" sz="1200" b="1" dirty="0"/>
                        <a:t>日～</a:t>
                      </a:r>
                      <a:r>
                        <a:rPr kumimoji="1" lang="en-US" altLang="ja-JP" sz="1200" b="1" dirty="0"/>
                        <a:t>16</a:t>
                      </a:r>
                      <a:r>
                        <a:rPr kumimoji="1" lang="ja-JP" altLang="en-US" sz="1200" b="1" dirty="0"/>
                        <a:t>日及び</a:t>
                      </a:r>
                      <a:r>
                        <a:rPr kumimoji="1" lang="en-US" altLang="ja-JP" sz="1200" b="1" dirty="0"/>
                        <a:t>11</a:t>
                      </a:r>
                      <a:r>
                        <a:rPr kumimoji="1" lang="ja-JP" altLang="en-US" sz="1200" b="1" dirty="0"/>
                        <a:t>月</a:t>
                      </a:r>
                      <a:r>
                        <a:rPr kumimoji="1" lang="en-US" altLang="ja-JP" sz="1200" b="1" dirty="0"/>
                        <a:t>7</a:t>
                      </a:r>
                      <a:r>
                        <a:rPr kumimoji="1" lang="ja-JP" altLang="en-US" sz="1200" b="1" dirty="0"/>
                        <a:t>日～</a:t>
                      </a:r>
                      <a:r>
                        <a:rPr kumimoji="1" lang="en-US" altLang="ja-JP" sz="1200" b="1" dirty="0"/>
                        <a:t>21</a:t>
                      </a:r>
                      <a:r>
                        <a:rPr kumimoji="1" lang="ja-JP" altLang="en-US" sz="1200" b="1" dirty="0"/>
                        <a:t>日も対応可</a:t>
                      </a:r>
                      <a:endParaRPr kumimoji="1" lang="en-US" altLang="ja-JP" sz="1200" b="1" dirty="0"/>
                    </a:p>
                    <a:p>
                      <a:r>
                        <a:rPr kumimoji="1" lang="ja-JP" altLang="en-US" sz="1200" b="1" dirty="0"/>
                        <a:t>大人</a:t>
                      </a:r>
                      <a:r>
                        <a:rPr kumimoji="1" lang="en-US" altLang="ja-JP" sz="1200" b="1" dirty="0"/>
                        <a:t>1,000</a:t>
                      </a:r>
                      <a:r>
                        <a:rPr kumimoji="1" lang="ja-JP" altLang="en-US" sz="1200" b="1"/>
                        <a:t>円 </a:t>
                      </a:r>
                      <a:r>
                        <a:rPr kumimoji="1" lang="en-US" altLang="ja-JP" sz="1200" b="1" u="sng">
                          <a:solidFill>
                            <a:srgbClr val="FF0000"/>
                          </a:solidFill>
                          <a:effectLst>
                            <a:outerShdw blurRad="38100" dist="38100" dir="2700000" algn="tl">
                              <a:srgbClr val="000000">
                                <a:alpha val="43137"/>
                              </a:srgbClr>
                            </a:outerShdw>
                          </a:effectLst>
                        </a:rPr>
                        <a:t>※</a:t>
                      </a:r>
                      <a:r>
                        <a:rPr kumimoji="1" lang="ja-JP" altLang="en-US" sz="1200" b="1" u="sng" dirty="0">
                          <a:solidFill>
                            <a:srgbClr val="FF0000"/>
                          </a:solidFill>
                          <a:effectLst>
                            <a:outerShdw blurRad="38100" dist="38100" dir="2700000" algn="tl">
                              <a:srgbClr val="000000">
                                <a:alpha val="43137"/>
                              </a:srgbClr>
                            </a:outerShdw>
                          </a:effectLst>
                        </a:rPr>
                        <a:t>今年度は諸事情により中止</a:t>
                      </a:r>
                      <a:endParaRPr kumimoji="1" lang="en-US" altLang="ja-JP" sz="1200" b="1" u="sng" dirty="0">
                        <a:solidFill>
                          <a:srgbClr val="FF0000"/>
                        </a:solidFill>
                        <a:effectLst>
                          <a:outerShdw blurRad="38100" dist="38100" dir="2700000" algn="tl">
                            <a:srgbClr val="000000">
                              <a:alpha val="43137"/>
                            </a:srgbClr>
                          </a:outerShdw>
                        </a:effectLst>
                      </a:endParaRPr>
                    </a:p>
                  </a:txBody>
                  <a:tcPr/>
                </a:tc>
                <a:tc>
                  <a:txBody>
                    <a:bodyPr/>
                    <a:lstStyle/>
                    <a:p>
                      <a:pPr algn="ctr"/>
                      <a:r>
                        <a:rPr kumimoji="1" lang="ja-JP" altLang="en-US" sz="1200" b="1" dirty="0"/>
                        <a:t>○</a:t>
                      </a:r>
                      <a:endParaRPr kumimoji="1" lang="en-US" altLang="ja-JP" sz="1200" b="1" dirty="0"/>
                    </a:p>
                  </a:txBody>
                  <a:tcPr/>
                </a:tc>
                <a:tc>
                  <a:txBody>
                    <a:bodyPr/>
                    <a:lstStyle/>
                    <a:p>
                      <a:r>
                        <a:rPr kumimoji="1" lang="en-US" altLang="ja-JP" sz="1200" b="1" dirty="0"/>
                        <a:t>090-1957-0641</a:t>
                      </a:r>
                      <a:endParaRPr kumimoji="1" lang="ja-JP" altLang="en-US" sz="1200" b="1" dirty="0"/>
                    </a:p>
                  </a:txBody>
                  <a:tcPr/>
                </a:tc>
                <a:extLst>
                  <a:ext uri="{0D108BD9-81ED-4DB2-BD59-A6C34878D82A}">
                    <a16:rowId xmlns:a16="http://schemas.microsoft.com/office/drawing/2014/main" val="2819970982"/>
                  </a:ext>
                </a:extLst>
              </a:tr>
              <a:tr h="778619">
                <a:tc>
                  <a:txBody>
                    <a:bodyPr/>
                    <a:lstStyle/>
                    <a:p>
                      <a:r>
                        <a:rPr kumimoji="1" lang="ja-JP" altLang="en-US" sz="1200" b="1" dirty="0"/>
                        <a:t>橋本市</a:t>
                      </a:r>
                    </a:p>
                  </a:txBody>
                  <a:tcPr/>
                </a:tc>
                <a:tc>
                  <a:txBody>
                    <a:bodyPr/>
                    <a:lstStyle/>
                    <a:p>
                      <a:r>
                        <a:rPr kumimoji="1" lang="ja-JP" altLang="en-US" sz="1200" b="1"/>
                        <a:t>国城観光農園</a:t>
                      </a:r>
                      <a:endParaRPr kumimoji="1" lang="ja-JP" altLang="en-US" sz="1200" b="1" dirty="0"/>
                    </a:p>
                  </a:txBody>
                  <a:tcPr/>
                </a:tc>
                <a:tc>
                  <a:txBody>
                    <a:bodyPr/>
                    <a:lstStyle/>
                    <a:p>
                      <a:r>
                        <a:rPr kumimoji="1" lang="en-US" altLang="ja-JP" sz="1200" b="1" dirty="0"/>
                        <a:t>10</a:t>
                      </a:r>
                      <a:r>
                        <a:rPr kumimoji="1" lang="ja-JP" altLang="en-US" sz="1200" b="1" dirty="0"/>
                        <a:t>月中旬～</a:t>
                      </a:r>
                      <a:r>
                        <a:rPr kumimoji="1" lang="en-US" altLang="ja-JP" sz="1200" b="1" dirty="0"/>
                        <a:t>12</a:t>
                      </a:r>
                      <a:r>
                        <a:rPr kumimoji="1" lang="ja-JP" altLang="en-US" sz="1200" b="1" dirty="0"/>
                        <a:t>月上旬</a:t>
                      </a:r>
                      <a:endParaRPr kumimoji="1" lang="en-US" altLang="ja-JP" sz="1200" b="1" dirty="0"/>
                    </a:p>
                    <a:p>
                      <a:r>
                        <a:rPr kumimoji="1" lang="ja-JP" altLang="en-US" sz="1200" b="1" dirty="0"/>
                        <a:t>品種：温州みかん</a:t>
                      </a:r>
                      <a:endParaRPr kumimoji="1" lang="en-US" altLang="ja-JP" sz="1200" b="1" dirty="0"/>
                    </a:p>
                    <a:p>
                      <a:r>
                        <a:rPr kumimoji="1" lang="en-US" altLang="ja-JP" sz="1200" b="1" dirty="0"/>
                        <a:t>1</a:t>
                      </a:r>
                      <a:r>
                        <a:rPr kumimoji="1" lang="ja-JP" altLang="en-US" sz="1200" b="1" dirty="0"/>
                        <a:t>人～団体受け入れ可</a:t>
                      </a:r>
                      <a:endParaRPr kumimoji="1" lang="en-US" altLang="ja-JP" sz="1200" b="1" dirty="0"/>
                    </a:p>
                    <a:p>
                      <a:r>
                        <a:rPr kumimoji="1" lang="en-US" altLang="ja-JP" sz="1200" b="1" dirty="0"/>
                        <a:t>※</a:t>
                      </a:r>
                      <a:r>
                        <a:rPr kumimoji="1" lang="ja-JP" altLang="en-US" sz="1200" b="1" dirty="0"/>
                        <a:t>ただし大型バスは難しい</a:t>
                      </a:r>
                      <a:endParaRPr kumimoji="1" lang="en-US" altLang="ja-JP" sz="1200" b="1" dirty="0"/>
                    </a:p>
                  </a:txBody>
                  <a:tcPr/>
                </a:tc>
                <a:tc>
                  <a:txBody>
                    <a:bodyPr/>
                    <a:lstStyle/>
                    <a:p>
                      <a:pPr algn="ctr"/>
                      <a:r>
                        <a:rPr kumimoji="1" lang="ja-JP" altLang="en-US" sz="1200" b="1" dirty="0"/>
                        <a:t>〇</a:t>
                      </a:r>
                      <a:endParaRPr kumimoji="1" lang="en-US" altLang="ja-JP" sz="1200" b="1" dirty="0"/>
                    </a:p>
                  </a:txBody>
                  <a:tcPr/>
                </a:tc>
                <a:tc>
                  <a:txBody>
                    <a:bodyPr/>
                    <a:lstStyle/>
                    <a:p>
                      <a:r>
                        <a:rPr kumimoji="1" lang="en-US" altLang="ja-JP" sz="1200" b="1" dirty="0"/>
                        <a:t>090-3999-5295</a:t>
                      </a:r>
                      <a:endParaRPr kumimoji="1" lang="ja-JP" altLang="en-US" sz="1200" b="1" dirty="0"/>
                    </a:p>
                  </a:txBody>
                  <a:tcPr/>
                </a:tc>
                <a:extLst>
                  <a:ext uri="{0D108BD9-81ED-4DB2-BD59-A6C34878D82A}">
                    <a16:rowId xmlns:a16="http://schemas.microsoft.com/office/drawing/2014/main" val="2268170162"/>
                  </a:ext>
                </a:extLst>
              </a:tr>
              <a:tr h="432566">
                <a:tc>
                  <a:txBody>
                    <a:bodyPr/>
                    <a:lstStyle/>
                    <a:p>
                      <a:r>
                        <a:rPr kumimoji="1" lang="ja-JP" altLang="en-US" sz="1200" b="1" dirty="0"/>
                        <a:t>かつらぎ町</a:t>
                      </a:r>
                      <a:endParaRPr kumimoji="1" lang="en-US" altLang="ja-JP" sz="1200" b="1" dirty="0"/>
                    </a:p>
                  </a:txBody>
                  <a:tcPr/>
                </a:tc>
                <a:tc>
                  <a:txBody>
                    <a:bodyPr/>
                    <a:lstStyle/>
                    <a:p>
                      <a:r>
                        <a:rPr kumimoji="1" lang="ja-JP" altLang="en-US" sz="1200" b="1" dirty="0">
                          <a:solidFill>
                            <a:schemeClr val="tx1"/>
                          </a:solidFill>
                        </a:rPr>
                        <a:t>阪口農園</a:t>
                      </a:r>
                    </a:p>
                  </a:txBody>
                  <a:tcPr/>
                </a:tc>
                <a:tc>
                  <a:txBody>
                    <a:bodyPr/>
                    <a:lstStyle/>
                    <a:p>
                      <a:r>
                        <a:rPr kumimoji="1" lang="en-US" altLang="ja-JP" sz="1200" b="1" dirty="0">
                          <a:solidFill>
                            <a:schemeClr val="tx1"/>
                          </a:solidFill>
                        </a:rPr>
                        <a:t>10</a:t>
                      </a:r>
                      <a:r>
                        <a:rPr kumimoji="1" lang="ja-JP" altLang="en-US" sz="1200" b="1" dirty="0">
                          <a:solidFill>
                            <a:schemeClr val="tx1"/>
                          </a:solidFill>
                        </a:rPr>
                        <a:t>月～</a:t>
                      </a:r>
                      <a:r>
                        <a:rPr kumimoji="1" lang="en-US" altLang="ja-JP" sz="1200" b="1" dirty="0">
                          <a:solidFill>
                            <a:schemeClr val="tx1"/>
                          </a:solidFill>
                        </a:rPr>
                        <a:t>11</a:t>
                      </a:r>
                      <a:r>
                        <a:rPr kumimoji="1" lang="ja-JP" altLang="en-US" sz="1200" b="1" dirty="0">
                          <a:solidFill>
                            <a:schemeClr val="tx1"/>
                          </a:solidFill>
                        </a:rPr>
                        <a:t>月下旬　大人</a:t>
                      </a:r>
                      <a:r>
                        <a:rPr kumimoji="1" lang="en-US" altLang="ja-JP" sz="1200" b="1" dirty="0">
                          <a:solidFill>
                            <a:schemeClr val="tx1"/>
                          </a:solidFill>
                        </a:rPr>
                        <a:t>1,000</a:t>
                      </a:r>
                      <a:r>
                        <a:rPr kumimoji="1" lang="ja-JP" altLang="en-US" sz="1200" b="1" dirty="0">
                          <a:solidFill>
                            <a:schemeClr val="tx1"/>
                          </a:solidFill>
                        </a:rPr>
                        <a:t>円</a:t>
                      </a:r>
                      <a:endParaRPr kumimoji="1" lang="en-US" altLang="ja-JP" sz="1200" b="1" dirty="0">
                        <a:solidFill>
                          <a:schemeClr val="tx1"/>
                        </a:solidFill>
                      </a:endParaRPr>
                    </a:p>
                    <a:p>
                      <a:r>
                        <a:rPr kumimoji="1" lang="ja-JP" altLang="en-US" sz="1200" b="1" dirty="0">
                          <a:solidFill>
                            <a:schemeClr val="tx1"/>
                          </a:solidFill>
                        </a:rPr>
                        <a:t>持ち帰り別料金</a:t>
                      </a:r>
                      <a:endParaRPr kumimoji="1" lang="en-US" altLang="ja-JP" sz="1200" b="1" dirty="0">
                        <a:solidFill>
                          <a:schemeClr val="tx1"/>
                        </a:solidFill>
                      </a:endParaRPr>
                    </a:p>
                  </a:txBody>
                  <a:tcPr/>
                </a:tc>
                <a:tc>
                  <a:txBody>
                    <a:bodyPr/>
                    <a:lstStyle/>
                    <a:p>
                      <a:pPr algn="ctr"/>
                      <a:r>
                        <a:rPr kumimoji="1" lang="ja-JP" altLang="en-US" sz="1200" b="1" dirty="0">
                          <a:solidFill>
                            <a:schemeClr val="tx1"/>
                          </a:solidFill>
                        </a:rPr>
                        <a:t>〇</a:t>
                      </a:r>
                      <a:endParaRPr kumimoji="1" lang="en-US" altLang="ja-JP" sz="1200" b="1" dirty="0">
                        <a:solidFill>
                          <a:schemeClr val="tx1"/>
                        </a:solidFill>
                      </a:endParaRPr>
                    </a:p>
                  </a:txBody>
                  <a:tcPr/>
                </a:tc>
                <a:tc>
                  <a:txBody>
                    <a:bodyPr/>
                    <a:lstStyle/>
                    <a:p>
                      <a:r>
                        <a:rPr kumimoji="1" lang="en-US" altLang="ja-JP" sz="1200" b="1" dirty="0"/>
                        <a:t>0736-22-4944</a:t>
                      </a:r>
                      <a:endParaRPr kumimoji="1" lang="ja-JP" altLang="en-US" sz="1200" b="1" dirty="0"/>
                    </a:p>
                  </a:txBody>
                  <a:tcPr/>
                </a:tc>
                <a:extLst>
                  <a:ext uri="{0D108BD9-81ED-4DB2-BD59-A6C34878D82A}">
                    <a16:rowId xmlns:a16="http://schemas.microsoft.com/office/drawing/2014/main" val="2820335043"/>
                  </a:ext>
                </a:extLst>
              </a:tr>
              <a:tr h="432566">
                <a:tc>
                  <a:txBody>
                    <a:bodyPr/>
                    <a:lstStyle/>
                    <a:p>
                      <a:r>
                        <a:rPr kumimoji="1" lang="ja-JP" altLang="en-US" sz="1200" b="1" dirty="0"/>
                        <a:t>有田市</a:t>
                      </a:r>
                      <a:endParaRPr kumimoji="1" lang="en-US" altLang="ja-JP" sz="1200" b="1" dirty="0"/>
                    </a:p>
                  </a:txBody>
                  <a:tcPr/>
                </a:tc>
                <a:tc>
                  <a:txBody>
                    <a:bodyPr/>
                    <a:lstStyle/>
                    <a:p>
                      <a:r>
                        <a:rPr kumimoji="1" lang="ja-JP" altLang="en-US" sz="1200" b="1" dirty="0"/>
                        <a:t>スガイ農園</a:t>
                      </a:r>
                    </a:p>
                  </a:txBody>
                  <a:tcPr/>
                </a:tc>
                <a:tc>
                  <a:txBody>
                    <a:bodyPr/>
                    <a:lstStyle/>
                    <a:p>
                      <a:r>
                        <a:rPr kumimoji="1" lang="en-US" altLang="ja-JP" sz="1200" b="1" dirty="0"/>
                        <a:t>10</a:t>
                      </a:r>
                      <a:r>
                        <a:rPr kumimoji="1" lang="ja-JP" altLang="en-US" sz="1200" b="1" dirty="0"/>
                        <a:t>月下旬～</a:t>
                      </a:r>
                      <a:r>
                        <a:rPr kumimoji="1" lang="en-US" altLang="ja-JP" sz="1200" b="1" dirty="0"/>
                        <a:t>12</a:t>
                      </a:r>
                      <a:r>
                        <a:rPr kumimoji="1" lang="ja-JP" altLang="en-US" sz="1200" b="1" dirty="0"/>
                        <a:t>月初旬　大人</a:t>
                      </a:r>
                      <a:r>
                        <a:rPr kumimoji="1" lang="en-US" altLang="ja-JP" sz="1200" b="1" dirty="0"/>
                        <a:t>900</a:t>
                      </a:r>
                      <a:r>
                        <a:rPr kumimoji="1" lang="ja-JP" altLang="en-US" sz="1200" b="1" dirty="0"/>
                        <a:t>円</a:t>
                      </a:r>
                      <a:endParaRPr kumimoji="1" lang="en-US" altLang="ja-JP" sz="1200" b="1" dirty="0"/>
                    </a:p>
                    <a:p>
                      <a:r>
                        <a:rPr kumimoji="1" lang="en-US" altLang="ja-JP" sz="1200" b="1" dirty="0"/>
                        <a:t>80</a:t>
                      </a:r>
                      <a:r>
                        <a:rPr kumimoji="1" lang="ja-JP" altLang="en-US" sz="1200" b="1" dirty="0"/>
                        <a:t>人程度まで受け入れ可</a:t>
                      </a:r>
                    </a:p>
                  </a:txBody>
                  <a:tcPr/>
                </a:tc>
                <a:tc>
                  <a:txBody>
                    <a:bodyPr/>
                    <a:lstStyle/>
                    <a:p>
                      <a:pPr algn="ctr"/>
                      <a:r>
                        <a:rPr kumimoji="1" lang="ja-JP" altLang="en-US" sz="1200" b="1" dirty="0"/>
                        <a:t>〇</a:t>
                      </a:r>
                      <a:endParaRPr kumimoji="1" lang="en-US" altLang="ja-JP" sz="1200" b="1" dirty="0"/>
                    </a:p>
                  </a:txBody>
                  <a:tcPr/>
                </a:tc>
                <a:tc>
                  <a:txBody>
                    <a:bodyPr/>
                    <a:lstStyle/>
                    <a:p>
                      <a:r>
                        <a:rPr kumimoji="1" lang="en-US" altLang="ja-JP" sz="1200" b="1" i="0" kern="1200" dirty="0">
                          <a:solidFill>
                            <a:schemeClr val="dk1"/>
                          </a:solidFill>
                          <a:effectLst/>
                          <a:latin typeface="+mn-lt"/>
                          <a:ea typeface="+mn-ea"/>
                          <a:cs typeface="+mn-cs"/>
                        </a:rPr>
                        <a:t>0737-88-7005</a:t>
                      </a:r>
                    </a:p>
                    <a:p>
                      <a:r>
                        <a:rPr kumimoji="1" lang="ja-JP" altLang="en-US" sz="1200" b="1" i="0" kern="1200" dirty="0">
                          <a:solidFill>
                            <a:schemeClr val="dk1"/>
                          </a:solidFill>
                          <a:effectLst/>
                          <a:latin typeface="+mn-lt"/>
                          <a:ea typeface="+mn-ea"/>
                          <a:cs typeface="+mn-cs"/>
                        </a:rPr>
                        <a:t>（橘家旅館）</a:t>
                      </a:r>
                      <a:endParaRPr kumimoji="1" lang="ja-JP" altLang="en-US" sz="1000" b="1" dirty="0"/>
                    </a:p>
                  </a:txBody>
                  <a:tcPr/>
                </a:tc>
                <a:extLst>
                  <a:ext uri="{0D108BD9-81ED-4DB2-BD59-A6C34878D82A}">
                    <a16:rowId xmlns:a16="http://schemas.microsoft.com/office/drawing/2014/main" val="3399536401"/>
                  </a:ext>
                </a:extLst>
              </a:tr>
              <a:tr h="605592">
                <a:tc>
                  <a:txBody>
                    <a:bodyPr/>
                    <a:lstStyle/>
                    <a:p>
                      <a:r>
                        <a:rPr kumimoji="1" lang="ja-JP" altLang="en-US" sz="1200" b="1" dirty="0">
                          <a:solidFill>
                            <a:schemeClr val="tx1"/>
                          </a:solidFill>
                        </a:rPr>
                        <a:t>有田川町</a:t>
                      </a:r>
                    </a:p>
                  </a:txBody>
                  <a:tcPr/>
                </a:tc>
                <a:tc>
                  <a:txBody>
                    <a:bodyPr/>
                    <a:lstStyle/>
                    <a:p>
                      <a:r>
                        <a:rPr kumimoji="1" lang="en-US" altLang="ja-JP" sz="1200" b="1" dirty="0">
                          <a:solidFill>
                            <a:schemeClr val="tx1"/>
                          </a:solidFill>
                        </a:rPr>
                        <a:t>JA</a:t>
                      </a:r>
                      <a:r>
                        <a:rPr kumimoji="1" lang="ja-JP" altLang="en-US" sz="1200" b="1" dirty="0">
                          <a:solidFill>
                            <a:schemeClr val="tx1"/>
                          </a:solidFill>
                        </a:rPr>
                        <a:t>あり</a:t>
                      </a:r>
                      <a:r>
                        <a:rPr kumimoji="1" lang="ja-JP" altLang="en-US" sz="1200" b="1" dirty="0" err="1">
                          <a:solidFill>
                            <a:schemeClr val="tx1"/>
                          </a:solidFill>
                        </a:rPr>
                        <a:t>だ</a:t>
                      </a:r>
                      <a:r>
                        <a:rPr kumimoji="1" lang="ja-JP" altLang="en-US" sz="1200" b="1" dirty="0">
                          <a:solidFill>
                            <a:schemeClr val="tx1"/>
                          </a:solidFill>
                        </a:rPr>
                        <a:t>ファーマーズマーケットありだっこ</a:t>
                      </a:r>
                    </a:p>
                  </a:txBody>
                  <a:tcPr/>
                </a:tc>
                <a:tc>
                  <a:txBody>
                    <a:bodyPr/>
                    <a:lstStyle/>
                    <a:p>
                      <a:r>
                        <a:rPr kumimoji="1" lang="en-US" altLang="ja-JP" sz="1200" b="1" dirty="0">
                          <a:solidFill>
                            <a:schemeClr val="tx1"/>
                          </a:solidFill>
                        </a:rPr>
                        <a:t>11</a:t>
                      </a:r>
                      <a:r>
                        <a:rPr kumimoji="1" lang="ja-JP" altLang="en-US" sz="1200" b="1" dirty="0">
                          <a:solidFill>
                            <a:schemeClr val="tx1"/>
                          </a:solidFill>
                        </a:rPr>
                        <a:t>月中旬～</a:t>
                      </a:r>
                      <a:r>
                        <a:rPr kumimoji="1" lang="en-US" altLang="ja-JP" sz="1200" b="1" dirty="0">
                          <a:solidFill>
                            <a:schemeClr val="tx1"/>
                          </a:solidFill>
                        </a:rPr>
                        <a:t>12</a:t>
                      </a:r>
                      <a:r>
                        <a:rPr kumimoji="1" lang="ja-JP" altLang="en-US" sz="1200" b="1" dirty="0">
                          <a:solidFill>
                            <a:schemeClr val="tx1"/>
                          </a:solidFill>
                        </a:rPr>
                        <a:t>月上旬（なくなり次第終了）</a:t>
                      </a:r>
                      <a:r>
                        <a:rPr kumimoji="1" lang="en-US" altLang="ja-JP" sz="1200" b="1" dirty="0">
                          <a:solidFill>
                            <a:schemeClr val="tx1"/>
                          </a:solidFill>
                        </a:rPr>
                        <a:t>※</a:t>
                      </a:r>
                      <a:r>
                        <a:rPr kumimoji="1" lang="ja-JP" altLang="en-US" sz="1200" b="1" dirty="0">
                          <a:solidFill>
                            <a:schemeClr val="tx1"/>
                          </a:solidFill>
                        </a:rPr>
                        <a:t>事前にご確認ください。</a:t>
                      </a:r>
                      <a:endParaRPr kumimoji="1" lang="en-US" altLang="ja-JP" sz="1200" b="1" dirty="0">
                        <a:solidFill>
                          <a:schemeClr val="tx1"/>
                        </a:solidFill>
                      </a:endParaRPr>
                    </a:p>
                    <a:p>
                      <a:r>
                        <a:rPr kumimoji="1" lang="ja-JP" altLang="en-US" sz="1200" b="1" dirty="0">
                          <a:solidFill>
                            <a:schemeClr val="tx1"/>
                          </a:solidFill>
                        </a:rPr>
                        <a:t>大人</a:t>
                      </a:r>
                      <a:r>
                        <a:rPr kumimoji="1" lang="en-US" altLang="ja-JP" sz="1200" b="1" dirty="0">
                          <a:solidFill>
                            <a:schemeClr val="tx1"/>
                          </a:solidFill>
                        </a:rPr>
                        <a:t>1,000</a:t>
                      </a:r>
                      <a:r>
                        <a:rPr kumimoji="1" lang="ja-JP" altLang="en-US" sz="1200" b="1" dirty="0">
                          <a:solidFill>
                            <a:schemeClr val="tx1"/>
                          </a:solidFill>
                        </a:rPr>
                        <a:t>円</a:t>
                      </a:r>
                    </a:p>
                  </a:txBody>
                  <a:tcPr/>
                </a:tc>
                <a:tc>
                  <a:txBody>
                    <a:bodyPr/>
                    <a:lstStyle/>
                    <a:p>
                      <a:pPr algn="ctr"/>
                      <a:r>
                        <a:rPr kumimoji="1" lang="ja-JP" altLang="en-US" sz="1200" b="1" dirty="0">
                          <a:solidFill>
                            <a:schemeClr val="tx1"/>
                          </a:solidFill>
                        </a:rPr>
                        <a:t>〇</a:t>
                      </a:r>
                    </a:p>
                  </a:txBody>
                  <a:tcPr/>
                </a:tc>
                <a:tc>
                  <a:txBody>
                    <a:bodyPr/>
                    <a:lstStyle/>
                    <a:p>
                      <a:r>
                        <a:rPr kumimoji="1" lang="en-US" altLang="ja-JP" sz="1200" b="1" baseline="0" dirty="0">
                          <a:solidFill>
                            <a:schemeClr val="tx1"/>
                          </a:solidFill>
                        </a:rPr>
                        <a:t>0737-53-1311</a:t>
                      </a:r>
                    </a:p>
                  </a:txBody>
                  <a:tcPr/>
                </a:tc>
                <a:extLst>
                  <a:ext uri="{0D108BD9-81ED-4DB2-BD59-A6C34878D82A}">
                    <a16:rowId xmlns:a16="http://schemas.microsoft.com/office/drawing/2014/main" val="3390616691"/>
                  </a:ext>
                </a:extLst>
              </a:tr>
              <a:tr h="432566">
                <a:tc>
                  <a:txBody>
                    <a:bodyPr/>
                    <a:lstStyle/>
                    <a:p>
                      <a:r>
                        <a:rPr kumimoji="1" lang="ja-JP" altLang="en-US" sz="1200" b="1" dirty="0"/>
                        <a:t>田辺市</a:t>
                      </a:r>
                    </a:p>
                  </a:txBody>
                  <a:tcPr/>
                </a:tc>
                <a:tc>
                  <a:txBody>
                    <a:bodyPr/>
                    <a:lstStyle/>
                    <a:p>
                      <a:r>
                        <a:rPr kumimoji="1" lang="ja-JP" altLang="en-US" sz="1200" b="1" dirty="0"/>
                        <a:t>秋津野ガルテン</a:t>
                      </a:r>
                    </a:p>
                  </a:txBody>
                  <a:tcPr/>
                </a:tc>
                <a:tc>
                  <a:txBody>
                    <a:bodyPr/>
                    <a:lstStyle/>
                    <a:p>
                      <a:r>
                        <a:rPr kumimoji="1" lang="ja-JP" altLang="en-US" sz="1200" b="1" dirty="0"/>
                        <a:t>通年</a:t>
                      </a:r>
                      <a:r>
                        <a:rPr kumimoji="1" lang="en-US" altLang="ja-JP" sz="1200" b="1" dirty="0"/>
                        <a:t>(</a:t>
                      </a:r>
                      <a:r>
                        <a:rPr kumimoji="1" lang="ja-JP" altLang="en-US" sz="1200" b="1" dirty="0"/>
                        <a:t>一時端境期有り</a:t>
                      </a:r>
                      <a:r>
                        <a:rPr kumimoji="1" lang="en-US" altLang="ja-JP" sz="1200" b="1" dirty="0"/>
                        <a:t>)</a:t>
                      </a:r>
                      <a:r>
                        <a:rPr kumimoji="1" lang="en-US" altLang="ja-JP" sz="1200" b="1" baseline="0" dirty="0"/>
                        <a:t>  </a:t>
                      </a:r>
                      <a:r>
                        <a:rPr kumimoji="1" lang="ja-JP" altLang="en-US" sz="1200" b="1" dirty="0"/>
                        <a:t>大人　</a:t>
                      </a:r>
                      <a:r>
                        <a:rPr kumimoji="1" lang="en-US" altLang="ja-JP" sz="1200" b="1"/>
                        <a:t>1,700</a:t>
                      </a:r>
                      <a:r>
                        <a:rPr kumimoji="1" lang="ja-JP" altLang="en-US" sz="1200" b="1"/>
                        <a:t>円</a:t>
                      </a:r>
                      <a:endParaRPr kumimoji="1" lang="en-US" altLang="ja-JP" sz="1200" b="1" dirty="0"/>
                    </a:p>
                    <a:p>
                      <a:r>
                        <a:rPr kumimoji="1" lang="ja-JP" altLang="en-US" sz="1200" b="1" dirty="0"/>
                        <a:t>みかんジャム作り体験等の組み合わせ可</a:t>
                      </a:r>
                    </a:p>
                  </a:txBody>
                  <a:tcPr/>
                </a:tc>
                <a:tc>
                  <a:txBody>
                    <a:bodyPr/>
                    <a:lstStyle/>
                    <a:p>
                      <a:pPr algn="ctr"/>
                      <a:r>
                        <a:rPr kumimoji="1" lang="ja-JP" altLang="en-US" sz="1200" b="1" dirty="0"/>
                        <a:t>〇</a:t>
                      </a:r>
                    </a:p>
                  </a:txBody>
                  <a:tcPr/>
                </a:tc>
                <a:tc>
                  <a:txBody>
                    <a:bodyPr/>
                    <a:lstStyle/>
                    <a:p>
                      <a:r>
                        <a:rPr kumimoji="1" lang="en-US" altLang="ja-JP" sz="1200" b="1" dirty="0"/>
                        <a:t>0739-35-1199</a:t>
                      </a:r>
                      <a:endParaRPr kumimoji="1" lang="ja-JP" altLang="en-US" sz="1200" b="1" dirty="0"/>
                    </a:p>
                  </a:txBody>
                  <a:tcPr/>
                </a:tc>
                <a:extLst>
                  <a:ext uri="{0D108BD9-81ED-4DB2-BD59-A6C34878D82A}">
                    <a16:rowId xmlns:a16="http://schemas.microsoft.com/office/drawing/2014/main" val="4131374740"/>
                  </a:ext>
                </a:extLst>
              </a:tr>
              <a:tr h="510787">
                <a:tc>
                  <a:txBody>
                    <a:bodyPr/>
                    <a:lstStyle/>
                    <a:p>
                      <a:r>
                        <a:rPr kumimoji="1" lang="ja-JP" altLang="en-US" sz="1200" b="1" dirty="0"/>
                        <a:t>御坊市</a:t>
                      </a:r>
                    </a:p>
                  </a:txBody>
                  <a:tcPr/>
                </a:tc>
                <a:tc>
                  <a:txBody>
                    <a:bodyPr/>
                    <a:lstStyle/>
                    <a:p>
                      <a:r>
                        <a:rPr kumimoji="1" lang="ja-JP" altLang="en-US" sz="1200" b="1" dirty="0"/>
                        <a:t>御坊観光みかん園</a:t>
                      </a:r>
                    </a:p>
                  </a:txBody>
                  <a:tcPr/>
                </a:tc>
                <a:tc>
                  <a:txBody>
                    <a:bodyPr/>
                    <a:lstStyle/>
                    <a:p>
                      <a:r>
                        <a:rPr kumimoji="1" lang="en-US" altLang="ja-JP" sz="1200" b="1" dirty="0"/>
                        <a:t>10</a:t>
                      </a:r>
                      <a:r>
                        <a:rPr kumimoji="1" lang="ja-JP" altLang="en-US" sz="1200" b="1" dirty="0"/>
                        <a:t>月中旬～</a:t>
                      </a:r>
                      <a:r>
                        <a:rPr kumimoji="1" lang="en-US" altLang="ja-JP" sz="1200" b="1" dirty="0"/>
                        <a:t>11</a:t>
                      </a:r>
                      <a:r>
                        <a:rPr kumimoji="1" lang="ja-JP" altLang="en-US" sz="1200" b="1" dirty="0"/>
                        <a:t>月下旬　大人</a:t>
                      </a:r>
                      <a:r>
                        <a:rPr kumimoji="1" lang="en-US" altLang="ja-JP" sz="1200" b="1" dirty="0"/>
                        <a:t>800</a:t>
                      </a:r>
                      <a:r>
                        <a:rPr kumimoji="1" lang="ja-JP" altLang="en-US" sz="1200" b="1" dirty="0"/>
                        <a:t>円</a:t>
                      </a:r>
                      <a:endParaRPr kumimoji="1" lang="en-US" altLang="ja-JP" sz="1200" b="1" dirty="0"/>
                    </a:p>
                    <a:p>
                      <a:r>
                        <a:rPr kumimoji="1" lang="ja-JP" altLang="en-US" sz="1200" b="1" dirty="0"/>
                        <a:t>お土産付　</a:t>
                      </a:r>
                      <a:r>
                        <a:rPr kumimoji="1" lang="en-US" altLang="ja-JP" sz="1200" b="1" dirty="0"/>
                        <a:t>20</a:t>
                      </a:r>
                      <a:r>
                        <a:rPr kumimoji="1" lang="ja-JP" altLang="en-US" sz="1200" b="1" dirty="0"/>
                        <a:t>名様以上団体</a:t>
                      </a:r>
                      <a:r>
                        <a:rPr kumimoji="1" lang="en-US" altLang="ja-JP" sz="1200" b="1" dirty="0"/>
                        <a:t>1</a:t>
                      </a:r>
                      <a:r>
                        <a:rPr kumimoji="1" lang="ja-JP" altLang="en-US" sz="1200" b="1" dirty="0"/>
                        <a:t>割引</a:t>
                      </a:r>
                      <a:endParaRPr kumimoji="1" lang="en-US" altLang="ja-JP" sz="1200" b="1" dirty="0"/>
                    </a:p>
                  </a:txBody>
                  <a:tcPr/>
                </a:tc>
                <a:tc>
                  <a:txBody>
                    <a:bodyPr/>
                    <a:lstStyle/>
                    <a:p>
                      <a:pPr algn="ctr"/>
                      <a:r>
                        <a:rPr kumimoji="1" lang="ja-JP" altLang="en-US" sz="1200" b="1" dirty="0"/>
                        <a:t>〇</a:t>
                      </a:r>
                      <a:endParaRPr kumimoji="1" lang="en-US" altLang="ja-JP" sz="1200" b="1" dirty="0"/>
                    </a:p>
                    <a:p>
                      <a:pPr algn="ctr"/>
                      <a:r>
                        <a:rPr kumimoji="1" lang="ja-JP" altLang="en-US" sz="1200" b="1" dirty="0"/>
                        <a:t>（</a:t>
                      </a:r>
                      <a:r>
                        <a:rPr kumimoji="1" lang="en-US" altLang="ja-JP" sz="1200" b="1" dirty="0"/>
                        <a:t>50</a:t>
                      </a:r>
                      <a:r>
                        <a:rPr kumimoji="1" lang="ja-JP" altLang="en-US" sz="1200" b="1" dirty="0"/>
                        <a:t>分）</a:t>
                      </a:r>
                    </a:p>
                  </a:txBody>
                  <a:tcPr/>
                </a:tc>
                <a:tc>
                  <a:txBody>
                    <a:bodyPr/>
                    <a:lstStyle/>
                    <a:p>
                      <a:r>
                        <a:rPr kumimoji="1" lang="en-US" altLang="ja-JP" sz="1200" b="1" dirty="0"/>
                        <a:t>0738-22-2561</a:t>
                      </a:r>
                      <a:endParaRPr kumimoji="1" lang="ja-JP" altLang="en-US" sz="1200" b="1" dirty="0"/>
                    </a:p>
                  </a:txBody>
                  <a:tcPr/>
                </a:tc>
                <a:extLst>
                  <a:ext uri="{0D108BD9-81ED-4DB2-BD59-A6C34878D82A}">
                    <a16:rowId xmlns:a16="http://schemas.microsoft.com/office/drawing/2014/main" val="3746287066"/>
                  </a:ext>
                </a:extLst>
              </a:tr>
            </a:tbl>
          </a:graphicData>
        </a:graphic>
      </p:graphicFrame>
      <p:pic>
        <p:nvPicPr>
          <p:cNvPr id="10" name="図 9"/>
          <p:cNvPicPr>
            <a:picLocks noChangeAspect="1"/>
          </p:cNvPicPr>
          <p:nvPr/>
        </p:nvPicPr>
        <p:blipFill>
          <a:blip r:embed="rId5"/>
          <a:stretch>
            <a:fillRect/>
          </a:stretch>
        </p:blipFill>
        <p:spPr>
          <a:xfrm>
            <a:off x="7002405" y="113217"/>
            <a:ext cx="1686602" cy="1121387"/>
          </a:xfrm>
          <a:prstGeom prst="rect">
            <a:avLst/>
          </a:prstGeom>
        </p:spPr>
      </p:pic>
      <p:sp>
        <p:nvSpPr>
          <p:cNvPr id="11" name="テキスト ボックス 10">
            <a:extLst>
              <a:ext uri="{FF2B5EF4-FFF2-40B4-BE49-F238E27FC236}">
                <a16:creationId xmlns:a16="http://schemas.microsoft.com/office/drawing/2014/main" id="{5BC95896-D1A5-9335-FDA3-4B7E8F90077C}"/>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81</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483491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右矢印 6"/>
          <p:cNvSpPr/>
          <p:nvPr/>
        </p:nvSpPr>
        <p:spPr>
          <a:xfrm>
            <a:off x="0" y="-7036"/>
            <a:ext cx="9775371" cy="838613"/>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b="1" dirty="0">
                <a:solidFill>
                  <a:schemeClr val="tx1"/>
                </a:solidFill>
                <a:latin typeface="メイリオ" panose="020B0604030504040204" pitchFamily="50" charset="-128"/>
                <a:ea typeface="メイリオ" panose="020B0604030504040204" pitchFamily="50" charset="-128"/>
              </a:rPr>
              <a:t>NEW</a:t>
            </a:r>
            <a:r>
              <a:rPr kumimoji="1" lang="ja-JP" altLang="en-US" b="1" dirty="0">
                <a:solidFill>
                  <a:schemeClr val="tx1"/>
                </a:solidFill>
                <a:latin typeface="メイリオ" panose="020B0604030504040204" pitchFamily="50" charset="-128"/>
                <a:ea typeface="メイリオ" panose="020B0604030504040204" pitchFamily="50" charset="-128"/>
              </a:rPr>
              <a:t> スポット</a:t>
            </a: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4" name="タイトル 1"/>
          <p:cNvSpPr txBox="1">
            <a:spLocks/>
          </p:cNvSpPr>
          <p:nvPr/>
        </p:nvSpPr>
        <p:spPr>
          <a:xfrm>
            <a:off x="-725806" y="503883"/>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endParaRPr lang="ja-JP" altLang="en-US" sz="3200" b="1" dirty="0"/>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7" name="タイトル 1"/>
          <p:cNvSpPr txBox="1">
            <a:spLocks/>
          </p:cNvSpPr>
          <p:nvPr/>
        </p:nvSpPr>
        <p:spPr>
          <a:xfrm>
            <a:off x="2575165" y="675000"/>
            <a:ext cx="5119634" cy="6519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4400" b="1" dirty="0">
                <a:latin typeface="HG正楷書体-PRO" panose="03000600000000000000" pitchFamily="66" charset="-128"/>
                <a:ea typeface="HG正楷書体-PRO" panose="03000600000000000000" pitchFamily="66" charset="-128"/>
              </a:rPr>
              <a:t>NEW OPEN</a:t>
            </a:r>
            <a:r>
              <a:rPr lang="ja-JP" altLang="en-US" sz="4400" b="1" dirty="0">
                <a:latin typeface="HG正楷書体-PRO" panose="03000600000000000000" pitchFamily="66" charset="-128"/>
                <a:ea typeface="HG正楷書体-PRO" panose="03000600000000000000" pitchFamily="66" charset="-128"/>
              </a:rPr>
              <a:t>施設</a:t>
            </a:r>
          </a:p>
        </p:txBody>
      </p:sp>
      <p:sp>
        <p:nvSpPr>
          <p:cNvPr id="25" name="楕円 24"/>
          <p:cNvSpPr/>
          <p:nvPr/>
        </p:nvSpPr>
        <p:spPr>
          <a:xfrm>
            <a:off x="7523648" y="653320"/>
            <a:ext cx="1605106" cy="1618922"/>
          </a:xfrm>
          <a:prstGeom prst="ellipse">
            <a:avLst/>
          </a:prstGeom>
          <a:solidFill>
            <a:srgbClr val="F9F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楕円 30"/>
          <p:cNvSpPr/>
          <p:nvPr/>
        </p:nvSpPr>
        <p:spPr>
          <a:xfrm>
            <a:off x="142876" y="4953328"/>
            <a:ext cx="1605106" cy="1618922"/>
          </a:xfrm>
          <a:prstGeom prst="ellipse">
            <a:avLst/>
          </a:prstGeom>
          <a:solidFill>
            <a:srgbClr val="F9F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6" name="表 25"/>
          <p:cNvGraphicFramePr>
            <a:graphicFrameLocks noGrp="1"/>
          </p:cNvGraphicFramePr>
          <p:nvPr>
            <p:extLst>
              <p:ext uri="{D42A27DB-BD31-4B8C-83A1-F6EECF244321}">
                <p14:modId xmlns:p14="http://schemas.microsoft.com/office/powerpoint/2010/main" val="248446952"/>
              </p:ext>
            </p:extLst>
          </p:nvPr>
        </p:nvGraphicFramePr>
        <p:xfrm>
          <a:off x="142876" y="1588376"/>
          <a:ext cx="9632495" cy="4504208"/>
        </p:xfrm>
        <a:graphic>
          <a:graphicData uri="http://schemas.openxmlformats.org/drawingml/2006/table">
            <a:tbl>
              <a:tblPr firstRow="1" bandRow="1">
                <a:tableStyleId>{5C22544A-7EE6-4342-B048-85BDC9FD1C3A}</a:tableStyleId>
              </a:tblPr>
              <a:tblGrid>
                <a:gridCol w="836178">
                  <a:extLst>
                    <a:ext uri="{9D8B030D-6E8A-4147-A177-3AD203B41FA5}">
                      <a16:colId xmlns:a16="http://schemas.microsoft.com/office/drawing/2014/main" val="597198808"/>
                    </a:ext>
                  </a:extLst>
                </a:gridCol>
                <a:gridCol w="2813360">
                  <a:extLst>
                    <a:ext uri="{9D8B030D-6E8A-4147-A177-3AD203B41FA5}">
                      <a16:colId xmlns:a16="http://schemas.microsoft.com/office/drawing/2014/main" val="2770366239"/>
                    </a:ext>
                  </a:extLst>
                </a:gridCol>
                <a:gridCol w="5000843">
                  <a:extLst>
                    <a:ext uri="{9D8B030D-6E8A-4147-A177-3AD203B41FA5}">
                      <a16:colId xmlns:a16="http://schemas.microsoft.com/office/drawing/2014/main" val="3856336532"/>
                    </a:ext>
                  </a:extLst>
                </a:gridCol>
                <a:gridCol w="982114">
                  <a:extLst>
                    <a:ext uri="{9D8B030D-6E8A-4147-A177-3AD203B41FA5}">
                      <a16:colId xmlns:a16="http://schemas.microsoft.com/office/drawing/2014/main" val="1045076330"/>
                    </a:ext>
                  </a:extLst>
                </a:gridCol>
              </a:tblGrid>
              <a:tr h="468748">
                <a:tc>
                  <a:txBody>
                    <a:bodyPr/>
                    <a:lstStyle/>
                    <a:p>
                      <a:r>
                        <a:rPr lang="ja-JP" altLang="en-US" sz="1400" b="1" dirty="0">
                          <a:solidFill>
                            <a:schemeClr val="tx1"/>
                          </a:solidFill>
                        </a:rPr>
                        <a:t>市町村</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400" b="1" dirty="0">
                          <a:solidFill>
                            <a:schemeClr val="tx1"/>
                          </a:solidFill>
                        </a:rPr>
                        <a:t>施設名</a:t>
                      </a:r>
                      <a:endParaRPr lang="en-US" altLang="ja-JP" sz="1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400" b="1" dirty="0">
                          <a:solidFill>
                            <a:schemeClr val="tx1"/>
                          </a:solidFill>
                        </a:rPr>
                        <a:t>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1400" b="1" dirty="0">
                          <a:solidFill>
                            <a:schemeClr val="tx1"/>
                          </a:solidFill>
                        </a:rPr>
                        <a:t>備考</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0741379"/>
                  </a:ext>
                </a:extLst>
              </a:tr>
              <a:tr h="713140">
                <a:tc>
                  <a:txBody>
                    <a:bodyPr/>
                    <a:lstStyle/>
                    <a:p>
                      <a:r>
                        <a:rPr lang="ja-JP" altLang="en-US" sz="1200" b="1" dirty="0">
                          <a:solidFill>
                            <a:schemeClr val="tx1"/>
                          </a:solidFill>
                        </a:rPr>
                        <a:t>田辺市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コンフォートホテル紀伊田辺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ja-JP" sz="1200" b="1" dirty="0">
                          <a:solidFill>
                            <a:schemeClr val="tx1"/>
                          </a:solidFill>
                        </a:rPr>
                        <a:t>R7.5 JR</a:t>
                      </a:r>
                      <a:r>
                        <a:rPr lang="ja-JP" altLang="en-US" sz="1200" b="1" dirty="0">
                          <a:solidFill>
                            <a:schemeClr val="tx1"/>
                          </a:solidFill>
                        </a:rPr>
                        <a:t>紀伊田辺駅近く</a:t>
                      </a:r>
                      <a:r>
                        <a:rPr lang="ja-JP" altLang="en-US" sz="1200" b="1">
                          <a:solidFill>
                            <a:schemeClr val="tx1"/>
                          </a:solidFill>
                        </a:rPr>
                        <a:t>にオープン。</a:t>
                      </a:r>
                      <a:endParaRPr lang="en-US" altLang="ja-JP" sz="1200" b="1" dirty="0">
                        <a:solidFill>
                          <a:schemeClr val="tx1"/>
                        </a:solidFill>
                      </a:endParaRPr>
                    </a:p>
                    <a:p>
                      <a:r>
                        <a:rPr lang="ja-JP" altLang="en-US" sz="1200" b="1" dirty="0">
                          <a:solidFill>
                            <a:schemeClr val="tx1"/>
                          </a:solidFill>
                        </a:rPr>
                        <a:t>客室数</a:t>
                      </a:r>
                      <a:r>
                        <a:rPr lang="en-US" altLang="ja-JP" sz="1200" b="1" dirty="0">
                          <a:solidFill>
                            <a:schemeClr val="tx1"/>
                          </a:solidFill>
                        </a:rPr>
                        <a:t>123</a:t>
                      </a:r>
                      <a:r>
                        <a:rPr lang="ja-JP" altLang="en-US" sz="1200" b="1" dirty="0">
                          <a:solidFill>
                            <a:schemeClr val="tx1"/>
                          </a:solidFill>
                        </a:rPr>
                        <a:t>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宿泊施設</a:t>
                      </a:r>
                      <a:r>
                        <a:rPr lang="en-US" altLang="ja-JP" sz="1200" b="1" dirty="0">
                          <a:solidFill>
                            <a:schemeClr val="tx1"/>
                          </a:solidFill>
                        </a:rPr>
                        <a:t>R7.5</a:t>
                      </a:r>
                      <a:r>
                        <a:rPr lang="ja-JP" altLang="en-US" sz="1200" b="1" dirty="0">
                          <a:solidFill>
                            <a:schemeClr val="tx1"/>
                          </a:solidFill>
                        </a:rPr>
                        <a:t> </a:t>
                      </a:r>
                      <a:r>
                        <a:rPr lang="en-US" altLang="ja-JP" sz="1200" b="1" dirty="0">
                          <a:solidFill>
                            <a:schemeClr val="tx1"/>
                          </a:solidFill>
                        </a:rPr>
                        <a:t>OPEN</a:t>
                      </a:r>
                      <a:endParaRPr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1932061"/>
                  </a:ext>
                </a:extLst>
              </a:tr>
              <a:tr h="611111">
                <a:tc>
                  <a:txBody>
                    <a:bodyPr/>
                    <a:lstStyle/>
                    <a:p>
                      <a:r>
                        <a:rPr lang="ja-JP" altLang="en-US" sz="1200" b="1" dirty="0">
                          <a:solidFill>
                            <a:schemeClr val="tx1"/>
                          </a:solidFill>
                        </a:rPr>
                        <a:t>田辺市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山水館 川湯みどりや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エントランス・ロビー・露天風呂付客室を中心としたリニューアルを実施し、新たな装いで</a:t>
                      </a:r>
                      <a:r>
                        <a:rPr lang="en-US" altLang="ja-JP" sz="1200" b="1" dirty="0">
                          <a:solidFill>
                            <a:schemeClr val="tx1"/>
                          </a:solidFill>
                        </a:rPr>
                        <a:t>2025</a:t>
                      </a:r>
                      <a:r>
                        <a:rPr lang="ja-JP" altLang="en-US" sz="1200" b="1" dirty="0">
                          <a:solidFill>
                            <a:schemeClr val="tx1"/>
                          </a:solidFill>
                        </a:rPr>
                        <a:t>年</a:t>
                      </a:r>
                      <a:r>
                        <a:rPr lang="en-US" altLang="ja-JP" sz="1200" b="1" dirty="0">
                          <a:solidFill>
                            <a:schemeClr val="tx1"/>
                          </a:solidFill>
                        </a:rPr>
                        <a:t>12</a:t>
                      </a:r>
                      <a:r>
                        <a:rPr lang="ja-JP" altLang="en-US" sz="1200" b="1" dirty="0">
                          <a:solidFill>
                            <a:schemeClr val="tx1"/>
                          </a:solidFill>
                        </a:rPr>
                        <a:t>月</a:t>
                      </a:r>
                      <a:r>
                        <a:rPr lang="en-US" altLang="ja-JP" sz="1200" b="1" dirty="0">
                          <a:solidFill>
                            <a:schemeClr val="tx1"/>
                          </a:solidFill>
                        </a:rPr>
                        <a:t>27</a:t>
                      </a:r>
                      <a:r>
                        <a:rPr lang="ja-JP" altLang="en-US" sz="1200" b="1" dirty="0">
                          <a:solidFill>
                            <a:schemeClr val="tx1"/>
                          </a:solidFill>
                        </a:rPr>
                        <a:t>日にグランドオープン。</a:t>
                      </a:r>
                      <a:endParaRPr lang="en-US" altLang="ja-JP" sz="1200" b="1" dirty="0">
                        <a:solidFill>
                          <a:schemeClr val="tx1"/>
                        </a:solidFill>
                      </a:endParaRPr>
                    </a:p>
                    <a:p>
                      <a:r>
                        <a:rPr lang="ja-JP" altLang="en-US" sz="1200" b="1" dirty="0">
                          <a:solidFill>
                            <a:schemeClr val="tx1"/>
                          </a:solidFill>
                        </a:rPr>
                        <a:t>客室数</a:t>
                      </a:r>
                      <a:r>
                        <a:rPr lang="en-US" altLang="ja-JP" sz="1200" b="1" dirty="0">
                          <a:solidFill>
                            <a:schemeClr val="tx1"/>
                          </a:solidFill>
                        </a:rPr>
                        <a:t>90</a:t>
                      </a:r>
                      <a:r>
                        <a:rPr lang="ja-JP" altLang="en-US" sz="1200" b="1" dirty="0">
                          <a:solidFill>
                            <a:schemeClr val="tx1"/>
                          </a:solidFill>
                        </a:rPr>
                        <a:t>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宿泊施設</a:t>
                      </a:r>
                      <a:br>
                        <a:rPr lang="en-US" altLang="ja-JP" sz="1200" b="1" dirty="0">
                          <a:solidFill>
                            <a:schemeClr val="tx1"/>
                          </a:solidFill>
                        </a:rPr>
                      </a:br>
                      <a:r>
                        <a:rPr lang="en-US" altLang="ja-JP" sz="1200" b="1" dirty="0">
                          <a:solidFill>
                            <a:schemeClr val="tx1"/>
                          </a:solidFill>
                        </a:rPr>
                        <a:t>R7.12</a:t>
                      </a:r>
                    </a:p>
                    <a:p>
                      <a:r>
                        <a:rPr lang="ja-JP" altLang="en-US" sz="1000" b="1" dirty="0">
                          <a:solidFill>
                            <a:schemeClr val="tx1"/>
                          </a:solidFill>
                        </a:rPr>
                        <a:t>リニューアル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6658228"/>
                  </a:ext>
                </a:extLst>
              </a:tr>
              <a:tr h="320040">
                <a:tc>
                  <a:txBody>
                    <a:bodyPr/>
                    <a:lstStyle/>
                    <a:p>
                      <a:r>
                        <a:rPr lang="ja-JP" altLang="en-US" sz="1200" b="1" dirty="0">
                          <a:solidFill>
                            <a:schemeClr val="tx1"/>
                          </a:solidFill>
                        </a:rPr>
                        <a:t>上富田町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産直市場　よってって南紀の台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熊野古道中辺路の入口「上富田町」にオープンした西日本最大級の体験型直売所。広大なエリアに、農水産物直売所や、カフェやレストラン、収穫体験ができるいちご園などが集まる。バス駐車場</a:t>
                      </a:r>
                      <a:r>
                        <a:rPr lang="en-US" altLang="ja-JP" sz="1200" b="1" dirty="0">
                          <a:solidFill>
                            <a:schemeClr val="tx1"/>
                          </a:solidFill>
                        </a:rPr>
                        <a:t>10</a:t>
                      </a:r>
                      <a:r>
                        <a:rPr lang="ja-JP" altLang="en-US" sz="1200" b="1" dirty="0">
                          <a:solidFill>
                            <a:schemeClr val="tx1"/>
                          </a:solidFill>
                        </a:rPr>
                        <a:t>台あり。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商業・体験施設</a:t>
                      </a:r>
                      <a:endParaRPr lang="en-US" altLang="ja-JP" sz="1200" b="1" dirty="0">
                        <a:solidFill>
                          <a:schemeClr val="tx1"/>
                        </a:solidFill>
                      </a:endParaRPr>
                    </a:p>
                    <a:p>
                      <a:r>
                        <a:rPr lang="en-US" altLang="ja-JP" sz="1200" b="1" dirty="0">
                          <a:solidFill>
                            <a:schemeClr val="tx1"/>
                          </a:solidFill>
                        </a:rPr>
                        <a:t>R7.3 OPEN</a:t>
                      </a:r>
                      <a:endParaRPr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4741326"/>
                  </a:ext>
                </a:extLst>
              </a:tr>
              <a:tr h="320040">
                <a:tc>
                  <a:txBody>
                    <a:bodyPr/>
                    <a:lstStyle/>
                    <a:p>
                      <a:r>
                        <a:rPr lang="ja-JP" altLang="en-US" sz="1200" b="1" dirty="0">
                          <a:solidFill>
                            <a:schemeClr val="tx1"/>
                          </a:solidFill>
                        </a:rPr>
                        <a:t>那智勝浦町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altLang="ja-JP" sz="1200" b="1" dirty="0">
                          <a:solidFill>
                            <a:schemeClr val="tx1"/>
                          </a:solidFill>
                        </a:rPr>
                        <a:t>TAOYA </a:t>
                      </a:r>
                      <a:r>
                        <a:rPr lang="ja-JP" altLang="en-US" sz="1200" b="1" dirty="0">
                          <a:solidFill>
                            <a:schemeClr val="tx1"/>
                          </a:solidFill>
                        </a:rPr>
                        <a:t>那智勝浦</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大江戸温泉物語</a:t>
                      </a:r>
                      <a:r>
                        <a:rPr lang="en-US" altLang="ja-JP" sz="1200" b="1" dirty="0">
                          <a:solidFill>
                            <a:schemeClr val="tx1"/>
                          </a:solidFill>
                        </a:rPr>
                        <a:t>Premium </a:t>
                      </a:r>
                      <a:r>
                        <a:rPr lang="ja-JP" altLang="en-US" sz="1200" b="1" dirty="0">
                          <a:solidFill>
                            <a:schemeClr val="tx1"/>
                          </a:solidFill>
                        </a:rPr>
                        <a:t>越之湯が、</a:t>
                      </a:r>
                      <a:r>
                        <a:rPr lang="en-US" altLang="ja-JP" sz="1200" b="1" dirty="0">
                          <a:solidFill>
                            <a:schemeClr val="tx1"/>
                          </a:solidFill>
                        </a:rPr>
                        <a:t>2025</a:t>
                      </a:r>
                      <a:r>
                        <a:rPr lang="ja-JP" altLang="en-US" sz="1200" b="1" dirty="0">
                          <a:solidFill>
                            <a:schemeClr val="tx1"/>
                          </a:solidFill>
                        </a:rPr>
                        <a:t>年</a:t>
                      </a:r>
                      <a:r>
                        <a:rPr lang="en-US" altLang="ja-JP" sz="1200" b="1" dirty="0">
                          <a:solidFill>
                            <a:schemeClr val="tx1"/>
                          </a:solidFill>
                        </a:rPr>
                        <a:t>6</a:t>
                      </a:r>
                      <a:r>
                        <a:rPr lang="ja-JP" altLang="en-US" sz="1200" b="1" dirty="0">
                          <a:solidFill>
                            <a:schemeClr val="tx1"/>
                          </a:solidFill>
                        </a:rPr>
                        <a:t>月「</a:t>
                      </a:r>
                      <a:r>
                        <a:rPr lang="en-US" altLang="ja-JP" sz="1200" b="1" dirty="0">
                          <a:solidFill>
                            <a:schemeClr val="tx1"/>
                          </a:solidFill>
                        </a:rPr>
                        <a:t>TAOYA</a:t>
                      </a:r>
                      <a:r>
                        <a:rPr lang="ja-JP" altLang="en-US" sz="1200" b="1" dirty="0">
                          <a:solidFill>
                            <a:schemeClr val="tx1"/>
                          </a:solidFill>
                        </a:rPr>
                        <a:t>那智勝浦」としてリブランドオープン。</a:t>
                      </a:r>
                      <a:endParaRPr lang="en-US" altLang="ja-JP" sz="1200" b="1" dirty="0">
                        <a:solidFill>
                          <a:schemeClr val="tx1"/>
                        </a:solidFill>
                      </a:endParaRPr>
                    </a:p>
                    <a:p>
                      <a:r>
                        <a:rPr lang="ja-JP" altLang="en-US" sz="1200" b="1" dirty="0">
                          <a:solidFill>
                            <a:schemeClr val="tx1"/>
                          </a:solidFill>
                        </a:rPr>
                        <a:t>客室数</a:t>
                      </a:r>
                      <a:r>
                        <a:rPr lang="en-US" altLang="ja-JP" sz="1200" b="1" dirty="0">
                          <a:solidFill>
                            <a:schemeClr val="tx1"/>
                          </a:solidFill>
                        </a:rPr>
                        <a:t>85</a:t>
                      </a:r>
                      <a:r>
                        <a:rPr lang="ja-JP" altLang="en-US" sz="1200" b="1" dirty="0">
                          <a:solidFill>
                            <a:schemeClr val="tx1"/>
                          </a:solidFill>
                        </a:rPr>
                        <a:t>室</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宿泊施設</a:t>
                      </a:r>
                      <a:r>
                        <a:rPr lang="en-US" altLang="ja-JP" sz="1200" b="1" dirty="0">
                          <a:solidFill>
                            <a:schemeClr val="tx1"/>
                          </a:solidFill>
                        </a:rPr>
                        <a:t>R7.6</a:t>
                      </a:r>
                    </a:p>
                    <a:p>
                      <a:r>
                        <a:rPr lang="ja-JP" altLang="en-US" sz="1100" b="1" dirty="0">
                          <a:solidFill>
                            <a:schemeClr val="tx1"/>
                          </a:solidFill>
                        </a:rPr>
                        <a:t>リブランド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1604554"/>
                  </a:ext>
                </a:extLst>
              </a:tr>
              <a:tr h="320040">
                <a:tc>
                  <a:txBody>
                    <a:bodyPr/>
                    <a:lstStyle/>
                    <a:p>
                      <a:r>
                        <a:rPr lang="ja-JP" altLang="en-US" sz="1200" b="1" dirty="0">
                          <a:solidFill>
                            <a:schemeClr val="tx1"/>
                          </a:solidFill>
                        </a:rPr>
                        <a:t>那智勝浦町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ホテル浦島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全館リニューアルの第</a:t>
                      </a:r>
                      <a:r>
                        <a:rPr lang="en-US" altLang="ja-JP" sz="1200" b="1" dirty="0">
                          <a:solidFill>
                            <a:schemeClr val="tx1"/>
                          </a:solidFill>
                        </a:rPr>
                        <a:t>1</a:t>
                      </a:r>
                      <a:r>
                        <a:rPr lang="ja-JP" altLang="en-US" sz="1200" b="1" dirty="0">
                          <a:solidFill>
                            <a:schemeClr val="tx1"/>
                          </a:solidFill>
                        </a:rPr>
                        <a:t>期として、日昇館が</a:t>
                      </a:r>
                      <a:r>
                        <a:rPr lang="en-US" altLang="ja-JP" sz="1200" b="1" dirty="0">
                          <a:solidFill>
                            <a:schemeClr val="tx1"/>
                          </a:solidFill>
                        </a:rPr>
                        <a:t>R8.8</a:t>
                      </a:r>
                      <a:r>
                        <a:rPr lang="ja-JP" altLang="en-US" sz="1200" b="1" dirty="0">
                          <a:solidFill>
                            <a:schemeClr val="tx1"/>
                          </a:solidFill>
                        </a:rPr>
                        <a:t>に完成予定。</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100" b="1" dirty="0">
                          <a:solidFill>
                            <a:schemeClr val="tx1"/>
                          </a:solidFill>
                        </a:rPr>
                        <a:t>宿泊施設</a:t>
                      </a:r>
                      <a:endParaRPr lang="en-US" altLang="ja-JP" sz="1100" b="1" dirty="0">
                        <a:solidFill>
                          <a:schemeClr val="tx1"/>
                        </a:solidFill>
                      </a:endParaRPr>
                    </a:p>
                    <a:p>
                      <a:r>
                        <a:rPr lang="en-US" altLang="ja-JP" sz="1100" b="1" dirty="0">
                          <a:solidFill>
                            <a:schemeClr val="tx1"/>
                          </a:solidFill>
                        </a:rPr>
                        <a:t>R8.8</a:t>
                      </a:r>
                      <a:r>
                        <a:rPr lang="en-US" altLang="ja-JP" sz="1050" b="1" dirty="0">
                          <a:solidFill>
                            <a:schemeClr val="tx1"/>
                          </a:solidFill>
                        </a:rPr>
                        <a:t>(</a:t>
                      </a:r>
                      <a:r>
                        <a:rPr lang="ja-JP" altLang="en-US" sz="1050" b="1" dirty="0">
                          <a:solidFill>
                            <a:schemeClr val="tx1"/>
                          </a:solidFill>
                        </a:rPr>
                        <a:t>予定</a:t>
                      </a:r>
                      <a:r>
                        <a:rPr lang="en-US" altLang="ja-JP" sz="1050" b="1" dirty="0">
                          <a:solidFill>
                            <a:schemeClr val="tx1"/>
                          </a:solidFill>
                        </a:rPr>
                        <a:t>)</a:t>
                      </a:r>
                    </a:p>
                    <a:p>
                      <a:r>
                        <a:rPr lang="ja-JP" altLang="en-US" sz="1000" b="1" dirty="0">
                          <a:solidFill>
                            <a:schemeClr val="tx1"/>
                          </a:solidFill>
                        </a:rPr>
                        <a:t>リニューアル</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42258422"/>
                  </a:ext>
                </a:extLst>
              </a:tr>
              <a:tr h="320040">
                <a:tc>
                  <a:txBody>
                    <a:bodyPr/>
                    <a:lstStyle/>
                    <a:p>
                      <a:r>
                        <a:rPr lang="ja-JP" altLang="en-US" sz="1200" b="1" dirty="0">
                          <a:solidFill>
                            <a:schemeClr val="tx1"/>
                          </a:solidFill>
                        </a:rPr>
                        <a:t>串本町</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宇宙ふれあいホール</a:t>
                      </a:r>
                      <a:r>
                        <a:rPr lang="en-US" altLang="ja-JP" sz="1200" b="1" dirty="0">
                          <a:solidFill>
                            <a:schemeClr val="tx1"/>
                          </a:solidFill>
                        </a:rPr>
                        <a:t>Sora−Miru</a:t>
                      </a:r>
                      <a:endParaRPr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ja-JP" altLang="en-US" sz="1200" b="1" dirty="0">
                          <a:solidFill>
                            <a:schemeClr val="tx1"/>
                          </a:solidFill>
                        </a:rPr>
                        <a:t>宇宙やロケットを身近に感じ、学ぶことができる体験型施設。</a:t>
                      </a:r>
                    </a:p>
                    <a:p>
                      <a:r>
                        <a:rPr lang="ja-JP" altLang="en-US" sz="1200" b="1" dirty="0">
                          <a:solidFill>
                            <a:schemeClr val="tx1"/>
                          </a:solidFill>
                        </a:rPr>
                        <a:t>１階：ロケットミュージアム・星空ライブラリー</a:t>
                      </a:r>
                      <a:endParaRPr lang="en-US" altLang="ja-JP" sz="1200" b="1" dirty="0">
                        <a:solidFill>
                          <a:schemeClr val="tx1"/>
                        </a:solidFill>
                      </a:endParaRPr>
                    </a:p>
                    <a:p>
                      <a:r>
                        <a:rPr lang="ja-JP" altLang="en-US" sz="1200" b="1" dirty="0">
                          <a:solidFill>
                            <a:schemeClr val="tx1"/>
                          </a:solidFill>
                        </a:rPr>
                        <a:t>２階：古座サテライトオフィス</a:t>
                      </a:r>
                    </a:p>
                    <a:p>
                      <a:r>
                        <a:rPr lang="ja-JP" altLang="en-US" sz="1200" b="1" dirty="0">
                          <a:solidFill>
                            <a:schemeClr val="tx1"/>
                          </a:solidFill>
                        </a:rPr>
                        <a:t>３階：スペースシアター（</a:t>
                      </a:r>
                      <a:r>
                        <a:rPr lang="en-US" altLang="ja-JP" sz="1200" b="1" dirty="0">
                          <a:solidFill>
                            <a:schemeClr val="tx1"/>
                          </a:solidFill>
                        </a:rPr>
                        <a:t>8K</a:t>
                      </a:r>
                      <a:r>
                        <a:rPr lang="ja-JP" altLang="en-US" sz="1200" b="1" dirty="0">
                          <a:solidFill>
                            <a:schemeClr val="tx1"/>
                          </a:solidFill>
                        </a:rPr>
                        <a:t>映像とリアルな音響で打ち上げ映像を</a:t>
                      </a:r>
                      <a:r>
                        <a:rPr lang="en-US" altLang="ja-JP" sz="1200" b="1" dirty="0">
                          <a:solidFill>
                            <a:schemeClr val="tx1"/>
                          </a:solidFill>
                        </a:rPr>
                        <a:t>)</a:t>
                      </a:r>
                      <a:endParaRPr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ja-JP" altLang="en-US" sz="1200" b="1" dirty="0">
                          <a:solidFill>
                            <a:schemeClr val="tx1"/>
                          </a:solidFill>
                        </a:rPr>
                        <a:t>観光施設</a:t>
                      </a:r>
                      <a:endParaRPr lang="en-US" altLang="ja-JP" sz="1200" b="1" dirty="0">
                        <a:solidFill>
                          <a:schemeClr val="tx1"/>
                        </a:solidFill>
                      </a:endParaRPr>
                    </a:p>
                    <a:p>
                      <a:pPr algn="l"/>
                      <a:r>
                        <a:rPr lang="en-US" altLang="ja-JP" sz="1200" b="1" dirty="0">
                          <a:solidFill>
                            <a:schemeClr val="tx1"/>
                          </a:solidFill>
                        </a:rPr>
                        <a:t>R7.4 OPEN</a:t>
                      </a:r>
                      <a:endParaRPr lang="ja-JP" altLang="en-US" sz="12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0314706"/>
                  </a:ext>
                </a:extLst>
              </a:tr>
            </a:tbl>
          </a:graphicData>
        </a:graphic>
      </p:graphicFrame>
      <p:sp>
        <p:nvSpPr>
          <p:cNvPr id="5" name="テキスト ボックス 4">
            <a:extLst>
              <a:ext uri="{FF2B5EF4-FFF2-40B4-BE49-F238E27FC236}">
                <a16:creationId xmlns:a16="http://schemas.microsoft.com/office/drawing/2014/main" id="{E77F2AE4-2FB5-E643-6206-90022805AED3}"/>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82</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693514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C507856-85AC-25DC-01BB-5AF9A0A0EE82}"/>
            </a:ext>
          </a:extLst>
        </p:cNvPr>
        <p:cNvGrpSpPr/>
        <p:nvPr/>
      </p:nvGrpSpPr>
      <p:grpSpPr>
        <a:xfrm>
          <a:off x="0" y="0"/>
          <a:ext cx="0" cy="0"/>
          <a:chOff x="0" y="0"/>
          <a:chExt cx="0" cy="0"/>
        </a:xfrm>
      </p:grpSpPr>
      <p:sp>
        <p:nvSpPr>
          <p:cNvPr id="7" name="右矢印 6">
            <a:extLst>
              <a:ext uri="{FF2B5EF4-FFF2-40B4-BE49-F238E27FC236}">
                <a16:creationId xmlns:a16="http://schemas.microsoft.com/office/drawing/2014/main" id="{74D3B357-846C-E65B-143F-F6946C8C982B}"/>
              </a:ext>
            </a:extLst>
          </p:cNvPr>
          <p:cNvSpPr/>
          <p:nvPr/>
        </p:nvSpPr>
        <p:spPr>
          <a:xfrm>
            <a:off x="0" y="-7036"/>
            <a:ext cx="9775371" cy="838613"/>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en-US" altLang="ja-JP" b="1" dirty="0">
                <a:solidFill>
                  <a:schemeClr val="tx1"/>
                </a:solidFill>
                <a:latin typeface="メイリオ" panose="020B0604030504040204" pitchFamily="50" charset="-128"/>
                <a:ea typeface="メイリオ" panose="020B0604030504040204" pitchFamily="50" charset="-128"/>
              </a:rPr>
              <a:t>NEW</a:t>
            </a:r>
            <a:r>
              <a:rPr kumimoji="1" lang="ja-JP" altLang="en-US" b="1" dirty="0">
                <a:solidFill>
                  <a:schemeClr val="tx1"/>
                </a:solidFill>
                <a:latin typeface="メイリオ" panose="020B0604030504040204" pitchFamily="50" charset="-128"/>
                <a:ea typeface="メイリオ" panose="020B0604030504040204" pitchFamily="50" charset="-128"/>
              </a:rPr>
              <a:t> スポット</a:t>
            </a:r>
          </a:p>
        </p:txBody>
      </p:sp>
      <p:pic>
        <p:nvPicPr>
          <p:cNvPr id="4" name="図 3">
            <a:extLst>
              <a:ext uri="{FF2B5EF4-FFF2-40B4-BE49-F238E27FC236}">
                <a16:creationId xmlns:a16="http://schemas.microsoft.com/office/drawing/2014/main" id="{EAD939DE-1400-319E-DF29-67854AEFA8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a:extLst>
              <a:ext uri="{FF2B5EF4-FFF2-40B4-BE49-F238E27FC236}">
                <a16:creationId xmlns:a16="http://schemas.microsoft.com/office/drawing/2014/main" id="{D259D6FD-BAC9-3EF9-B141-450D754E69E0}"/>
              </a:ext>
            </a:extLst>
          </p:cNvPr>
          <p:cNvPicPr>
            <a:picLocks noChangeAspect="1"/>
          </p:cNvPicPr>
          <p:nvPr/>
        </p:nvPicPr>
        <p:blipFill>
          <a:blip r:embed="rId3"/>
          <a:stretch>
            <a:fillRect/>
          </a:stretch>
        </p:blipFill>
        <p:spPr>
          <a:xfrm>
            <a:off x="10087243" y="412271"/>
            <a:ext cx="952792" cy="952792"/>
          </a:xfrm>
          <a:prstGeom prst="rect">
            <a:avLst/>
          </a:prstGeom>
        </p:spPr>
      </p:pic>
      <p:sp>
        <p:nvSpPr>
          <p:cNvPr id="14" name="タイトル 1">
            <a:extLst>
              <a:ext uri="{FF2B5EF4-FFF2-40B4-BE49-F238E27FC236}">
                <a16:creationId xmlns:a16="http://schemas.microsoft.com/office/drawing/2014/main" id="{AD0DFD28-42F5-FC7C-CCD5-E34D56D8B51D}"/>
              </a:ext>
            </a:extLst>
          </p:cNvPr>
          <p:cNvSpPr txBox="1">
            <a:spLocks/>
          </p:cNvSpPr>
          <p:nvPr/>
        </p:nvSpPr>
        <p:spPr>
          <a:xfrm>
            <a:off x="-725806" y="503883"/>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endParaRPr lang="ja-JP" altLang="en-US" sz="3200" b="1" dirty="0"/>
          </a:p>
        </p:txBody>
      </p:sp>
      <p:pic>
        <p:nvPicPr>
          <p:cNvPr id="2" name="図 1">
            <a:extLst>
              <a:ext uri="{FF2B5EF4-FFF2-40B4-BE49-F238E27FC236}">
                <a16:creationId xmlns:a16="http://schemas.microsoft.com/office/drawing/2014/main" id="{9424D7D8-6D22-F06B-1627-6D43EEAF23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7" name="タイトル 1">
            <a:extLst>
              <a:ext uri="{FF2B5EF4-FFF2-40B4-BE49-F238E27FC236}">
                <a16:creationId xmlns:a16="http://schemas.microsoft.com/office/drawing/2014/main" id="{6FFE2005-475F-3045-7835-70569DB189E2}"/>
              </a:ext>
            </a:extLst>
          </p:cNvPr>
          <p:cNvSpPr txBox="1">
            <a:spLocks/>
          </p:cNvSpPr>
          <p:nvPr/>
        </p:nvSpPr>
        <p:spPr>
          <a:xfrm>
            <a:off x="1487052" y="675000"/>
            <a:ext cx="7251454" cy="6519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4400" b="1" dirty="0">
                <a:latin typeface="HG正楷書体-PRO" panose="03000600000000000000" pitchFamily="66" charset="-128"/>
                <a:ea typeface="HG正楷書体-PRO" panose="03000600000000000000" pitchFamily="66" charset="-128"/>
              </a:rPr>
              <a:t>NEW RELEASE</a:t>
            </a:r>
            <a:endParaRPr lang="ja-JP" altLang="en-US" sz="4400" b="1" dirty="0">
              <a:latin typeface="HG正楷書体-PRO" panose="03000600000000000000" pitchFamily="66" charset="-128"/>
              <a:ea typeface="HG正楷書体-PRO" panose="03000600000000000000" pitchFamily="66" charset="-128"/>
            </a:endParaRPr>
          </a:p>
        </p:txBody>
      </p:sp>
      <p:sp>
        <p:nvSpPr>
          <p:cNvPr id="25" name="楕円 24">
            <a:extLst>
              <a:ext uri="{FF2B5EF4-FFF2-40B4-BE49-F238E27FC236}">
                <a16:creationId xmlns:a16="http://schemas.microsoft.com/office/drawing/2014/main" id="{2625DD19-604E-0148-62B2-2F50D447F659}"/>
              </a:ext>
            </a:extLst>
          </p:cNvPr>
          <p:cNvSpPr/>
          <p:nvPr/>
        </p:nvSpPr>
        <p:spPr>
          <a:xfrm>
            <a:off x="7523648" y="653320"/>
            <a:ext cx="1605106" cy="1618922"/>
          </a:xfrm>
          <a:prstGeom prst="ellipse">
            <a:avLst/>
          </a:prstGeom>
          <a:solidFill>
            <a:srgbClr val="F9F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1A5AC165-1661-B868-149C-71586C964B70}"/>
              </a:ext>
            </a:extLst>
          </p:cNvPr>
          <p:cNvSpPr/>
          <p:nvPr/>
        </p:nvSpPr>
        <p:spPr>
          <a:xfrm>
            <a:off x="142876" y="4953328"/>
            <a:ext cx="1605106" cy="1618922"/>
          </a:xfrm>
          <a:prstGeom prst="ellipse">
            <a:avLst/>
          </a:prstGeom>
          <a:solidFill>
            <a:srgbClr val="F9F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B1922CA-8EAE-BE18-3160-CA1EE922EE23}"/>
              </a:ext>
            </a:extLst>
          </p:cNvPr>
          <p:cNvSpPr txBox="1"/>
          <p:nvPr/>
        </p:nvSpPr>
        <p:spPr>
          <a:xfrm>
            <a:off x="137359" y="1297701"/>
            <a:ext cx="9638011" cy="2585323"/>
          </a:xfrm>
          <a:prstGeom prst="rect">
            <a:avLst/>
          </a:prstGeom>
          <a:noFill/>
          <a:ln w="3175">
            <a:solidFill>
              <a:schemeClr val="tx1"/>
            </a:solidFill>
            <a:prstDash val="sysDot"/>
          </a:ln>
        </p:spPr>
        <p:txBody>
          <a:bodyPr wrap="square">
            <a:spAutoFit/>
          </a:bodyPr>
          <a:lstStyle/>
          <a:p>
            <a:r>
              <a:rPr lang="ja-JP" altLang="en-US" b="1" i="0" dirty="0">
                <a:solidFill>
                  <a:srgbClr val="333333"/>
                </a:solidFill>
                <a:effectLst/>
                <a:latin typeface="Noto Sans JP" panose="020B0200000000000000" pitchFamily="50" charset="-128"/>
                <a:ea typeface="Noto Sans JP" panose="020B0200000000000000" pitchFamily="50" charset="-128"/>
              </a:rPr>
              <a:t>「</a:t>
            </a:r>
            <a:r>
              <a:rPr lang="en-US" altLang="ja-JP" b="1" i="0" dirty="0">
                <a:solidFill>
                  <a:srgbClr val="333333"/>
                </a:solidFill>
                <a:effectLst/>
                <a:latin typeface="Noto Sans JP" panose="020B0200000000000000" pitchFamily="50" charset="-128"/>
                <a:ea typeface="Noto Sans JP" panose="020B0200000000000000" pitchFamily="50" charset="-128"/>
              </a:rPr>
              <a:t>GRAN </a:t>
            </a:r>
            <a:r>
              <a:rPr lang="ja-JP" altLang="en-US" b="1" i="0" dirty="0">
                <a:solidFill>
                  <a:srgbClr val="333333"/>
                </a:solidFill>
                <a:effectLst/>
                <a:latin typeface="Noto Sans JP" panose="020B0200000000000000" pitchFamily="50" charset="-128"/>
                <a:ea typeface="Noto Sans JP" panose="020B0200000000000000" pitchFamily="50" charset="-128"/>
              </a:rPr>
              <a:t>天空」</a:t>
            </a:r>
            <a:r>
              <a:rPr lang="ja-JP" altLang="en-US" b="1" dirty="0">
                <a:solidFill>
                  <a:srgbClr val="333333"/>
                </a:solidFill>
                <a:latin typeface="Noto Sans JP" panose="020B0200000000000000" pitchFamily="50" charset="-128"/>
                <a:ea typeface="Noto Sans JP" panose="020B0200000000000000" pitchFamily="50" charset="-128"/>
              </a:rPr>
              <a:t> </a:t>
            </a:r>
            <a:r>
              <a:rPr lang="en-US" altLang="ja-JP" b="1" i="0" dirty="0">
                <a:solidFill>
                  <a:srgbClr val="333333"/>
                </a:solidFill>
                <a:effectLst/>
                <a:latin typeface="Noto Sans JP" panose="020B0200000000000000" pitchFamily="50" charset="-128"/>
                <a:ea typeface="Noto Sans JP" panose="020B0200000000000000" pitchFamily="50" charset="-128"/>
              </a:rPr>
              <a:t>2026</a:t>
            </a:r>
            <a:r>
              <a:rPr lang="ja-JP" altLang="en-US" b="1" i="0" dirty="0">
                <a:solidFill>
                  <a:srgbClr val="333333"/>
                </a:solidFill>
                <a:effectLst/>
                <a:latin typeface="Noto Sans JP" panose="020B0200000000000000" pitchFamily="50" charset="-128"/>
                <a:ea typeface="Noto Sans JP" panose="020B0200000000000000" pitchFamily="50" charset="-128"/>
              </a:rPr>
              <a:t>年</a:t>
            </a:r>
            <a:r>
              <a:rPr lang="en-US" altLang="ja-JP" b="1" i="0" dirty="0">
                <a:solidFill>
                  <a:srgbClr val="333333"/>
                </a:solidFill>
                <a:effectLst/>
                <a:latin typeface="Noto Sans JP" panose="020B0200000000000000" pitchFamily="50" charset="-128"/>
                <a:ea typeface="Noto Sans JP" panose="020B0200000000000000" pitchFamily="50" charset="-128"/>
              </a:rPr>
              <a:t>4</a:t>
            </a:r>
            <a:r>
              <a:rPr lang="ja-JP" altLang="en-US" b="1" i="0" dirty="0">
                <a:solidFill>
                  <a:srgbClr val="333333"/>
                </a:solidFill>
                <a:effectLst/>
                <a:latin typeface="Noto Sans JP" panose="020B0200000000000000" pitchFamily="50" charset="-128"/>
                <a:ea typeface="Noto Sans JP" panose="020B0200000000000000" pitchFamily="50" charset="-128"/>
              </a:rPr>
              <a:t>月</a:t>
            </a:r>
            <a:r>
              <a:rPr lang="en-US" altLang="ja-JP" b="1" i="0" dirty="0">
                <a:solidFill>
                  <a:srgbClr val="333333"/>
                </a:solidFill>
                <a:effectLst/>
                <a:latin typeface="Noto Sans JP" panose="020B0200000000000000" pitchFamily="50" charset="-128"/>
                <a:ea typeface="Noto Sans JP" panose="020B0200000000000000" pitchFamily="50" charset="-128"/>
              </a:rPr>
              <a:t>24</a:t>
            </a:r>
            <a:r>
              <a:rPr lang="ja-JP" altLang="en-US" b="1" i="0" dirty="0">
                <a:solidFill>
                  <a:srgbClr val="333333"/>
                </a:solidFill>
                <a:effectLst/>
                <a:latin typeface="Noto Sans JP" panose="020B0200000000000000" pitchFamily="50" charset="-128"/>
                <a:ea typeface="Noto Sans JP" panose="020B0200000000000000" pitchFamily="50" charset="-128"/>
              </a:rPr>
              <a:t>日より運行中！</a:t>
            </a:r>
            <a:endParaRPr lang="en-US" altLang="ja-JP" b="1" dirty="0">
              <a:solidFill>
                <a:srgbClr val="333333"/>
              </a:solidFill>
              <a:latin typeface="Noto Sans JP" panose="020B0200000000000000" pitchFamily="50" charset="-128"/>
              <a:ea typeface="Noto Sans JP" panose="020B0200000000000000" pitchFamily="50" charset="-128"/>
            </a:endParaRPr>
          </a:p>
          <a:p>
            <a:endParaRPr lang="en-US" altLang="ja-JP" sz="1400" dirty="0">
              <a:latin typeface="游ゴシック" panose="020B0400000000000000" pitchFamily="50" charset="-128"/>
              <a:ea typeface="游ゴシック" panose="020B0400000000000000" pitchFamily="50" charset="-128"/>
            </a:endParaRPr>
          </a:p>
          <a:p>
            <a:r>
              <a:rPr lang="ja-JP" altLang="en-US" sz="1400" dirty="0">
                <a:latin typeface="游ゴシック" panose="020B0400000000000000" pitchFamily="50" charset="-128"/>
                <a:ea typeface="游ゴシック" panose="020B0400000000000000" pitchFamily="50" charset="-128"/>
              </a:rPr>
              <a:t> </a:t>
            </a:r>
            <a:r>
              <a:rPr lang="ja-JP" altLang="en-US" sz="1400" b="1" dirty="0">
                <a:latin typeface="游ゴシック" panose="020B0400000000000000" pitchFamily="50" charset="-128"/>
                <a:ea typeface="游ゴシック" panose="020B0400000000000000" pitchFamily="50" charset="-128"/>
              </a:rPr>
              <a:t>南海電気鉄道株式会社は</a:t>
            </a:r>
            <a:r>
              <a:rPr lang="en-US" altLang="ja-JP" sz="1400" b="1" dirty="0">
                <a:latin typeface="游ゴシック" panose="020B0400000000000000" pitchFamily="50" charset="-128"/>
                <a:ea typeface="游ゴシック" panose="020B0400000000000000" pitchFamily="50" charset="-128"/>
              </a:rPr>
              <a:t>2026</a:t>
            </a:r>
            <a:r>
              <a:rPr lang="ja-JP" altLang="en-US" sz="1400" b="1" dirty="0">
                <a:latin typeface="游ゴシック" panose="020B0400000000000000" pitchFamily="50" charset="-128"/>
                <a:ea typeface="游ゴシック" panose="020B0400000000000000" pitchFamily="50" charset="-128"/>
              </a:rPr>
              <a:t>年</a:t>
            </a:r>
            <a:r>
              <a:rPr lang="en-US" altLang="ja-JP" sz="1400" b="1" dirty="0">
                <a:latin typeface="游ゴシック" panose="020B0400000000000000" pitchFamily="50" charset="-128"/>
                <a:ea typeface="游ゴシック" panose="020B0400000000000000" pitchFamily="50" charset="-128"/>
              </a:rPr>
              <a:t>4</a:t>
            </a:r>
            <a:r>
              <a:rPr lang="ja-JP" altLang="en-US" sz="1400" b="1" dirty="0">
                <a:latin typeface="游ゴシック" panose="020B0400000000000000" pitchFamily="50" charset="-128"/>
                <a:ea typeface="游ゴシック" panose="020B0400000000000000" pitchFamily="50" charset="-128"/>
              </a:rPr>
              <a:t>月</a:t>
            </a:r>
            <a:r>
              <a:rPr lang="en-US" altLang="ja-JP" sz="1400" b="1" dirty="0">
                <a:latin typeface="游ゴシック" panose="020B0400000000000000" pitchFamily="50" charset="-128"/>
                <a:ea typeface="游ゴシック" panose="020B0400000000000000" pitchFamily="50" charset="-128"/>
              </a:rPr>
              <a:t>24</a:t>
            </a:r>
            <a:r>
              <a:rPr lang="ja-JP" altLang="en-US" sz="1400" b="1" dirty="0">
                <a:latin typeface="游ゴシック" panose="020B0400000000000000" pitchFamily="50" charset="-128"/>
                <a:ea typeface="游ゴシック" panose="020B0400000000000000" pitchFamily="50" charset="-128"/>
              </a:rPr>
              <a:t>日（金）より新観光列車</a:t>
            </a:r>
            <a:endParaRPr lang="en-US" altLang="ja-JP" sz="1400" b="1" dirty="0">
              <a:latin typeface="游ゴシック" panose="020B0400000000000000" pitchFamily="50" charset="-128"/>
              <a:ea typeface="游ゴシック" panose="020B0400000000000000" pitchFamily="50" charset="-128"/>
            </a:endParaRPr>
          </a:p>
          <a:p>
            <a:r>
              <a:rPr lang="ja-JP" altLang="en-US" sz="1400" b="1" dirty="0">
                <a:latin typeface="游ゴシック" panose="020B0400000000000000" pitchFamily="50" charset="-128"/>
                <a:ea typeface="游ゴシック" panose="020B0400000000000000" pitchFamily="50" charset="-128"/>
              </a:rPr>
              <a:t>「</a:t>
            </a:r>
            <a:r>
              <a:rPr lang="en-US" altLang="ja-JP" sz="1400" b="1" dirty="0">
                <a:latin typeface="游ゴシック" panose="020B0400000000000000" pitchFamily="50" charset="-128"/>
                <a:ea typeface="游ゴシック" panose="020B0400000000000000" pitchFamily="50" charset="-128"/>
              </a:rPr>
              <a:t>GRAN</a:t>
            </a:r>
            <a:r>
              <a:rPr lang="ja-JP" altLang="en-US" sz="1400" b="1" dirty="0">
                <a:latin typeface="游ゴシック" panose="020B0400000000000000" pitchFamily="50" charset="-128"/>
                <a:ea typeface="游ゴシック" panose="020B0400000000000000" pitchFamily="50" charset="-128"/>
              </a:rPr>
              <a:t> 天空（グラン テンクウ）」の運行を開始しました。</a:t>
            </a:r>
            <a:endParaRPr lang="en-US" altLang="ja-JP" sz="1400" b="1" dirty="0">
              <a:latin typeface="游ゴシック" panose="020B0400000000000000" pitchFamily="50" charset="-128"/>
              <a:ea typeface="游ゴシック" panose="020B0400000000000000" pitchFamily="50" charset="-128"/>
            </a:endParaRPr>
          </a:p>
          <a:p>
            <a:r>
              <a:rPr lang="ja-JP" altLang="en-US" sz="1400" b="1" dirty="0">
                <a:solidFill>
                  <a:srgbClr val="333333"/>
                </a:solidFill>
                <a:latin typeface="游ゴシック" panose="020B0400000000000000" pitchFamily="50" charset="-128"/>
                <a:ea typeface="游ゴシック" panose="020B0400000000000000" pitchFamily="50" charset="-128"/>
              </a:rPr>
              <a:t>「</a:t>
            </a:r>
            <a:r>
              <a:rPr lang="en-US" altLang="ja-JP" sz="1400" b="1" dirty="0">
                <a:solidFill>
                  <a:srgbClr val="333333"/>
                </a:solidFill>
                <a:latin typeface="游ゴシック" panose="020B0400000000000000" pitchFamily="50" charset="-128"/>
                <a:ea typeface="游ゴシック" panose="020B0400000000000000" pitchFamily="50" charset="-128"/>
              </a:rPr>
              <a:t>GRAN </a:t>
            </a:r>
            <a:r>
              <a:rPr lang="ja-JP" altLang="en-US" sz="1400" b="1" dirty="0">
                <a:solidFill>
                  <a:srgbClr val="333333"/>
                </a:solidFill>
                <a:latin typeface="游ゴシック" panose="020B0400000000000000" pitchFamily="50" charset="-128"/>
                <a:ea typeface="游ゴシック" panose="020B0400000000000000" pitchFamily="50" charset="-128"/>
              </a:rPr>
              <a:t>天空」は、現在運行中の観光列車「天空」（橋本駅～</a:t>
            </a:r>
            <a:endParaRPr lang="en-US" altLang="ja-JP" sz="1400" b="1" dirty="0">
              <a:solidFill>
                <a:srgbClr val="333333"/>
              </a:solidFill>
              <a:latin typeface="游ゴシック" panose="020B0400000000000000" pitchFamily="50" charset="-128"/>
              <a:ea typeface="游ゴシック" panose="020B0400000000000000" pitchFamily="50" charset="-128"/>
            </a:endParaRPr>
          </a:p>
          <a:p>
            <a:r>
              <a:rPr lang="ja-JP" altLang="en-US" sz="1400" b="1" dirty="0">
                <a:solidFill>
                  <a:srgbClr val="333333"/>
                </a:solidFill>
                <a:latin typeface="游ゴシック" panose="020B0400000000000000" pitchFamily="50" charset="-128"/>
                <a:ea typeface="游ゴシック" panose="020B0400000000000000" pitchFamily="50" charset="-128"/>
              </a:rPr>
              <a:t>極楽橋駅間運行）に代わり、新たに難波駅～極楽橋駅間を運行</a:t>
            </a:r>
            <a:endParaRPr lang="en-US" altLang="ja-JP" sz="1400" b="1" dirty="0">
              <a:solidFill>
                <a:srgbClr val="333333"/>
              </a:solidFill>
              <a:latin typeface="游ゴシック" panose="020B0400000000000000" pitchFamily="50" charset="-128"/>
              <a:ea typeface="游ゴシック" panose="020B0400000000000000" pitchFamily="50" charset="-128"/>
            </a:endParaRPr>
          </a:p>
          <a:p>
            <a:r>
              <a:rPr lang="ja-JP" altLang="en-US" sz="1400" b="1" dirty="0">
                <a:solidFill>
                  <a:srgbClr val="333333"/>
                </a:solidFill>
                <a:latin typeface="游ゴシック" panose="020B0400000000000000" pitchFamily="50" charset="-128"/>
                <a:ea typeface="游ゴシック" panose="020B0400000000000000" pitchFamily="50" charset="-128"/>
              </a:rPr>
              <a:t>する新観光列車です。</a:t>
            </a:r>
            <a:endParaRPr lang="en-US" altLang="ja-JP" sz="1400" b="1" dirty="0">
              <a:solidFill>
                <a:srgbClr val="333333"/>
              </a:solidFill>
              <a:latin typeface="游ゴシック" panose="020B0400000000000000" pitchFamily="50" charset="-128"/>
              <a:ea typeface="游ゴシック" panose="020B0400000000000000" pitchFamily="50" charset="-128"/>
            </a:endParaRPr>
          </a:p>
          <a:p>
            <a:r>
              <a:rPr lang="ja-JP" altLang="en-US" sz="1400" b="1" dirty="0">
                <a:solidFill>
                  <a:srgbClr val="333333"/>
                </a:solidFill>
                <a:latin typeface="游ゴシック" panose="020B0400000000000000" pitchFamily="50" charset="-128"/>
                <a:ea typeface="游ゴシック" panose="020B0400000000000000" pitchFamily="50" charset="-128"/>
              </a:rPr>
              <a:t>落ち着いた空間と心を込めたおもてなしで、誰もが心穏やかな</a:t>
            </a:r>
            <a:endParaRPr lang="en-US" altLang="ja-JP" sz="1400" b="1" dirty="0">
              <a:solidFill>
                <a:srgbClr val="333333"/>
              </a:solidFill>
              <a:latin typeface="游ゴシック" panose="020B0400000000000000" pitchFamily="50" charset="-128"/>
              <a:ea typeface="游ゴシック" panose="020B0400000000000000" pitchFamily="50" charset="-128"/>
            </a:endParaRPr>
          </a:p>
          <a:p>
            <a:r>
              <a:rPr lang="ja-JP" altLang="en-US" sz="1400" b="1" dirty="0">
                <a:solidFill>
                  <a:srgbClr val="333333"/>
                </a:solidFill>
                <a:latin typeface="游ゴシック" panose="020B0400000000000000" pitchFamily="50" charset="-128"/>
                <a:ea typeface="游ゴシック" panose="020B0400000000000000" pitchFamily="50" charset="-128"/>
              </a:rPr>
              <a:t>時間を過ごすことができる旅をお届けします。</a:t>
            </a:r>
            <a:endParaRPr lang="en-US" altLang="ja-JP" sz="1400" b="1" dirty="0">
              <a:solidFill>
                <a:srgbClr val="333333"/>
              </a:solidFill>
              <a:latin typeface="游ゴシック" panose="020B0400000000000000" pitchFamily="50" charset="-128"/>
              <a:ea typeface="游ゴシック" panose="020B0400000000000000" pitchFamily="50" charset="-128"/>
            </a:endParaRPr>
          </a:p>
          <a:p>
            <a:endParaRPr lang="en-US" altLang="ja-JP" b="1" dirty="0">
              <a:solidFill>
                <a:srgbClr val="333333"/>
              </a:solidFill>
              <a:latin typeface="Noto Sans JP" panose="020B0200000000000000" pitchFamily="50" charset="-128"/>
              <a:ea typeface="Noto Sans JP" panose="020B0200000000000000" pitchFamily="50" charset="-128"/>
            </a:endParaRPr>
          </a:p>
          <a:p>
            <a:r>
              <a:rPr lang="en-US" altLang="ja-JP" sz="1400" b="1" dirty="0">
                <a:solidFill>
                  <a:srgbClr val="333333"/>
                </a:solidFill>
                <a:latin typeface="游ゴシック" panose="020B0400000000000000" pitchFamily="50" charset="-128"/>
                <a:ea typeface="游ゴシック" panose="020B0400000000000000" pitchFamily="50" charset="-128"/>
              </a:rPr>
              <a:t>URL</a:t>
            </a:r>
            <a:r>
              <a:rPr lang="ja-JP" altLang="en-US" sz="1400" b="1" dirty="0">
                <a:solidFill>
                  <a:srgbClr val="333333"/>
                </a:solidFill>
                <a:latin typeface="游ゴシック" panose="020B0400000000000000" pitchFamily="50" charset="-128"/>
                <a:ea typeface="游ゴシック" panose="020B0400000000000000" pitchFamily="50" charset="-128"/>
              </a:rPr>
              <a:t>：</a:t>
            </a:r>
            <a:r>
              <a:rPr lang="en-US" altLang="ja-JP" sz="1400" b="1" dirty="0">
                <a:solidFill>
                  <a:srgbClr val="333333"/>
                </a:solidFill>
                <a:latin typeface="游ゴシック" panose="020B0400000000000000" pitchFamily="50" charset="-128"/>
                <a:ea typeface="游ゴシック" panose="020B0400000000000000" pitchFamily="50" charset="-128"/>
              </a:rPr>
              <a:t>https://www.nankai.co.jp/traffic/kankoutrain/grantenku/</a:t>
            </a:r>
            <a:endParaRPr lang="ja-JP" altLang="en-US" b="1" dirty="0"/>
          </a:p>
        </p:txBody>
      </p:sp>
      <p:sp>
        <p:nvSpPr>
          <p:cNvPr id="11" name="テキスト ボックス 10">
            <a:extLst>
              <a:ext uri="{FF2B5EF4-FFF2-40B4-BE49-F238E27FC236}">
                <a16:creationId xmlns:a16="http://schemas.microsoft.com/office/drawing/2014/main" id="{B11BEABE-59AE-F46C-B3B0-8636C86E055F}"/>
              </a:ext>
            </a:extLst>
          </p:cNvPr>
          <p:cNvSpPr txBox="1"/>
          <p:nvPr/>
        </p:nvSpPr>
        <p:spPr>
          <a:xfrm>
            <a:off x="137358" y="3944496"/>
            <a:ext cx="9625765" cy="2487861"/>
          </a:xfrm>
          <a:prstGeom prst="rect">
            <a:avLst/>
          </a:prstGeom>
          <a:noFill/>
          <a:ln>
            <a:solidFill>
              <a:schemeClr val="tx1"/>
            </a:solidFill>
            <a:prstDash val="sysDot"/>
          </a:ln>
        </p:spPr>
        <p:txBody>
          <a:bodyPr wrap="square">
            <a:spAutoFit/>
          </a:bodyPr>
          <a:lstStyle/>
          <a:p>
            <a:r>
              <a:rPr lang="ja-JP" altLang="en-US" b="1" i="0" dirty="0">
                <a:solidFill>
                  <a:srgbClr val="333333"/>
                </a:solidFill>
                <a:effectLst/>
                <a:latin typeface="Noto Sans JP" panose="020B0200000000000000" pitchFamily="50" charset="-128"/>
                <a:ea typeface="Noto Sans JP" panose="020B0200000000000000" pitchFamily="50" charset="-128"/>
              </a:rPr>
              <a:t>和歌山県で初の屋外型リンク登場！</a:t>
            </a:r>
            <a:endParaRPr lang="en-US" altLang="ja-JP" b="1" i="0" dirty="0">
              <a:solidFill>
                <a:srgbClr val="333333"/>
              </a:solidFill>
              <a:effectLst/>
              <a:latin typeface="Noto Sans JP" panose="020B0200000000000000" pitchFamily="50" charset="-128"/>
              <a:ea typeface="Noto Sans JP" panose="020B0200000000000000" pitchFamily="50" charset="-128"/>
            </a:endParaRPr>
          </a:p>
          <a:p>
            <a:r>
              <a:rPr lang="ja-JP" altLang="en-US" b="1" dirty="0">
                <a:solidFill>
                  <a:srgbClr val="333333"/>
                </a:solidFill>
                <a:latin typeface="Noto Sans JP" panose="020B0200000000000000" pitchFamily="50" charset="-128"/>
                <a:ea typeface="Noto Sans JP" panose="020B0200000000000000" pitchFamily="50" charset="-128"/>
              </a:rPr>
              <a:t>道の駅「四季の郷公園」にアイススケートリンクが</a:t>
            </a:r>
            <a:r>
              <a:rPr lang="en-US" altLang="ja-JP" b="1" dirty="0">
                <a:solidFill>
                  <a:srgbClr val="333333"/>
                </a:solidFill>
                <a:latin typeface="Noto Sans JP" panose="020B0200000000000000" pitchFamily="50" charset="-128"/>
                <a:ea typeface="Noto Sans JP" panose="020B0200000000000000" pitchFamily="50" charset="-128"/>
              </a:rPr>
              <a:t>OPEN</a:t>
            </a:r>
            <a:r>
              <a:rPr lang="ja-JP" altLang="en-US" b="1" dirty="0">
                <a:solidFill>
                  <a:srgbClr val="333333"/>
                </a:solidFill>
                <a:latin typeface="Noto Sans JP" panose="020B0200000000000000" pitchFamily="50" charset="-128"/>
                <a:ea typeface="Noto Sans JP" panose="020B0200000000000000" pitchFamily="50" charset="-128"/>
              </a:rPr>
              <a:t>！</a:t>
            </a:r>
            <a:endParaRPr lang="en-US" altLang="ja-JP" b="1" dirty="0">
              <a:solidFill>
                <a:srgbClr val="333333"/>
              </a:solidFill>
              <a:latin typeface="Noto Sans JP" panose="020B0200000000000000" pitchFamily="50" charset="-128"/>
              <a:ea typeface="Noto Sans JP" panose="020B0200000000000000" pitchFamily="50" charset="-128"/>
            </a:endParaRPr>
          </a:p>
          <a:p>
            <a:pPr>
              <a:lnSpc>
                <a:spcPts val="1400"/>
              </a:lnSpc>
            </a:pPr>
            <a:endParaRPr lang="en-US" altLang="ja-JP" b="1" dirty="0">
              <a:solidFill>
                <a:srgbClr val="333333"/>
              </a:solidFill>
              <a:latin typeface="Noto Sans JP" panose="020B0200000000000000" pitchFamily="50" charset="-128"/>
              <a:ea typeface="Noto Sans JP" panose="020B0200000000000000" pitchFamily="50" charset="-128"/>
            </a:endParaRPr>
          </a:p>
          <a:p>
            <a:r>
              <a:rPr lang="ja-JP" altLang="en-US" sz="1400" b="1" i="0" dirty="0">
                <a:solidFill>
                  <a:srgbClr val="000000"/>
                </a:solidFill>
                <a:effectLst/>
                <a:latin typeface="Zen Kaku Gothic New"/>
              </a:rPr>
              <a:t>道の駅 「四季の郷公園」に、和歌山県では初となる、屋外設置型アイススケ</a:t>
            </a:r>
            <a:endParaRPr lang="en-US" altLang="ja-JP" sz="1400" b="1" i="0" dirty="0">
              <a:solidFill>
                <a:srgbClr val="000000"/>
              </a:solidFill>
              <a:effectLst/>
              <a:latin typeface="Zen Kaku Gothic New"/>
            </a:endParaRPr>
          </a:p>
          <a:p>
            <a:r>
              <a:rPr lang="ja-JP" altLang="en-US" sz="1400" b="1" i="0" dirty="0">
                <a:solidFill>
                  <a:srgbClr val="000000"/>
                </a:solidFill>
                <a:effectLst/>
                <a:latin typeface="Zen Kaku Gothic New"/>
              </a:rPr>
              <a:t>ートリンク「</a:t>
            </a:r>
            <a:r>
              <a:rPr lang="en-US" altLang="ja-JP" sz="1400" b="1" i="0" dirty="0">
                <a:solidFill>
                  <a:srgbClr val="000000"/>
                </a:solidFill>
                <a:effectLst/>
                <a:latin typeface="Zen Kaku Gothic New"/>
              </a:rPr>
              <a:t>AOZORA ICE PARK</a:t>
            </a:r>
            <a:r>
              <a:rPr lang="ja-JP" altLang="en-US" sz="1400" b="1" i="0" dirty="0">
                <a:solidFill>
                  <a:srgbClr val="000000"/>
                </a:solidFill>
                <a:effectLst/>
                <a:latin typeface="Zen Kaku Gothic New"/>
              </a:rPr>
              <a:t>」がオープン！まるで池の上に浮かんでいるか</a:t>
            </a:r>
            <a:endParaRPr lang="en-US" altLang="ja-JP" sz="1400" b="1" i="0" dirty="0">
              <a:solidFill>
                <a:srgbClr val="000000"/>
              </a:solidFill>
              <a:effectLst/>
              <a:latin typeface="Zen Kaku Gothic New"/>
            </a:endParaRPr>
          </a:p>
          <a:p>
            <a:r>
              <a:rPr lang="ja-JP" altLang="en-US" sz="1400" b="1" i="0" dirty="0">
                <a:solidFill>
                  <a:srgbClr val="000000"/>
                </a:solidFill>
                <a:effectLst/>
                <a:latin typeface="Zen Kaku Gothic New"/>
              </a:rPr>
              <a:t>のようなロケーションで、自然に囲まれながら本物の氷の上を滑る特別な体</a:t>
            </a:r>
            <a:endParaRPr lang="en-US" altLang="ja-JP" sz="1400" b="1" i="0" dirty="0">
              <a:solidFill>
                <a:srgbClr val="000000"/>
              </a:solidFill>
              <a:effectLst/>
              <a:latin typeface="Zen Kaku Gothic New"/>
            </a:endParaRPr>
          </a:p>
          <a:p>
            <a:r>
              <a:rPr lang="ja-JP" altLang="en-US" sz="1400" b="1" i="0" dirty="0">
                <a:solidFill>
                  <a:srgbClr val="000000"/>
                </a:solidFill>
                <a:effectLst/>
                <a:latin typeface="Zen Kaku Gothic New"/>
              </a:rPr>
              <a:t>験が楽しめます！</a:t>
            </a:r>
            <a:endParaRPr lang="en-US" altLang="ja-JP" sz="1400" b="1" i="0" dirty="0">
              <a:solidFill>
                <a:srgbClr val="000000"/>
              </a:solidFill>
              <a:effectLst/>
              <a:latin typeface="Zen Kaku Gothic New"/>
            </a:endParaRPr>
          </a:p>
          <a:p>
            <a:pPr>
              <a:lnSpc>
                <a:spcPts val="1200"/>
              </a:lnSpc>
            </a:pPr>
            <a:endParaRPr lang="en-US" altLang="ja-JP" sz="1400" b="1" dirty="0">
              <a:solidFill>
                <a:srgbClr val="000000"/>
              </a:solidFill>
              <a:latin typeface="Zen Kaku Gothic New"/>
              <a:ea typeface="游ゴシック" panose="020B0400000000000000" pitchFamily="50" charset="-128"/>
            </a:endParaRPr>
          </a:p>
          <a:p>
            <a:r>
              <a:rPr lang="ja-JP" altLang="en-US" sz="1400" b="1" dirty="0">
                <a:solidFill>
                  <a:srgbClr val="333333"/>
                </a:solidFill>
                <a:latin typeface="游ゴシック" panose="020B0400000000000000" pitchFamily="50" charset="-128"/>
                <a:ea typeface="游ゴシック" panose="020B0400000000000000" pitchFamily="50" charset="-128"/>
              </a:rPr>
              <a:t>住所：和歌山市明王寺</a:t>
            </a:r>
            <a:r>
              <a:rPr lang="en-US" altLang="ja-JP" sz="1400" b="1" dirty="0">
                <a:solidFill>
                  <a:srgbClr val="333333"/>
                </a:solidFill>
                <a:latin typeface="游ゴシック" panose="020B0400000000000000" pitchFamily="50" charset="-128"/>
                <a:ea typeface="游ゴシック" panose="020B0400000000000000" pitchFamily="50" charset="-128"/>
              </a:rPr>
              <a:t>479-1</a:t>
            </a:r>
            <a:r>
              <a:rPr lang="ja-JP" altLang="en-US" sz="1400" b="1" dirty="0">
                <a:solidFill>
                  <a:srgbClr val="333333"/>
                </a:solidFill>
                <a:latin typeface="游ゴシック" panose="020B0400000000000000" pitchFamily="50" charset="-128"/>
                <a:ea typeface="游ゴシック" panose="020B0400000000000000" pitchFamily="50" charset="-128"/>
              </a:rPr>
              <a:t>（道の駅「四季の郷公園」）</a:t>
            </a:r>
            <a:r>
              <a:rPr lang="en-US" altLang="ja-JP" sz="1400" b="1" dirty="0">
                <a:solidFill>
                  <a:srgbClr val="333333"/>
                </a:solidFill>
                <a:latin typeface="游ゴシック" panose="020B0400000000000000" pitchFamily="50" charset="-128"/>
                <a:ea typeface="游ゴシック" panose="020B0400000000000000" pitchFamily="50" charset="-128"/>
              </a:rPr>
              <a:t>※</a:t>
            </a:r>
            <a:r>
              <a:rPr lang="ja-JP" altLang="en-US" sz="1400" b="1" dirty="0">
                <a:solidFill>
                  <a:srgbClr val="333333"/>
                </a:solidFill>
                <a:latin typeface="游ゴシック" panose="020B0400000000000000" pitchFamily="50" charset="-128"/>
                <a:ea typeface="游ゴシック" panose="020B0400000000000000" pitchFamily="50" charset="-128"/>
              </a:rPr>
              <a:t>駐車場有</a:t>
            </a:r>
            <a:endParaRPr lang="en-US" altLang="ja-JP" sz="1400" b="1" dirty="0">
              <a:solidFill>
                <a:srgbClr val="333333"/>
              </a:solidFill>
              <a:latin typeface="游ゴシック" panose="020B0400000000000000" pitchFamily="50" charset="-128"/>
              <a:ea typeface="游ゴシック" panose="020B0400000000000000" pitchFamily="50" charset="-128"/>
            </a:endParaRPr>
          </a:p>
          <a:p>
            <a:r>
              <a:rPr lang="ja-JP" altLang="en-US" sz="1400" b="1" dirty="0">
                <a:solidFill>
                  <a:srgbClr val="333333"/>
                </a:solidFill>
                <a:latin typeface="游ゴシック" panose="020B0400000000000000" pitchFamily="50" charset="-128"/>
                <a:ea typeface="游ゴシック" panose="020B0400000000000000" pitchFamily="50" charset="-128"/>
              </a:rPr>
              <a:t>電話：</a:t>
            </a:r>
            <a:r>
              <a:rPr lang="en-US" altLang="ja-JP" sz="1400" b="1" dirty="0">
                <a:solidFill>
                  <a:srgbClr val="333333"/>
                </a:solidFill>
                <a:latin typeface="游ゴシック" panose="020B0400000000000000" pitchFamily="50" charset="-128"/>
                <a:ea typeface="游ゴシック" panose="020B0400000000000000" pitchFamily="50" charset="-128"/>
              </a:rPr>
              <a:t>073-499-4370</a:t>
            </a:r>
          </a:p>
          <a:p>
            <a:r>
              <a:rPr lang="en-US" altLang="ja-JP" sz="1400" b="1" dirty="0">
                <a:solidFill>
                  <a:srgbClr val="333333"/>
                </a:solidFill>
                <a:latin typeface="游ゴシック" panose="020B0400000000000000" pitchFamily="50" charset="-128"/>
                <a:ea typeface="游ゴシック" panose="020B0400000000000000" pitchFamily="50" charset="-128"/>
              </a:rPr>
              <a:t>URL</a:t>
            </a:r>
            <a:r>
              <a:rPr lang="ja-JP" altLang="en-US" sz="1400" b="1" dirty="0">
                <a:solidFill>
                  <a:srgbClr val="333333"/>
                </a:solidFill>
                <a:latin typeface="游ゴシック" panose="020B0400000000000000" pitchFamily="50" charset="-128"/>
                <a:ea typeface="游ゴシック" panose="020B0400000000000000" pitchFamily="50" charset="-128"/>
              </a:rPr>
              <a:t>：</a:t>
            </a:r>
            <a:r>
              <a:rPr lang="en-US" altLang="ja-JP" sz="1400" b="1" dirty="0">
                <a:solidFill>
                  <a:srgbClr val="333333"/>
                </a:solidFill>
                <a:latin typeface="游ゴシック" panose="020B0400000000000000" pitchFamily="50" charset="-128"/>
                <a:ea typeface="游ゴシック" panose="020B0400000000000000" pitchFamily="50" charset="-128"/>
              </a:rPr>
              <a:t>https://fh-park.jp/</a:t>
            </a:r>
          </a:p>
        </p:txBody>
      </p:sp>
      <p:pic>
        <p:nvPicPr>
          <p:cNvPr id="13" name="図 12">
            <a:extLst>
              <a:ext uri="{FF2B5EF4-FFF2-40B4-BE49-F238E27FC236}">
                <a16:creationId xmlns:a16="http://schemas.microsoft.com/office/drawing/2014/main" id="{7F021E51-074D-4BED-A5D1-7483B6E5C030}"/>
              </a:ext>
            </a:extLst>
          </p:cNvPr>
          <p:cNvPicPr>
            <a:picLocks noChangeAspect="1"/>
          </p:cNvPicPr>
          <p:nvPr/>
        </p:nvPicPr>
        <p:blipFill>
          <a:blip r:embed="rId5"/>
          <a:srcRect l="5175" t="12960" r="5920" b="9760"/>
          <a:stretch/>
        </p:blipFill>
        <p:spPr>
          <a:xfrm>
            <a:off x="5492168" y="1489501"/>
            <a:ext cx="4062960" cy="1986558"/>
          </a:xfrm>
          <a:prstGeom prst="rect">
            <a:avLst/>
          </a:prstGeom>
        </p:spPr>
      </p:pic>
      <p:pic>
        <p:nvPicPr>
          <p:cNvPr id="16" name="図 15">
            <a:extLst>
              <a:ext uri="{FF2B5EF4-FFF2-40B4-BE49-F238E27FC236}">
                <a16:creationId xmlns:a16="http://schemas.microsoft.com/office/drawing/2014/main" id="{50FCA0B3-B41D-9B5C-BEEE-E92AF8CDA792}"/>
              </a:ext>
            </a:extLst>
          </p:cNvPr>
          <p:cNvPicPr>
            <a:picLocks noChangeAspect="1"/>
          </p:cNvPicPr>
          <p:nvPr/>
        </p:nvPicPr>
        <p:blipFill>
          <a:blip r:embed="rId6"/>
          <a:srcRect l="8485" t="36366" r="45827" b="9762"/>
          <a:stretch/>
        </p:blipFill>
        <p:spPr>
          <a:xfrm>
            <a:off x="6462521" y="4115339"/>
            <a:ext cx="3214862" cy="2132306"/>
          </a:xfrm>
          <a:prstGeom prst="rect">
            <a:avLst/>
          </a:prstGeom>
        </p:spPr>
      </p:pic>
      <p:sp>
        <p:nvSpPr>
          <p:cNvPr id="5" name="テキスト ボックス 4">
            <a:extLst>
              <a:ext uri="{FF2B5EF4-FFF2-40B4-BE49-F238E27FC236}">
                <a16:creationId xmlns:a16="http://schemas.microsoft.com/office/drawing/2014/main" id="{2A98809A-5425-9BAA-3059-E8EBC287AA31}"/>
              </a:ext>
            </a:extLst>
          </p:cNvPr>
          <p:cNvSpPr txBox="1"/>
          <p:nvPr/>
        </p:nvSpPr>
        <p:spPr>
          <a:xfrm>
            <a:off x="9192455" y="6418488"/>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83</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297064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楕円 34"/>
          <p:cNvSpPr/>
          <p:nvPr/>
        </p:nvSpPr>
        <p:spPr>
          <a:xfrm>
            <a:off x="300371" y="3208149"/>
            <a:ext cx="1605106" cy="1618922"/>
          </a:xfrm>
          <a:prstGeom prst="ellipse">
            <a:avLst/>
          </a:prstGeom>
          <a:solidFill>
            <a:srgbClr val="F9F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楕円 14"/>
          <p:cNvSpPr/>
          <p:nvPr/>
        </p:nvSpPr>
        <p:spPr>
          <a:xfrm>
            <a:off x="300371" y="1342496"/>
            <a:ext cx="1605106" cy="1618922"/>
          </a:xfrm>
          <a:prstGeom prst="ellipse">
            <a:avLst/>
          </a:prstGeom>
          <a:solidFill>
            <a:srgbClr val="F9F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pic>
        <p:nvPicPr>
          <p:cNvPr id="8" name="図 7"/>
          <p:cNvPicPr>
            <a:picLocks noChangeAspect="1"/>
          </p:cNvPicPr>
          <p:nvPr/>
        </p:nvPicPr>
        <p:blipFill>
          <a:blip r:embed="rId3"/>
          <a:stretch>
            <a:fillRect/>
          </a:stretch>
        </p:blipFill>
        <p:spPr>
          <a:xfrm>
            <a:off x="10087243" y="412271"/>
            <a:ext cx="952792" cy="952792"/>
          </a:xfrm>
          <a:prstGeom prst="rect">
            <a:avLst/>
          </a:prstGeom>
        </p:spPr>
      </p:pic>
      <p:sp>
        <p:nvSpPr>
          <p:cNvPr id="14" name="タイトル 1"/>
          <p:cNvSpPr txBox="1">
            <a:spLocks/>
          </p:cNvSpPr>
          <p:nvPr/>
        </p:nvSpPr>
        <p:spPr>
          <a:xfrm>
            <a:off x="-725806" y="503883"/>
            <a:ext cx="5086349" cy="79613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endParaRPr lang="ja-JP" altLang="en-US" sz="3200" b="1" dirty="0"/>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7243" y="1606731"/>
            <a:ext cx="991022" cy="992641"/>
          </a:xfrm>
          <a:prstGeom prst="rect">
            <a:avLst/>
          </a:prstGeom>
        </p:spPr>
      </p:pic>
      <p:sp>
        <p:nvSpPr>
          <p:cNvPr id="17" name="タイトル 1"/>
          <p:cNvSpPr txBox="1">
            <a:spLocks/>
          </p:cNvSpPr>
          <p:nvPr/>
        </p:nvSpPr>
        <p:spPr>
          <a:xfrm>
            <a:off x="-870764" y="700661"/>
            <a:ext cx="5367777" cy="65192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t>主な助成の種類</a:t>
            </a:r>
          </a:p>
        </p:txBody>
      </p:sp>
      <p:sp>
        <p:nvSpPr>
          <p:cNvPr id="6" name="テキスト ボックス 5"/>
          <p:cNvSpPr txBox="1"/>
          <p:nvPr/>
        </p:nvSpPr>
        <p:spPr>
          <a:xfrm>
            <a:off x="187161" y="1403699"/>
            <a:ext cx="4553114" cy="1615827"/>
          </a:xfrm>
          <a:prstGeom prst="rect">
            <a:avLst/>
          </a:prstGeom>
          <a:noFill/>
        </p:spPr>
        <p:txBody>
          <a:bodyPr wrap="square" rtlCol="0">
            <a:spAutoFit/>
          </a:bodyPr>
          <a:lstStyle/>
          <a:p>
            <a:r>
              <a:rPr kumimoji="1" lang="ja-JP" altLang="en-US" b="1" dirty="0">
                <a:latin typeface="HG丸ｺﾞｼｯｸM-PRO" panose="020F0600000000000000" pitchFamily="50" charset="-128"/>
                <a:ea typeface="HG丸ｺﾞｼｯｸM-PRO" panose="020F0600000000000000" pitchFamily="50" charset="-128"/>
              </a:rPr>
              <a:t>バス助成</a:t>
            </a:r>
            <a:endParaRPr kumimoji="1" lang="en-US" altLang="ja-JP" sz="1200" b="1" dirty="0">
              <a:latin typeface="HG丸ｺﾞｼｯｸM-PRO" panose="020F0600000000000000" pitchFamily="50" charset="-128"/>
              <a:ea typeface="HG丸ｺﾞｼｯｸM-PRO" panose="020F0600000000000000" pitchFamily="50" charset="-128"/>
            </a:endParaRPr>
          </a:p>
          <a:p>
            <a:r>
              <a:rPr kumimoji="1" lang="ja-JP" altLang="en-US" sz="1400" b="1" dirty="0">
                <a:latin typeface="+mn-ea"/>
              </a:rPr>
              <a:t>●</a:t>
            </a:r>
            <a:r>
              <a:rPr kumimoji="1" lang="zh-TW" altLang="en-US" sz="1400" b="1" dirty="0">
                <a:latin typeface="游ゴシック" panose="020B0400000000000000" pitchFamily="50" charset="-128"/>
                <a:ea typeface="游ゴシック" panose="020B0400000000000000" pitchFamily="50" charset="-128"/>
              </a:rPr>
              <a:t>和歌山県団体旅行誘致支援事業補助金</a:t>
            </a:r>
            <a:r>
              <a:rPr kumimoji="1" lang="ja-JP" altLang="en-US" sz="1400" b="1" dirty="0">
                <a:latin typeface="游ゴシック" panose="020B0400000000000000" pitchFamily="50" charset="-128"/>
                <a:ea typeface="游ゴシック" panose="020B0400000000000000" pitchFamily="50" charset="-128"/>
              </a:rPr>
              <a:t>　　　　　　　　</a:t>
            </a:r>
            <a:r>
              <a:rPr kumimoji="1" lang="en-US" altLang="ja-JP" sz="1400" dirty="0">
                <a:latin typeface="+mn-ea"/>
              </a:rPr>
              <a:t>1</a:t>
            </a:r>
            <a:r>
              <a:rPr kumimoji="1" lang="ja-JP" altLang="en-US" sz="1400" dirty="0">
                <a:latin typeface="+mn-ea"/>
              </a:rPr>
              <a:t>ツアー貸切バス５万円　</a:t>
            </a:r>
            <a:endParaRPr kumimoji="1" lang="en-US" altLang="ja-JP" sz="1400" dirty="0">
              <a:latin typeface="+mn-ea"/>
            </a:endParaRPr>
          </a:p>
          <a:p>
            <a:r>
              <a:rPr kumimoji="1" lang="ja-JP" altLang="en-US" sz="1400" b="1" dirty="0"/>
              <a:t>◎岩出市・紀の川市・湯浅町</a:t>
            </a:r>
            <a:endParaRPr kumimoji="1" lang="en-US" altLang="ja-JP" sz="1400" b="1" dirty="0"/>
          </a:p>
          <a:p>
            <a:r>
              <a:rPr kumimoji="1" lang="ja-JP" altLang="en-US" sz="1400" b="1" dirty="0"/>
              <a:t>　田辺市・白浜町</a:t>
            </a:r>
            <a:r>
              <a:rPr kumimoji="1" lang="en-US" altLang="ja-JP" sz="1400" b="1" baseline="30000" dirty="0">
                <a:solidFill>
                  <a:srgbClr val="FF0000"/>
                </a:solidFill>
              </a:rPr>
              <a:t>※</a:t>
            </a:r>
            <a:r>
              <a:rPr kumimoji="1" lang="ja-JP" altLang="en-US" sz="1400" b="1" dirty="0"/>
              <a:t>・那智勝浦町・新宮市</a:t>
            </a:r>
            <a:endParaRPr kumimoji="1" lang="en-US" altLang="ja-JP" sz="1400" b="1" dirty="0"/>
          </a:p>
          <a:p>
            <a:r>
              <a:rPr kumimoji="1" lang="ja-JP" altLang="en-US" sz="1400" b="1" dirty="0"/>
              <a:t>　</a:t>
            </a:r>
            <a:r>
              <a:rPr kumimoji="1" lang="en-US" altLang="ja-JP" sz="1400" u="sng" dirty="0">
                <a:solidFill>
                  <a:srgbClr val="FF0000"/>
                </a:solidFill>
              </a:rPr>
              <a:t>※</a:t>
            </a:r>
            <a:r>
              <a:rPr kumimoji="1" lang="ja-JP" altLang="en-US" sz="1400" u="sng" dirty="0">
                <a:solidFill>
                  <a:srgbClr val="FF0000"/>
                </a:solidFill>
              </a:rPr>
              <a:t>期間限定 </a:t>
            </a:r>
            <a:endParaRPr kumimoji="1" lang="en-US" altLang="ja-JP" sz="1400" u="sng" dirty="0">
              <a:solidFill>
                <a:srgbClr val="FF0000"/>
              </a:solidFill>
            </a:endParaRPr>
          </a:p>
          <a:p>
            <a:endParaRPr kumimoji="1" lang="en-US" altLang="ja-JP" sz="1100" u="sng" dirty="0"/>
          </a:p>
        </p:txBody>
      </p:sp>
      <p:sp>
        <p:nvSpPr>
          <p:cNvPr id="25" name="楕円 24"/>
          <p:cNvSpPr/>
          <p:nvPr/>
        </p:nvSpPr>
        <p:spPr>
          <a:xfrm>
            <a:off x="4421758" y="1290879"/>
            <a:ext cx="1605106" cy="1618922"/>
          </a:xfrm>
          <a:prstGeom prst="ellipse">
            <a:avLst/>
          </a:prstGeom>
          <a:solidFill>
            <a:srgbClr val="F9F0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4416813" y="1468227"/>
            <a:ext cx="4131729" cy="1877437"/>
          </a:xfrm>
          <a:prstGeom prst="rect">
            <a:avLst/>
          </a:prstGeom>
          <a:noFill/>
        </p:spPr>
        <p:txBody>
          <a:bodyPr wrap="square" rtlCol="0">
            <a:spAutoFit/>
          </a:bodyPr>
          <a:lstStyle/>
          <a:p>
            <a:r>
              <a:rPr kumimoji="1" lang="ja-JP" altLang="en-US" b="1" dirty="0">
                <a:latin typeface="HG丸ｺﾞｼｯｸM-PRO" panose="020F0600000000000000" pitchFamily="50" charset="-128"/>
                <a:ea typeface="HG丸ｺﾞｼｯｸM-PRO" panose="020F0600000000000000" pitchFamily="50" charset="-128"/>
              </a:rPr>
              <a:t>ＭＩＣＥ助成</a:t>
            </a:r>
            <a:endParaRPr kumimoji="1" lang="en-US" altLang="ja-JP" b="1" dirty="0">
              <a:latin typeface="HG丸ｺﾞｼｯｸM-PRO" panose="020F0600000000000000" pitchFamily="50" charset="-128"/>
              <a:ea typeface="HG丸ｺﾞｼｯｸM-PRO" panose="020F0600000000000000" pitchFamily="50" charset="-128"/>
            </a:endParaRPr>
          </a:p>
          <a:p>
            <a:r>
              <a:rPr kumimoji="1" lang="ja-JP" altLang="en-US" sz="1400" b="1" dirty="0">
                <a:latin typeface="+mn-ea"/>
              </a:rPr>
              <a:t>●ＭＩＣＥ</a:t>
            </a:r>
            <a:r>
              <a:rPr kumimoji="1" lang="ja-JP" altLang="en-US" sz="1400" b="1" dirty="0">
                <a:latin typeface="メイリオ" panose="020B0604030504040204" pitchFamily="50" charset="-128"/>
                <a:ea typeface="メイリオ" panose="020B0604030504040204" pitchFamily="50" charset="-128"/>
              </a:rPr>
              <a:t>開催助成金</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a:t>
            </a:r>
            <a:r>
              <a:rPr lang="ja-JP" altLang="en-US" sz="1200" dirty="0"/>
              <a:t>県内の宿泊施設の延べ宿泊者数に応じて、最高</a:t>
            </a:r>
            <a:r>
              <a:rPr lang="en-US" altLang="ja-JP" sz="1200" dirty="0"/>
              <a:t>100</a:t>
            </a:r>
            <a:r>
              <a:rPr lang="ja-JP" altLang="en-US" sz="1200" dirty="0"/>
              <a:t>万円</a:t>
            </a:r>
            <a:endParaRPr lang="en-US" altLang="ja-JP" sz="1200" dirty="0"/>
          </a:p>
          <a:p>
            <a:r>
              <a:rPr kumimoji="1" lang="ja-JP" altLang="en-US" sz="1400" b="1" dirty="0">
                <a:latin typeface="+mn-ea"/>
              </a:rPr>
              <a:t>●</a:t>
            </a:r>
            <a:r>
              <a:rPr kumimoji="1" lang="ja-JP" altLang="en-US" sz="1400" b="1" dirty="0">
                <a:latin typeface="メイリオ" panose="020B0604030504040204" pitchFamily="50" charset="-128"/>
                <a:ea typeface="メイリオ" panose="020B0604030504040204" pitchFamily="50" charset="-128"/>
              </a:rPr>
              <a:t>エクスカーション助成金</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a:t>
            </a:r>
            <a:r>
              <a:rPr lang="ja-JP" altLang="en-US" sz="1200" dirty="0"/>
              <a:t>エクスカーション実施に係る経費　最高</a:t>
            </a:r>
            <a:r>
              <a:rPr lang="en-US" altLang="ja-JP" sz="1200" dirty="0"/>
              <a:t>20</a:t>
            </a:r>
            <a:r>
              <a:rPr lang="ja-JP" altLang="en-US" sz="1200" dirty="0"/>
              <a:t>万円</a:t>
            </a:r>
            <a:endParaRPr kumimoji="1" lang="en-US" altLang="ja-JP" sz="1200" dirty="0">
              <a:latin typeface="メイリオ" panose="020B0604030504040204" pitchFamily="50" charset="-128"/>
              <a:ea typeface="メイリオ" panose="020B0604030504040204" pitchFamily="50" charset="-128"/>
            </a:endParaRPr>
          </a:p>
          <a:p>
            <a:r>
              <a:rPr kumimoji="1" lang="ja-JP" altLang="en-US" sz="1400" b="1" dirty="0">
                <a:latin typeface="+mn-ea"/>
              </a:rPr>
              <a:t>●</a:t>
            </a:r>
            <a:r>
              <a:rPr kumimoji="1" lang="zh-TW" altLang="en-US" sz="1400" b="1" dirty="0">
                <a:latin typeface="メイリオ" panose="020B0604030504040204" pitchFamily="50" charset="-128"/>
                <a:ea typeface="メイリオ" panose="020B0604030504040204" pitchFamily="50" charset="-128"/>
              </a:rPr>
              <a:t>視察助成制度</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400" dirty="0">
                <a:latin typeface="メイリオ" panose="020B0604030504040204" pitchFamily="50" charset="-128"/>
                <a:ea typeface="メイリオ" panose="020B0604030504040204" pitchFamily="50" charset="-128"/>
              </a:rPr>
              <a:t>　</a:t>
            </a:r>
            <a:r>
              <a:rPr kumimoji="1" lang="ja-JP" altLang="en-US" sz="1200" dirty="0">
                <a:latin typeface="+mn-ea"/>
              </a:rPr>
              <a:t>現地までの往復交通費・宿泊及び昼食費 等</a:t>
            </a:r>
            <a:endParaRPr kumimoji="1" lang="en-US" altLang="zh-TW" sz="1200" dirty="0">
              <a:latin typeface="+mn-ea"/>
            </a:endParaRPr>
          </a:p>
          <a:p>
            <a:r>
              <a:rPr kumimoji="1" lang="ja-JP" altLang="en-US" sz="1400" dirty="0">
                <a:latin typeface="メイリオ" panose="020B0604030504040204" pitchFamily="50" charset="-128"/>
                <a:ea typeface="メイリオ" panose="020B0604030504040204" pitchFamily="50" charset="-128"/>
              </a:rPr>
              <a:t>◎</a:t>
            </a:r>
            <a:r>
              <a:rPr kumimoji="1" lang="ja-JP" altLang="en-US" sz="1400" b="1" dirty="0">
                <a:latin typeface="メイリオ" panose="020B0604030504040204" pitchFamily="50" charset="-128"/>
                <a:ea typeface="メイリオ" panose="020B0604030504040204" pitchFamily="50" charset="-128"/>
              </a:rPr>
              <a:t>和歌山市・高野町・田辺市・白浜町</a:t>
            </a:r>
            <a:endParaRPr kumimoji="1" lang="en-US" altLang="ja-JP" sz="1400" b="1" dirty="0">
              <a:latin typeface="メイリオ" panose="020B0604030504040204" pitchFamily="50" charset="-128"/>
              <a:ea typeface="メイリオ" panose="020B0604030504040204" pitchFamily="50" charset="-128"/>
            </a:endParaRPr>
          </a:p>
        </p:txBody>
      </p:sp>
      <p:sp>
        <p:nvSpPr>
          <p:cNvPr id="31" name="楕円 30"/>
          <p:cNvSpPr/>
          <p:nvPr/>
        </p:nvSpPr>
        <p:spPr>
          <a:xfrm>
            <a:off x="4262036" y="3461851"/>
            <a:ext cx="1605106" cy="1618922"/>
          </a:xfrm>
          <a:prstGeom prst="ellipse">
            <a:avLst/>
          </a:prstGeom>
          <a:solidFill>
            <a:srgbClr val="C5DF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447017" y="3402932"/>
            <a:ext cx="3239612" cy="1938992"/>
          </a:xfrm>
          <a:prstGeom prst="rect">
            <a:avLst/>
          </a:prstGeom>
          <a:noFill/>
        </p:spPr>
        <p:txBody>
          <a:bodyPr wrap="square" rtlCol="0">
            <a:spAutoFit/>
          </a:bodyPr>
          <a:lstStyle/>
          <a:p>
            <a:r>
              <a:rPr kumimoji="1" lang="ja-JP" altLang="en-US" b="1" dirty="0">
                <a:latin typeface="HG丸ｺﾞｼｯｸM-PRO" panose="020F0600000000000000" pitchFamily="50" charset="-128"/>
                <a:ea typeface="HG丸ｺﾞｼｯｸM-PRO" panose="020F0600000000000000" pitchFamily="50" charset="-128"/>
              </a:rPr>
              <a:t>スポーツ合宿</a:t>
            </a:r>
            <a:endParaRPr kumimoji="1" lang="en-US" altLang="ja-JP" b="1" dirty="0">
              <a:latin typeface="HG丸ｺﾞｼｯｸM-PRO" panose="020F0600000000000000" pitchFamily="50" charset="-128"/>
              <a:ea typeface="HG丸ｺﾞｼｯｸM-PRO" panose="020F0600000000000000" pitchFamily="50" charset="-128"/>
            </a:endParaRPr>
          </a:p>
          <a:p>
            <a:r>
              <a:rPr kumimoji="1" lang="ja-JP" altLang="en-US" sz="1400" b="1" dirty="0"/>
              <a:t>◎和歌山市・印南町・みなべ町</a:t>
            </a:r>
            <a:endParaRPr kumimoji="1" lang="en-US" altLang="ja-JP" sz="1400" b="1" dirty="0"/>
          </a:p>
          <a:p>
            <a:r>
              <a:rPr lang="ja-JP" altLang="en-US" sz="1400" b="1" dirty="0"/>
              <a:t>　日高川町・</a:t>
            </a:r>
            <a:r>
              <a:rPr kumimoji="1" lang="ja-JP" altLang="en-US" sz="1400" b="1" dirty="0"/>
              <a:t>田辺市・白浜町</a:t>
            </a:r>
            <a:r>
              <a:rPr kumimoji="1" lang="en-US" altLang="ja-JP" sz="1400" b="1" baseline="30000" dirty="0">
                <a:solidFill>
                  <a:srgbClr val="FF0000"/>
                </a:solidFill>
              </a:rPr>
              <a:t>※</a:t>
            </a:r>
            <a:r>
              <a:rPr kumimoji="1" lang="en-US" altLang="ja-JP" sz="1400" b="1" baseline="30000" dirty="0"/>
              <a:t> </a:t>
            </a:r>
          </a:p>
          <a:p>
            <a:r>
              <a:rPr lang="ja-JP" altLang="en-US" sz="1400" b="1" baseline="30000" dirty="0"/>
              <a:t>　</a:t>
            </a:r>
            <a:r>
              <a:rPr kumimoji="1" lang="ja-JP" altLang="en-US" sz="1400" b="1" dirty="0"/>
              <a:t>上富田町・すさみ町・那智勝浦町</a:t>
            </a:r>
            <a:endParaRPr kumimoji="1" lang="en-US" altLang="ja-JP" sz="1400" b="1" dirty="0"/>
          </a:p>
          <a:p>
            <a:r>
              <a:rPr kumimoji="1" lang="ja-JP" altLang="en-US" sz="1400" b="1" dirty="0"/>
              <a:t>　串本町・南紀エリアスポーツ合宿</a:t>
            </a:r>
            <a:endParaRPr kumimoji="1" lang="en-US" altLang="ja-JP" sz="1400" b="1" dirty="0"/>
          </a:p>
          <a:p>
            <a:r>
              <a:rPr kumimoji="1" lang="ja-JP" altLang="en-US" sz="1400" b="1" dirty="0"/>
              <a:t>　誘致推進協議会</a:t>
            </a:r>
            <a:endParaRPr kumimoji="1" lang="en-US" altLang="ja-JP" sz="1400" b="1" dirty="0"/>
          </a:p>
          <a:p>
            <a:r>
              <a:rPr kumimoji="1" lang="en-US" altLang="ja-JP" sz="1400" u="sng" dirty="0">
                <a:solidFill>
                  <a:srgbClr val="FF0000"/>
                </a:solidFill>
              </a:rPr>
              <a:t>※</a:t>
            </a:r>
            <a:r>
              <a:rPr kumimoji="1" lang="ja-JP" altLang="en-US" sz="1400" u="sng" dirty="0">
                <a:solidFill>
                  <a:srgbClr val="FF0000"/>
                </a:solidFill>
              </a:rPr>
              <a:t>他助成と併用不可</a:t>
            </a:r>
            <a:endParaRPr kumimoji="1" lang="en-US" altLang="ja-JP" sz="1400" u="sng" dirty="0">
              <a:solidFill>
                <a:srgbClr val="FF0000"/>
              </a:solidFill>
            </a:endParaRPr>
          </a:p>
          <a:p>
            <a:endParaRPr kumimoji="1" lang="en-US" altLang="ja-JP" sz="1400" dirty="0"/>
          </a:p>
        </p:txBody>
      </p:sp>
      <p:sp>
        <p:nvSpPr>
          <p:cNvPr id="36" name="テキスト ボックス 35"/>
          <p:cNvSpPr txBox="1"/>
          <p:nvPr/>
        </p:nvSpPr>
        <p:spPr>
          <a:xfrm>
            <a:off x="4360543" y="3594203"/>
            <a:ext cx="4133704" cy="1354217"/>
          </a:xfrm>
          <a:prstGeom prst="rect">
            <a:avLst/>
          </a:prstGeom>
          <a:noFill/>
        </p:spPr>
        <p:txBody>
          <a:bodyPr wrap="square" rtlCol="0">
            <a:spAutoFit/>
          </a:bodyPr>
          <a:lstStyle/>
          <a:p>
            <a:r>
              <a:rPr kumimoji="1" lang="ja-JP" altLang="en-US" b="1" dirty="0">
                <a:latin typeface="HG丸ｺﾞｼｯｸM-PRO" panose="020F0600000000000000" pitchFamily="50" charset="-128"/>
                <a:ea typeface="HG丸ｺﾞｼｯｸM-PRO" panose="020F0600000000000000" pitchFamily="50" charset="-128"/>
              </a:rPr>
              <a:t>教育旅行</a:t>
            </a:r>
            <a:endParaRPr kumimoji="1" lang="en-US" altLang="ja-JP" b="1" dirty="0">
              <a:latin typeface="HG丸ｺﾞｼｯｸM-PRO" panose="020F0600000000000000" pitchFamily="50" charset="-128"/>
              <a:ea typeface="HG丸ｺﾞｼｯｸM-PRO" panose="020F0600000000000000" pitchFamily="50" charset="-128"/>
            </a:endParaRPr>
          </a:p>
          <a:p>
            <a:r>
              <a:rPr kumimoji="1" lang="ja-JP" altLang="en-US" sz="1400" b="1" dirty="0">
                <a:latin typeface="+mn-ea"/>
              </a:rPr>
              <a:t>●</a:t>
            </a:r>
            <a:r>
              <a:rPr kumimoji="1" lang="ja-JP" altLang="en-US" sz="1400" b="1" dirty="0">
                <a:latin typeface="メイリオ" panose="020B0604030504040204" pitchFamily="50" charset="-128"/>
                <a:ea typeface="メイリオ" panose="020B0604030504040204" pitchFamily="50" charset="-128"/>
              </a:rPr>
              <a:t>教育旅行現地視察支援</a:t>
            </a:r>
            <a:endParaRPr kumimoji="1" lang="en-US" altLang="ja-JP" sz="1400" b="1" dirty="0">
              <a:latin typeface="メイリオ" panose="020B0604030504040204" pitchFamily="50" charset="-128"/>
              <a:ea typeface="メイリオ" panose="020B0604030504040204" pitchFamily="50" charset="-128"/>
            </a:endParaRPr>
          </a:p>
          <a:p>
            <a:r>
              <a:rPr kumimoji="1" lang="ja-JP" altLang="en-US" sz="1200" dirty="0">
                <a:latin typeface="+mn-ea"/>
              </a:rPr>
              <a:t>　現地案内や経費支援（交通費や宿泊費等）。</a:t>
            </a:r>
            <a:endParaRPr kumimoji="1" lang="en-US" altLang="ja-JP" sz="1200" dirty="0">
              <a:latin typeface="+mn-ea"/>
            </a:endParaRPr>
          </a:p>
          <a:p>
            <a:r>
              <a:rPr kumimoji="1" lang="ja-JP" altLang="en-US" sz="1200" dirty="0">
                <a:latin typeface="+mn-ea"/>
              </a:rPr>
              <a:t>　一人当たり最大６万円を支援。</a:t>
            </a:r>
          </a:p>
          <a:p>
            <a:r>
              <a:rPr kumimoji="1" lang="ja-JP" altLang="en-US" sz="1200" dirty="0">
                <a:latin typeface="+mn-ea"/>
              </a:rPr>
              <a:t>　</a:t>
            </a:r>
            <a:r>
              <a:rPr kumimoji="1" lang="en-US" altLang="ja-JP" sz="1200" dirty="0">
                <a:latin typeface="+mn-ea"/>
              </a:rPr>
              <a:t>※</a:t>
            </a:r>
            <a:r>
              <a:rPr kumimoji="1" lang="ja-JP" altLang="en-US" sz="1200" dirty="0">
                <a:latin typeface="+mn-ea"/>
              </a:rPr>
              <a:t>支援金額の上限は、出発地により異なる。</a:t>
            </a:r>
          </a:p>
          <a:p>
            <a:r>
              <a:rPr kumimoji="1" lang="ja-JP" altLang="en-US" sz="1400" b="1" dirty="0"/>
              <a:t>◎高野町・みなべ町・田辺市・新宮市</a:t>
            </a:r>
            <a:endParaRPr kumimoji="1" lang="en-US" altLang="ja-JP" sz="1400" b="1" dirty="0"/>
          </a:p>
        </p:txBody>
      </p:sp>
      <p:sp>
        <p:nvSpPr>
          <p:cNvPr id="38" name="楕円 37"/>
          <p:cNvSpPr/>
          <p:nvPr/>
        </p:nvSpPr>
        <p:spPr>
          <a:xfrm>
            <a:off x="436556" y="5155327"/>
            <a:ext cx="1605106" cy="1618922"/>
          </a:xfrm>
          <a:prstGeom prst="ellipse">
            <a:avLst/>
          </a:prstGeom>
          <a:solidFill>
            <a:srgbClr val="C5DF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4680590" y="631940"/>
            <a:ext cx="4925039" cy="523220"/>
          </a:xfrm>
          <a:prstGeom prst="rect">
            <a:avLst/>
          </a:prstGeom>
          <a:noFill/>
        </p:spPr>
        <p:txBody>
          <a:bodyPr wrap="square" rtlCol="0">
            <a:spAutoFit/>
          </a:bodyPr>
          <a:lstStyle/>
          <a:p>
            <a:r>
              <a:rPr kumimoji="1" lang="ja-JP" altLang="en-US" sz="1400" dirty="0"/>
              <a:t>実施主体　●和歌山県観光連盟　◎市町村</a:t>
            </a:r>
            <a:endParaRPr kumimoji="1" lang="en-US" altLang="ja-JP" sz="1400" dirty="0"/>
          </a:p>
          <a:p>
            <a:r>
              <a:rPr kumimoji="1" lang="en-US" altLang="ja-JP" sz="1400" b="1" u="sng" dirty="0"/>
              <a:t>※</a:t>
            </a:r>
            <a:r>
              <a:rPr kumimoji="1" lang="ja-JP" altLang="en-US" sz="1400" b="1" u="sng" dirty="0"/>
              <a:t>各市町村の助成金の詳細は、直接お問い合わせください。</a:t>
            </a:r>
          </a:p>
        </p:txBody>
      </p:sp>
      <p:sp>
        <p:nvSpPr>
          <p:cNvPr id="26" name="テキスト ボックス 25"/>
          <p:cNvSpPr txBox="1"/>
          <p:nvPr/>
        </p:nvSpPr>
        <p:spPr>
          <a:xfrm>
            <a:off x="584590" y="5300132"/>
            <a:ext cx="4559112" cy="1354217"/>
          </a:xfrm>
          <a:prstGeom prst="rect">
            <a:avLst/>
          </a:prstGeom>
          <a:noFill/>
        </p:spPr>
        <p:txBody>
          <a:bodyPr wrap="square" rtlCol="0">
            <a:spAutoFit/>
          </a:bodyPr>
          <a:lstStyle/>
          <a:p>
            <a:r>
              <a:rPr kumimoji="1" lang="ja-JP" altLang="en-US" b="1" dirty="0">
                <a:latin typeface="HG丸ｺﾞｼｯｸM-PRO" panose="020F0600000000000000" pitchFamily="50" charset="-128"/>
                <a:ea typeface="HG丸ｺﾞｼｯｸM-PRO" panose="020F0600000000000000" pitchFamily="50" charset="-128"/>
              </a:rPr>
              <a:t>下見支援</a:t>
            </a:r>
            <a:endParaRPr kumimoji="1" lang="en-US" altLang="ja-JP" b="1" dirty="0">
              <a:latin typeface="HG丸ｺﾞｼｯｸM-PRO" panose="020F0600000000000000" pitchFamily="50" charset="-128"/>
              <a:ea typeface="HG丸ｺﾞｼｯｸM-PRO" panose="020F0600000000000000" pitchFamily="50" charset="-128"/>
            </a:endParaRPr>
          </a:p>
          <a:p>
            <a:r>
              <a:rPr kumimoji="1" lang="ja-JP" altLang="en-US" sz="1400" b="1" dirty="0">
                <a:latin typeface="+mn-ea"/>
              </a:rPr>
              <a:t>●下見助成金</a:t>
            </a:r>
            <a:endParaRPr kumimoji="1" lang="en-US" altLang="ja-JP" sz="1400" b="1" dirty="0">
              <a:latin typeface="+mn-ea"/>
            </a:endParaRPr>
          </a:p>
          <a:p>
            <a:r>
              <a:rPr kumimoji="1" lang="ja-JP" altLang="en-US" sz="1200" dirty="0">
                <a:latin typeface="+mn-ea"/>
              </a:rPr>
              <a:t>　現地案内や経費支援（交通費や宿泊費等）。</a:t>
            </a:r>
            <a:endParaRPr kumimoji="1" lang="en-US" altLang="ja-JP" sz="1200" dirty="0">
              <a:latin typeface="+mn-ea"/>
            </a:endParaRPr>
          </a:p>
          <a:p>
            <a:r>
              <a:rPr kumimoji="1" lang="ja-JP" altLang="en-US" sz="1200" dirty="0">
                <a:latin typeface="+mn-ea"/>
              </a:rPr>
              <a:t>　一人当たり最大５万円を支援。</a:t>
            </a:r>
          </a:p>
          <a:p>
            <a:r>
              <a:rPr kumimoji="1" lang="ja-JP" altLang="en-US" sz="1200" dirty="0">
                <a:latin typeface="+mn-ea"/>
              </a:rPr>
              <a:t>　</a:t>
            </a:r>
            <a:r>
              <a:rPr kumimoji="1" lang="en-US" altLang="ja-JP" sz="1200" dirty="0">
                <a:latin typeface="+mn-ea"/>
              </a:rPr>
              <a:t>※</a:t>
            </a:r>
            <a:r>
              <a:rPr kumimoji="1" lang="ja-JP" altLang="en-US" sz="1200" dirty="0">
                <a:latin typeface="+mn-ea"/>
              </a:rPr>
              <a:t>支援金額の上限は、出発地により異なる。</a:t>
            </a:r>
          </a:p>
          <a:p>
            <a:r>
              <a:rPr kumimoji="1" lang="ja-JP" altLang="en-US" sz="1400" b="1" dirty="0"/>
              <a:t>◎田辺市／新宮市</a:t>
            </a:r>
            <a:r>
              <a:rPr kumimoji="1" lang="ja-JP" altLang="en-US" sz="1200" b="1" dirty="0"/>
              <a:t>　</a:t>
            </a:r>
            <a:r>
              <a:rPr kumimoji="1" lang="ja-JP" altLang="en-US" sz="1200" dirty="0"/>
              <a:t>それぞれ一人あたり</a:t>
            </a:r>
            <a:r>
              <a:rPr kumimoji="1" lang="en-US" altLang="ja-JP" sz="1200" dirty="0"/>
              <a:t>2</a:t>
            </a:r>
            <a:r>
              <a:rPr kumimoji="1" lang="ja-JP" altLang="en-US" sz="1200" dirty="0"/>
              <a:t>万円。要市内宿泊</a:t>
            </a:r>
            <a:endParaRPr kumimoji="1" lang="en-US" altLang="ja-JP" sz="1200" dirty="0"/>
          </a:p>
        </p:txBody>
      </p:sp>
      <p:sp>
        <p:nvSpPr>
          <p:cNvPr id="5" name="右矢印 3">
            <a:extLst>
              <a:ext uri="{FF2B5EF4-FFF2-40B4-BE49-F238E27FC236}">
                <a16:creationId xmlns:a16="http://schemas.microsoft.com/office/drawing/2014/main" id="{B396B244-6B0B-F17D-D888-3392BFD39DD8}"/>
              </a:ext>
            </a:extLst>
          </p:cNvPr>
          <p:cNvSpPr/>
          <p:nvPr/>
        </p:nvSpPr>
        <p:spPr>
          <a:xfrm>
            <a:off x="285751" y="189853"/>
            <a:ext cx="9085880" cy="49220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旅行会社向け助成・案内</a:t>
            </a:r>
            <a:r>
              <a:rPr kumimoji="1" lang="ja-JP" altLang="en-US" b="1" dirty="0">
                <a:latin typeface="メイリオ" panose="020B0604030504040204" pitchFamily="50" charset="-128"/>
                <a:ea typeface="メイリオ" panose="020B0604030504040204" pitchFamily="50" charset="-128"/>
              </a:rPr>
              <a:t>　</a:t>
            </a:r>
          </a:p>
        </p:txBody>
      </p:sp>
      <p:sp>
        <p:nvSpPr>
          <p:cNvPr id="3" name="テキスト ボックス 2">
            <a:extLst>
              <a:ext uri="{FF2B5EF4-FFF2-40B4-BE49-F238E27FC236}">
                <a16:creationId xmlns:a16="http://schemas.microsoft.com/office/drawing/2014/main" id="{C58E64FA-19F0-8714-8AA2-7357BE7A8E79}"/>
              </a:ext>
            </a:extLst>
          </p:cNvPr>
          <p:cNvSpPr txBox="1"/>
          <p:nvPr/>
        </p:nvSpPr>
        <p:spPr>
          <a:xfrm>
            <a:off x="9197975" y="6430265"/>
            <a:ext cx="708025" cy="859659"/>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84</a:t>
            </a: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 name="楕円 6">
            <a:extLst>
              <a:ext uri="{FF2B5EF4-FFF2-40B4-BE49-F238E27FC236}">
                <a16:creationId xmlns:a16="http://schemas.microsoft.com/office/drawing/2014/main" id="{50FF5E0D-B622-2582-11E9-0D669E1134A3}"/>
              </a:ext>
            </a:extLst>
          </p:cNvPr>
          <p:cNvSpPr/>
          <p:nvPr/>
        </p:nvSpPr>
        <p:spPr>
          <a:xfrm>
            <a:off x="5135470" y="5196959"/>
            <a:ext cx="1605106" cy="1618922"/>
          </a:xfrm>
          <a:prstGeom prst="ellipse">
            <a:avLst/>
          </a:prstGeom>
          <a:solidFill>
            <a:srgbClr val="C5DF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44394C3-0BCF-5FA1-C16B-4072E6185B4D}"/>
              </a:ext>
            </a:extLst>
          </p:cNvPr>
          <p:cNvSpPr txBox="1"/>
          <p:nvPr/>
        </p:nvSpPr>
        <p:spPr>
          <a:xfrm>
            <a:off x="5237927" y="5389773"/>
            <a:ext cx="4133704" cy="954107"/>
          </a:xfrm>
          <a:prstGeom prst="rect">
            <a:avLst/>
          </a:prstGeom>
          <a:noFill/>
        </p:spPr>
        <p:txBody>
          <a:bodyPr wrap="square" rtlCol="0">
            <a:spAutoFit/>
          </a:bodyPr>
          <a:lstStyle/>
          <a:p>
            <a:r>
              <a:rPr kumimoji="1" lang="ja-JP" altLang="en-US" b="1" dirty="0">
                <a:latin typeface="HG丸ｺﾞｼｯｸM-PRO" panose="020F0600000000000000" pitchFamily="50" charset="-128"/>
                <a:ea typeface="HG丸ｺﾞｼｯｸM-PRO" panose="020F0600000000000000" pitchFamily="50" charset="-128"/>
              </a:rPr>
              <a:t>着地型観光ツアー還付金</a:t>
            </a:r>
            <a:endParaRPr kumimoji="1" lang="en-US" altLang="ja-JP" b="1" dirty="0">
              <a:latin typeface="HG丸ｺﾞｼｯｸM-PRO" panose="020F0600000000000000" pitchFamily="50" charset="-128"/>
              <a:ea typeface="HG丸ｺﾞｼｯｸM-PRO" panose="020F0600000000000000" pitchFamily="50" charset="-128"/>
            </a:endParaRPr>
          </a:p>
          <a:p>
            <a:r>
              <a:rPr kumimoji="1" lang="ja-JP" altLang="en-US" sz="1200" dirty="0">
                <a:latin typeface="+mn-ea"/>
              </a:rPr>
              <a:t>募集</a:t>
            </a:r>
            <a:r>
              <a:rPr lang="ja-JP" altLang="en-US" sz="1200" dirty="0">
                <a:latin typeface="+mn-ea"/>
              </a:rPr>
              <a:t>型企画旅行及び手配旅行の利用額に応じて</a:t>
            </a:r>
            <a:endParaRPr lang="en-US" altLang="ja-JP" sz="1200" dirty="0">
              <a:latin typeface="+mn-ea"/>
            </a:endParaRPr>
          </a:p>
          <a:p>
            <a:r>
              <a:rPr kumimoji="1" lang="ja-JP" altLang="en-US" sz="1200" dirty="0">
                <a:latin typeface="+mn-ea"/>
              </a:rPr>
              <a:t>還付一人当たり最大１万円を支援。</a:t>
            </a:r>
          </a:p>
          <a:p>
            <a:r>
              <a:rPr kumimoji="1" lang="ja-JP" altLang="en-US" sz="1400" b="1" dirty="0"/>
              <a:t>◎紀美野町</a:t>
            </a:r>
            <a:endParaRPr kumimoji="1" lang="en-US" altLang="ja-JP" sz="1400" b="1" dirty="0"/>
          </a:p>
        </p:txBody>
      </p:sp>
    </p:spTree>
    <p:extLst>
      <p:ext uri="{BB962C8B-B14F-4D97-AF65-F5344CB8AC3E}">
        <p14:creationId xmlns:p14="http://schemas.microsoft.com/office/powerpoint/2010/main" val="19728975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矢印 3">
            <a:extLst>
              <a:ext uri="{FF2B5EF4-FFF2-40B4-BE49-F238E27FC236}">
                <a16:creationId xmlns:a16="http://schemas.microsoft.com/office/drawing/2014/main" id="{9499674E-1668-18B9-F7F6-B80B62596E16}"/>
              </a:ext>
            </a:extLst>
          </p:cNvPr>
          <p:cNvSpPr/>
          <p:nvPr/>
        </p:nvSpPr>
        <p:spPr>
          <a:xfrm>
            <a:off x="285751" y="46525"/>
            <a:ext cx="9085880" cy="492205"/>
          </a:xfrm>
          <a:prstGeom prst="rightArrow">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　</a:t>
            </a:r>
            <a:r>
              <a:rPr kumimoji="1" lang="ja-JP" altLang="en-US" b="1" dirty="0">
                <a:solidFill>
                  <a:schemeClr val="tx1"/>
                </a:solidFill>
                <a:latin typeface="メイリオ" panose="020B0604030504040204" pitchFamily="50" charset="-128"/>
                <a:ea typeface="メイリオ" panose="020B0604030504040204" pitchFamily="50" charset="-128"/>
              </a:rPr>
              <a:t>旅行会社向け助成・案内</a:t>
            </a:r>
            <a:r>
              <a:rPr kumimoji="1" lang="ja-JP" altLang="en-US" b="1" dirty="0">
                <a:latin typeface="メイリオ" panose="020B0604030504040204" pitchFamily="50" charset="-128"/>
                <a:ea typeface="メイリオ" panose="020B0604030504040204" pitchFamily="50" charset="-128"/>
              </a:rPr>
              <a:t>　</a:t>
            </a:r>
          </a:p>
        </p:txBody>
      </p:sp>
      <p:graphicFrame>
        <p:nvGraphicFramePr>
          <p:cNvPr id="4" name="表 3"/>
          <p:cNvGraphicFramePr>
            <a:graphicFrameLocks noGrp="1"/>
          </p:cNvGraphicFramePr>
          <p:nvPr/>
        </p:nvGraphicFramePr>
        <p:xfrm>
          <a:off x="124791" y="1491224"/>
          <a:ext cx="9656418" cy="5291936"/>
        </p:xfrm>
        <a:graphic>
          <a:graphicData uri="http://schemas.openxmlformats.org/drawingml/2006/table">
            <a:tbl>
              <a:tblPr firstRow="1" bandRow="1">
                <a:tableStyleId>{5DA37D80-6434-44D0-A028-1B22A696006F}</a:tableStyleId>
              </a:tblPr>
              <a:tblGrid>
                <a:gridCol w="1288374">
                  <a:extLst>
                    <a:ext uri="{9D8B030D-6E8A-4147-A177-3AD203B41FA5}">
                      <a16:colId xmlns:a16="http://schemas.microsoft.com/office/drawing/2014/main" val="976598452"/>
                    </a:ext>
                  </a:extLst>
                </a:gridCol>
                <a:gridCol w="3452669">
                  <a:extLst>
                    <a:ext uri="{9D8B030D-6E8A-4147-A177-3AD203B41FA5}">
                      <a16:colId xmlns:a16="http://schemas.microsoft.com/office/drawing/2014/main" val="1763341714"/>
                    </a:ext>
                  </a:extLst>
                </a:gridCol>
                <a:gridCol w="4915375">
                  <a:extLst>
                    <a:ext uri="{9D8B030D-6E8A-4147-A177-3AD203B41FA5}">
                      <a16:colId xmlns:a16="http://schemas.microsoft.com/office/drawing/2014/main" val="3504615578"/>
                    </a:ext>
                  </a:extLst>
                </a:gridCol>
              </a:tblGrid>
              <a:tr h="171743">
                <a:tc>
                  <a:txBody>
                    <a:bodyPr/>
                    <a:lstStyle/>
                    <a:p>
                      <a:pPr algn="ctr"/>
                      <a:r>
                        <a:rPr kumimoji="1" lang="ja-JP" altLang="en-US" sz="1400" b="1" dirty="0"/>
                        <a:t>市町村</a:t>
                      </a:r>
                    </a:p>
                  </a:txBody>
                  <a:tcPr anchor="ctr"/>
                </a:tc>
                <a:tc>
                  <a:txBody>
                    <a:bodyPr/>
                    <a:lstStyle/>
                    <a:p>
                      <a:pPr algn="ctr"/>
                      <a:r>
                        <a:rPr kumimoji="1" lang="ja-JP" altLang="en-US" sz="1400" b="1" dirty="0"/>
                        <a:t>支援内容</a:t>
                      </a:r>
                    </a:p>
                  </a:txBody>
                  <a:tcPr anchor="ctr"/>
                </a:tc>
                <a:tc>
                  <a:txBody>
                    <a:bodyPr/>
                    <a:lstStyle/>
                    <a:p>
                      <a:pPr algn="ctr"/>
                      <a:r>
                        <a:rPr kumimoji="1" lang="ja-JP" altLang="en-US" sz="1400" b="1" dirty="0"/>
                        <a:t>主な支援条件</a:t>
                      </a:r>
                    </a:p>
                  </a:txBody>
                  <a:tcPr anchor="ctr"/>
                </a:tc>
                <a:extLst>
                  <a:ext uri="{0D108BD9-81ED-4DB2-BD59-A6C34878D82A}">
                    <a16:rowId xmlns:a16="http://schemas.microsoft.com/office/drawing/2014/main" val="3398056355"/>
                  </a:ext>
                </a:extLst>
              </a:tr>
              <a:tr h="496110">
                <a:tc>
                  <a:txBody>
                    <a:bodyPr/>
                    <a:lstStyle/>
                    <a:p>
                      <a:pPr algn="ctr"/>
                      <a:r>
                        <a:rPr kumimoji="1" lang="ja-JP" altLang="en-US" sz="1400" b="1" dirty="0"/>
                        <a:t>岩出市</a:t>
                      </a:r>
                    </a:p>
                  </a:txBody>
                  <a:tcPr anchor="ctr"/>
                </a:tc>
                <a:tc>
                  <a:txBody>
                    <a:bodyPr/>
                    <a:lstStyle/>
                    <a:p>
                      <a:pPr algn="l"/>
                      <a:r>
                        <a:rPr kumimoji="1" lang="ja-JP" altLang="en-US" sz="1400" b="1" kern="1200" dirty="0">
                          <a:effectLst/>
                        </a:rPr>
                        <a:t>バス</a:t>
                      </a:r>
                      <a:r>
                        <a:rPr kumimoji="1" lang="en-US" altLang="ja-JP" sz="1400" b="1" kern="1200" dirty="0">
                          <a:effectLst/>
                        </a:rPr>
                        <a:t>1</a:t>
                      </a:r>
                      <a:r>
                        <a:rPr kumimoji="1" lang="ja-JP" altLang="en-US" sz="1400" b="1" kern="1200" dirty="0">
                          <a:effectLst/>
                        </a:rPr>
                        <a:t>台につき</a:t>
                      </a:r>
                      <a:r>
                        <a:rPr kumimoji="1" lang="en-US" altLang="ja-JP" sz="1400" b="1" kern="1200" dirty="0">
                          <a:effectLst/>
                        </a:rPr>
                        <a:t>5,000</a:t>
                      </a:r>
                      <a:r>
                        <a:rPr kumimoji="1" lang="ja-JP" altLang="en-US" sz="1400" b="1" kern="1200" dirty="0">
                          <a:effectLst/>
                        </a:rPr>
                        <a:t>円</a:t>
                      </a:r>
                      <a:endParaRPr kumimoji="1" lang="ja-JP" altLang="en-US" sz="1400" b="1" dirty="0">
                        <a:latin typeface="+mn-lt"/>
                      </a:endParaRPr>
                    </a:p>
                  </a:txBody>
                  <a:tcPr anchor="ctr"/>
                </a:tc>
                <a:tc>
                  <a:txBody>
                    <a:bodyPr/>
                    <a:lstStyle/>
                    <a:p>
                      <a:pPr algn="l"/>
                      <a:r>
                        <a:rPr kumimoji="1" lang="ja-JP" altLang="en-US" sz="1400" b="1" kern="1200" dirty="0">
                          <a:effectLst/>
                        </a:rPr>
                        <a:t>・１０名以上の団体旅行</a:t>
                      </a:r>
                      <a:endParaRPr kumimoji="1" lang="en-US" altLang="ja-JP" sz="1400" b="1" kern="1200" dirty="0">
                        <a:effectLst/>
                      </a:endParaRPr>
                    </a:p>
                    <a:p>
                      <a:pPr algn="l"/>
                      <a:r>
                        <a:rPr kumimoji="1" lang="ja-JP" altLang="en-US" sz="1400" b="1" kern="1200" dirty="0">
                          <a:effectLst/>
                        </a:rPr>
                        <a:t>・市内の道の駅に立ち寄るツアー行程であること</a:t>
                      </a:r>
                      <a:endParaRPr kumimoji="1" lang="ja-JP" altLang="en-US" sz="1400" b="1" dirty="0">
                        <a:latin typeface="+mn-lt"/>
                      </a:endParaRPr>
                    </a:p>
                  </a:txBody>
                  <a:tcPr anchor="ctr"/>
                </a:tc>
                <a:extLst>
                  <a:ext uri="{0D108BD9-81ED-4DB2-BD59-A6C34878D82A}">
                    <a16:rowId xmlns:a16="http://schemas.microsoft.com/office/drawing/2014/main" val="1384789181"/>
                  </a:ext>
                </a:extLst>
              </a:tr>
              <a:tr h="500917">
                <a:tc>
                  <a:txBody>
                    <a:bodyPr/>
                    <a:lstStyle/>
                    <a:p>
                      <a:pPr algn="ctr"/>
                      <a:r>
                        <a:rPr kumimoji="1" lang="ja-JP" altLang="en-US" sz="1400" b="1" dirty="0"/>
                        <a:t>紀の川市</a:t>
                      </a:r>
                    </a:p>
                  </a:txBody>
                  <a:tcPr anchor="ctr"/>
                </a:tc>
                <a:tc>
                  <a:txBody>
                    <a:bodyPr/>
                    <a:lstStyle/>
                    <a:p>
                      <a:pPr fontAlgn="base"/>
                      <a:r>
                        <a:rPr kumimoji="1" lang="ja-JP" altLang="en-US" sz="1400" b="1" kern="1200" dirty="0">
                          <a:effectLst/>
                        </a:rPr>
                        <a:t>バス</a:t>
                      </a:r>
                      <a:r>
                        <a:rPr kumimoji="1" lang="en-US" altLang="ja-JP" sz="1400" b="1" kern="1200" dirty="0">
                          <a:effectLst/>
                        </a:rPr>
                        <a:t>1</a:t>
                      </a:r>
                      <a:r>
                        <a:rPr kumimoji="1" lang="ja-JP" altLang="en-US" sz="1400" b="1" kern="1200" dirty="0">
                          <a:effectLst/>
                        </a:rPr>
                        <a:t>台につき</a:t>
                      </a:r>
                      <a:r>
                        <a:rPr kumimoji="1" lang="en-US" altLang="ja-JP" sz="1400" b="1" kern="1200" dirty="0">
                          <a:effectLst/>
                        </a:rPr>
                        <a:t>10</a:t>
                      </a:r>
                      <a:r>
                        <a:rPr kumimoji="1" lang="ja-JP" altLang="en-US" sz="1400" b="1" kern="1200" dirty="0">
                          <a:effectLst/>
                        </a:rPr>
                        <a:t>人以上で  </a:t>
                      </a:r>
                      <a:r>
                        <a:rPr kumimoji="1" lang="en-US" altLang="ja-JP" sz="1400" b="1" kern="1200" dirty="0">
                          <a:effectLst/>
                        </a:rPr>
                        <a:t>50,000</a:t>
                      </a:r>
                      <a:r>
                        <a:rPr kumimoji="1" lang="ja-JP" altLang="en-US" sz="1400" b="1" kern="1200" dirty="0">
                          <a:effectLst/>
                        </a:rPr>
                        <a:t>円</a:t>
                      </a:r>
                    </a:p>
                    <a:p>
                      <a:pPr fontAlgn="base"/>
                      <a:r>
                        <a:rPr kumimoji="1" lang="ja-JP" altLang="en-US" sz="1400" b="1" kern="1200" dirty="0">
                          <a:effectLst/>
                        </a:rPr>
                        <a:t>　　　　　　</a:t>
                      </a:r>
                      <a:r>
                        <a:rPr kumimoji="1" lang="ja-JP" altLang="en-US" sz="1400" b="1" kern="1200" baseline="0" dirty="0">
                          <a:effectLst/>
                        </a:rPr>
                        <a:t>  </a:t>
                      </a:r>
                      <a:r>
                        <a:rPr kumimoji="1" lang="en-US" altLang="ja-JP" sz="1400" b="1" kern="1200" dirty="0">
                          <a:effectLst/>
                        </a:rPr>
                        <a:t>15</a:t>
                      </a:r>
                      <a:r>
                        <a:rPr kumimoji="1" lang="ja-JP" altLang="en-US" sz="1400" b="1" kern="1200" dirty="0">
                          <a:effectLst/>
                        </a:rPr>
                        <a:t>人以上で  </a:t>
                      </a:r>
                      <a:r>
                        <a:rPr kumimoji="1" lang="en-US" altLang="ja-JP" sz="1400" b="1" kern="1200" dirty="0">
                          <a:effectLst/>
                        </a:rPr>
                        <a:t>75,000</a:t>
                      </a:r>
                      <a:r>
                        <a:rPr kumimoji="1" lang="ja-JP" altLang="en-US" sz="1400" b="1" kern="1200" dirty="0">
                          <a:effectLst/>
                        </a:rPr>
                        <a:t>円</a:t>
                      </a:r>
                    </a:p>
                    <a:p>
                      <a:pPr fontAlgn="base"/>
                      <a:r>
                        <a:rPr kumimoji="1" lang="en-US" altLang="ja-JP" sz="1400" b="1" kern="1200" baseline="0" dirty="0">
                          <a:effectLst/>
                        </a:rPr>
                        <a:t>                        </a:t>
                      </a:r>
                      <a:r>
                        <a:rPr kumimoji="1" lang="en-US" altLang="ja-JP" sz="1400" b="1" kern="1200" dirty="0">
                          <a:effectLst/>
                        </a:rPr>
                        <a:t>20</a:t>
                      </a:r>
                      <a:r>
                        <a:rPr kumimoji="1" lang="ja-JP" altLang="en-US" sz="1400" b="1" kern="1200" dirty="0">
                          <a:effectLst/>
                        </a:rPr>
                        <a:t>人以上で</a:t>
                      </a:r>
                      <a:r>
                        <a:rPr kumimoji="1" lang="en-US" altLang="ja-JP" sz="1400" b="1" kern="1200" dirty="0">
                          <a:effectLst/>
                        </a:rPr>
                        <a:t>100,000</a:t>
                      </a:r>
                      <a:r>
                        <a:rPr kumimoji="1" lang="ja-JP" altLang="en-US" sz="1400" b="1" kern="1200" dirty="0">
                          <a:effectLst/>
                        </a:rPr>
                        <a:t>円</a:t>
                      </a:r>
                      <a:endParaRPr kumimoji="1" lang="ja-JP" altLang="en-US" sz="1400" b="1" i="0" kern="1200" dirty="0">
                        <a:solidFill>
                          <a:schemeClr val="dk1"/>
                        </a:solidFill>
                        <a:effectLst/>
                        <a:latin typeface="+mn-lt"/>
                        <a:ea typeface="+mn-ea"/>
                        <a:cs typeface="+mn-cs"/>
                      </a:endParaRPr>
                    </a:p>
                  </a:txBody>
                  <a:tcPr anchor="ctr"/>
                </a:tc>
                <a:tc>
                  <a:txBody>
                    <a:bodyPr/>
                    <a:lstStyle/>
                    <a:p>
                      <a:pPr algn="l"/>
                      <a:r>
                        <a:rPr kumimoji="1" lang="ja-JP" altLang="en-US" sz="1400" b="1" kern="1200" dirty="0">
                          <a:effectLst/>
                        </a:rPr>
                        <a:t>・紀の川市内</a:t>
                      </a:r>
                      <a:r>
                        <a:rPr kumimoji="1" lang="en-US" altLang="ja-JP" sz="1400" b="1" kern="1200" dirty="0">
                          <a:effectLst/>
                        </a:rPr>
                        <a:t>1</a:t>
                      </a:r>
                      <a:r>
                        <a:rPr kumimoji="1" lang="ja-JP" altLang="en-US" sz="1400" b="1" kern="1200" dirty="0">
                          <a:effectLst/>
                        </a:rPr>
                        <a:t>泊以上</a:t>
                      </a:r>
                      <a:endParaRPr kumimoji="1" lang="en-US" altLang="ja-JP" sz="1400" b="1" kern="1200" dirty="0">
                        <a:effectLst/>
                      </a:endParaRPr>
                    </a:p>
                    <a:p>
                      <a:pPr algn="l"/>
                      <a:r>
                        <a:rPr kumimoji="1" lang="ja-JP" altLang="en-US" sz="1400" b="1" kern="1200" dirty="0">
                          <a:effectLst/>
                        </a:rPr>
                        <a:t>・市内周遊を</a:t>
                      </a:r>
                      <a:r>
                        <a:rPr kumimoji="1" lang="en-US" altLang="ja-JP" sz="1400" b="1" kern="1200" dirty="0">
                          <a:effectLst/>
                        </a:rPr>
                        <a:t>1</a:t>
                      </a:r>
                      <a:r>
                        <a:rPr kumimoji="1" lang="ja-JP" altLang="en-US" sz="1400" b="1" kern="1200" dirty="0">
                          <a:effectLst/>
                        </a:rPr>
                        <a:t>カ所以上</a:t>
                      </a:r>
                      <a:endParaRPr kumimoji="1" lang="ja-JP" altLang="en-US" sz="1400" b="1" dirty="0">
                        <a:latin typeface="+mn-lt"/>
                      </a:endParaRPr>
                    </a:p>
                  </a:txBody>
                  <a:tcPr anchor="ctr"/>
                </a:tc>
                <a:extLst>
                  <a:ext uri="{0D108BD9-81ED-4DB2-BD59-A6C34878D82A}">
                    <a16:rowId xmlns:a16="http://schemas.microsoft.com/office/drawing/2014/main" val="3768144469"/>
                  </a:ext>
                </a:extLst>
              </a:tr>
              <a:tr h="316473">
                <a:tc>
                  <a:txBody>
                    <a:bodyPr/>
                    <a:lstStyle/>
                    <a:p>
                      <a:pPr algn="ctr"/>
                      <a:r>
                        <a:rPr kumimoji="1" lang="ja-JP" altLang="en-US" sz="1400" b="1" dirty="0"/>
                        <a:t>湯浅町</a:t>
                      </a:r>
                    </a:p>
                  </a:txBody>
                  <a:tcPr anchor="ctr"/>
                </a:tc>
                <a:tc>
                  <a:txBody>
                    <a:bodyPr/>
                    <a:lstStyle/>
                    <a:p>
                      <a:pPr algn="l"/>
                      <a:r>
                        <a:rPr kumimoji="1" lang="ja-JP" altLang="en-US" sz="1400" b="1" dirty="0"/>
                        <a:t>バス</a:t>
                      </a:r>
                      <a:r>
                        <a:rPr kumimoji="1" lang="ja-JP" altLang="en-US" sz="1400" b="1" baseline="0" dirty="0"/>
                        <a:t>利用</a:t>
                      </a:r>
                      <a:r>
                        <a:rPr kumimoji="1" lang="ja-JP" altLang="en-US" sz="1400" b="1" dirty="0"/>
                        <a:t>１団体につき</a:t>
                      </a:r>
                      <a:r>
                        <a:rPr kumimoji="1" lang="en-US" altLang="ja-JP" sz="1400" b="1" dirty="0"/>
                        <a:t>20,000</a:t>
                      </a:r>
                      <a:r>
                        <a:rPr kumimoji="1" lang="ja-JP" altLang="en-US" sz="1400" b="1" dirty="0"/>
                        <a:t>円</a:t>
                      </a:r>
                    </a:p>
                  </a:txBody>
                  <a:tcPr anchor="ctr"/>
                </a:tc>
                <a:tc>
                  <a:txBody>
                    <a:bodyPr/>
                    <a:lstStyle/>
                    <a:p>
                      <a:pPr algn="l"/>
                      <a:r>
                        <a:rPr kumimoji="1" lang="ja-JP" altLang="en-US" sz="1400" b="1" dirty="0"/>
                        <a:t>・町内で</a:t>
                      </a:r>
                      <a:r>
                        <a:rPr kumimoji="1" lang="en-US" altLang="ja-JP" sz="1400" b="1" dirty="0"/>
                        <a:t>10,000</a:t>
                      </a:r>
                      <a:r>
                        <a:rPr kumimoji="1" lang="ja-JP" altLang="en-US" sz="1400" b="1" dirty="0"/>
                        <a:t>円以上の買い物をすること</a:t>
                      </a:r>
                    </a:p>
                  </a:txBody>
                  <a:tcPr anchor="ctr"/>
                </a:tc>
                <a:extLst>
                  <a:ext uri="{0D108BD9-81ED-4DB2-BD59-A6C34878D82A}">
                    <a16:rowId xmlns:a16="http://schemas.microsoft.com/office/drawing/2014/main" val="3021730701"/>
                  </a:ext>
                </a:extLst>
              </a:tr>
              <a:tr h="662093">
                <a:tc>
                  <a:txBody>
                    <a:bodyPr/>
                    <a:lstStyle/>
                    <a:p>
                      <a:pPr algn="ctr"/>
                      <a:r>
                        <a:rPr kumimoji="1" lang="ja-JP" altLang="en-US" sz="1400" b="1" dirty="0"/>
                        <a:t>白浜町 </a:t>
                      </a:r>
                      <a:endParaRPr kumimoji="1" lang="ja-JP" altLang="en-US" sz="1400" b="1" dirty="0">
                        <a:solidFill>
                          <a:srgbClr val="FF0000"/>
                        </a:solidFill>
                      </a:endParaRPr>
                    </a:p>
                  </a:txBody>
                  <a:tcPr anchor="ctr"/>
                </a:tc>
                <a:tc>
                  <a:txBody>
                    <a:bodyPr/>
                    <a:lstStyle/>
                    <a:p>
                      <a:pPr algn="l"/>
                      <a:r>
                        <a:rPr kumimoji="1" lang="ja-JP" altLang="en-US" sz="1400" b="1" kern="1200" baseline="0" dirty="0">
                          <a:effectLst/>
                        </a:rPr>
                        <a:t> </a:t>
                      </a:r>
                      <a:r>
                        <a:rPr kumimoji="1" lang="ja-JP" altLang="en-US" sz="1400" b="1" kern="1200" dirty="0">
                          <a:effectLst/>
                          <a:latin typeface="+mn-ea"/>
                          <a:ea typeface="+mn-ea"/>
                        </a:rPr>
                        <a:t>バス１台につき</a:t>
                      </a:r>
                      <a:r>
                        <a:rPr kumimoji="1" lang="en-US" altLang="ja-JP" sz="1400" b="1" kern="1200" dirty="0">
                          <a:effectLst/>
                          <a:latin typeface="+mn-ea"/>
                          <a:ea typeface="+mn-ea"/>
                        </a:rPr>
                        <a:t>20,000</a:t>
                      </a:r>
                      <a:r>
                        <a:rPr kumimoji="1" lang="ja-JP" altLang="en-US" sz="1400" b="1" kern="1200" dirty="0">
                          <a:effectLst/>
                          <a:latin typeface="+mn-ea"/>
                          <a:ea typeface="+mn-ea"/>
                        </a:rPr>
                        <a:t>円</a:t>
                      </a:r>
                      <a:endParaRPr kumimoji="1" lang="en-US" altLang="ja-JP" sz="1400" b="1" kern="1200" dirty="0">
                        <a:effectLst/>
                        <a:latin typeface="+mn-ea"/>
                        <a:ea typeface="+mn-ea"/>
                      </a:endParaRPr>
                    </a:p>
                    <a:p>
                      <a:pPr algn="l"/>
                      <a:r>
                        <a:rPr kumimoji="1" lang="ja-JP" altLang="en-US" sz="1400" b="1" kern="1200" dirty="0">
                          <a:effectLst/>
                          <a:latin typeface="+mn-ea"/>
                          <a:ea typeface="+mn-ea"/>
                        </a:rPr>
                        <a:t> 宿泊あり</a:t>
                      </a:r>
                      <a:r>
                        <a:rPr kumimoji="1" lang="en-US" altLang="ja-JP" sz="1400" b="1" kern="1200" dirty="0">
                          <a:effectLst/>
                          <a:latin typeface="+mn-ea"/>
                          <a:ea typeface="+mn-ea"/>
                        </a:rPr>
                        <a:t>50,000</a:t>
                      </a:r>
                      <a:r>
                        <a:rPr kumimoji="1" lang="ja-JP" altLang="en-US" sz="1400" b="1" kern="1200" dirty="0">
                          <a:effectLst/>
                          <a:latin typeface="+mn-ea"/>
                          <a:ea typeface="+mn-ea"/>
                        </a:rPr>
                        <a:t>円　</a:t>
                      </a:r>
                      <a:endParaRPr kumimoji="1" lang="en-US" altLang="ja-JP" sz="1400" b="1" kern="1200" dirty="0">
                        <a:effectLst/>
                        <a:latin typeface="+mn-ea"/>
                        <a:ea typeface="+mn-ea"/>
                      </a:endParaRPr>
                    </a:p>
                    <a:p>
                      <a:pPr algn="l"/>
                      <a:r>
                        <a:rPr kumimoji="1" lang="en-US" altLang="ja-JP" sz="1050" b="1" kern="1200" dirty="0">
                          <a:effectLst/>
                          <a:latin typeface="+mn-ea"/>
                          <a:ea typeface="+mn-ea"/>
                        </a:rPr>
                        <a:t>※</a:t>
                      </a:r>
                      <a:r>
                        <a:rPr kumimoji="1" lang="ja-JP" altLang="en-US" sz="1050" b="1" kern="1200" dirty="0">
                          <a:effectLst/>
                          <a:latin typeface="+mn-ea"/>
                          <a:ea typeface="+mn-ea"/>
                        </a:rPr>
                        <a:t>町内の駅又は空港利用ありの場合</a:t>
                      </a:r>
                      <a:r>
                        <a:rPr kumimoji="1" lang="en-US" altLang="ja-JP" sz="1050" b="1" kern="1200" dirty="0">
                          <a:effectLst/>
                          <a:latin typeface="+mn-ea"/>
                          <a:ea typeface="+mn-ea"/>
                        </a:rPr>
                        <a:t>20,000</a:t>
                      </a:r>
                      <a:r>
                        <a:rPr kumimoji="1" lang="ja-JP" altLang="en-US" sz="1050" b="1" kern="1200" dirty="0">
                          <a:effectLst/>
                          <a:latin typeface="+mn-ea"/>
                          <a:ea typeface="+mn-ea"/>
                        </a:rPr>
                        <a:t>円追加交付</a:t>
                      </a:r>
                      <a:endParaRPr kumimoji="1" lang="ja-JP" altLang="en-US" sz="1050" b="1" dirty="0">
                        <a:latin typeface="+mn-ea"/>
                        <a:ea typeface="+mn-ea"/>
                      </a:endParaRPr>
                    </a:p>
                  </a:txBody>
                  <a:tcPr anchor="ctr"/>
                </a:tc>
                <a:tc>
                  <a:txBody>
                    <a:bodyPr/>
                    <a:lstStyle/>
                    <a:p>
                      <a:pPr algn="l"/>
                      <a:r>
                        <a:rPr kumimoji="1" lang="ja-JP" altLang="en-US" sz="1400" b="1" kern="1200" dirty="0">
                          <a:effectLst/>
                        </a:rPr>
                        <a:t>・バス１台につき１５人以上</a:t>
                      </a:r>
                      <a:endParaRPr kumimoji="1" lang="en-US" altLang="ja-JP" sz="1400" b="1" kern="1200" dirty="0">
                        <a:effectLst/>
                      </a:endParaRPr>
                    </a:p>
                    <a:p>
                      <a:pPr algn="l"/>
                      <a:r>
                        <a:rPr kumimoji="1" lang="ja-JP" altLang="en-US" sz="1400" b="1" kern="1200" dirty="0">
                          <a:effectLst/>
                        </a:rPr>
                        <a:t>・町内有料観光施設２か所以上（宿泊の場合</a:t>
                      </a:r>
                      <a:r>
                        <a:rPr kumimoji="1" lang="en-US" altLang="ja-JP" sz="1400" b="1" kern="1200" dirty="0">
                          <a:effectLst/>
                        </a:rPr>
                        <a:t>3</a:t>
                      </a:r>
                      <a:r>
                        <a:rPr kumimoji="1" lang="ja-JP" altLang="en-US" sz="1400" b="1" kern="1200" dirty="0">
                          <a:effectLst/>
                        </a:rPr>
                        <a:t>か所）</a:t>
                      </a:r>
                      <a:endParaRPr kumimoji="1" lang="en-US" altLang="ja-JP" sz="1400" b="1" kern="1200" dirty="0">
                        <a:effectLst/>
                      </a:endParaRPr>
                    </a:p>
                    <a:p>
                      <a:pPr algn="l"/>
                      <a:r>
                        <a:rPr kumimoji="1" lang="ja-JP" altLang="en-US" sz="1400" b="1" kern="1200" dirty="0">
                          <a:effectLst/>
                        </a:rPr>
                        <a:t>　利用</a:t>
                      </a:r>
                      <a:endParaRPr kumimoji="1" lang="ja-JP" altLang="en-US" sz="1400" b="1" dirty="0"/>
                    </a:p>
                  </a:txBody>
                  <a:tcPr anchor="ctr"/>
                </a:tc>
                <a:extLst>
                  <a:ext uri="{0D108BD9-81ED-4DB2-BD59-A6C34878D82A}">
                    <a16:rowId xmlns:a16="http://schemas.microsoft.com/office/drawing/2014/main" val="3961611922"/>
                  </a:ext>
                </a:extLst>
              </a:tr>
              <a:tr h="595224">
                <a:tc>
                  <a:txBody>
                    <a:bodyPr/>
                    <a:lstStyle/>
                    <a:p>
                      <a:pPr algn="ctr"/>
                      <a:r>
                        <a:rPr kumimoji="1" lang="ja-JP" altLang="en-US" sz="1200" b="1" dirty="0">
                          <a:solidFill>
                            <a:schemeClr val="tx1"/>
                          </a:solidFill>
                        </a:rPr>
                        <a:t>白浜町･九度山町･高野町広域観光協議会</a:t>
                      </a:r>
                    </a:p>
                  </a:txBody>
                  <a:tcPr anchor="ctr"/>
                </a:tc>
                <a:tc>
                  <a:txBody>
                    <a:bodyPr/>
                    <a:lstStyle/>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300" b="1" kern="1200" dirty="0">
                          <a:effectLst/>
                        </a:rPr>
                        <a:t>バス</a:t>
                      </a:r>
                      <a:r>
                        <a:rPr kumimoji="1" lang="en-US" altLang="ja-JP" sz="1300" b="1" kern="1200" dirty="0">
                          <a:effectLst/>
                        </a:rPr>
                        <a:t>1</a:t>
                      </a:r>
                      <a:r>
                        <a:rPr kumimoji="1" lang="ja-JP" altLang="en-US" sz="1300" b="1" kern="1200" dirty="0">
                          <a:effectLst/>
                        </a:rPr>
                        <a:t>台につき</a:t>
                      </a:r>
                      <a:r>
                        <a:rPr kumimoji="1" lang="en-US" altLang="ja-JP" sz="1300" b="1" kern="1200" dirty="0">
                          <a:effectLst/>
                        </a:rPr>
                        <a:t>15</a:t>
                      </a:r>
                      <a:r>
                        <a:rPr kumimoji="1" lang="ja-JP" altLang="en-US" sz="1300" b="1" kern="1200" dirty="0">
                          <a:effectLst/>
                        </a:rPr>
                        <a:t>人以上で  休日  </a:t>
                      </a:r>
                      <a:r>
                        <a:rPr kumimoji="1" lang="en-US" altLang="ja-JP" sz="1300" b="1" kern="1200" dirty="0">
                          <a:effectLst/>
                        </a:rPr>
                        <a:t>50,000</a:t>
                      </a:r>
                      <a:r>
                        <a:rPr kumimoji="1" lang="ja-JP" altLang="en-US" sz="1300" b="1" kern="1200" dirty="0">
                          <a:effectLst/>
                        </a:rPr>
                        <a:t>円</a:t>
                      </a:r>
                      <a:endParaRPr kumimoji="1" lang="en-US" altLang="ja-JP" sz="1300" b="1" kern="1200" dirty="0">
                        <a:effectLst/>
                      </a:endParaRPr>
                    </a:p>
                    <a:p>
                      <a:pPr marL="0" marR="0" lvl="0" indent="0" algn="l" defTabSz="742950" rtl="0" eaLnBrk="1" fontAlgn="auto" latinLnBrk="0" hangingPunct="1">
                        <a:lnSpc>
                          <a:spcPct val="100000"/>
                        </a:lnSpc>
                        <a:spcBef>
                          <a:spcPts val="0"/>
                        </a:spcBef>
                        <a:spcAft>
                          <a:spcPts val="0"/>
                        </a:spcAft>
                        <a:buClrTx/>
                        <a:buSzTx/>
                        <a:buFontTx/>
                        <a:buNone/>
                        <a:tabLst/>
                        <a:defRPr/>
                      </a:pPr>
                      <a:r>
                        <a:rPr kumimoji="1" lang="ja-JP" altLang="en-US" sz="1300" b="1" kern="1200" dirty="0">
                          <a:effectLst/>
                        </a:rPr>
                        <a:t>　　　　　　　　　　　　 平日</a:t>
                      </a:r>
                      <a:r>
                        <a:rPr kumimoji="1" lang="en-US" altLang="ja-JP" sz="1300" b="1" kern="1200" dirty="0">
                          <a:effectLst/>
                        </a:rPr>
                        <a:t>100,000</a:t>
                      </a:r>
                      <a:r>
                        <a:rPr kumimoji="1" lang="ja-JP" altLang="en-US" sz="1300" b="1" kern="1200" dirty="0">
                          <a:effectLst/>
                        </a:rPr>
                        <a:t>円</a:t>
                      </a:r>
                    </a:p>
                    <a:p>
                      <a:pPr algn="l"/>
                      <a:endParaRPr kumimoji="1" lang="ja-JP" altLang="en-US" sz="1300" b="1" dirty="0">
                        <a:latin typeface="+mn-ea"/>
                        <a:ea typeface="+mn-ea"/>
                      </a:endParaRPr>
                    </a:p>
                  </a:txBody>
                  <a:tcPr anchor="ctr"/>
                </a:tc>
                <a:tc>
                  <a:txBody>
                    <a:bodyPr/>
                    <a:lstStyle/>
                    <a:p>
                      <a:pPr algn="l"/>
                      <a:r>
                        <a:rPr kumimoji="1" lang="ja-JP" altLang="en-US" sz="1400" b="1" kern="1200" dirty="0">
                          <a:effectLst/>
                        </a:rPr>
                        <a:t>・バス１台につき１５人以上</a:t>
                      </a:r>
                      <a:endParaRPr kumimoji="1" lang="en-US" altLang="ja-JP" sz="1400" b="1" kern="1200" dirty="0">
                        <a:effectLst/>
                      </a:endParaRPr>
                    </a:p>
                    <a:p>
                      <a:pPr algn="l"/>
                      <a:r>
                        <a:rPr kumimoji="1" lang="ja-JP" altLang="en-US" sz="1400" b="1" kern="1200" dirty="0">
                          <a:effectLst/>
                        </a:rPr>
                        <a:t>・白浜町･九度山町･高野町内で宿泊１泊以上且つ</a:t>
                      </a:r>
                      <a:r>
                        <a:rPr kumimoji="1" lang="en-US" altLang="ja-JP" sz="1400" b="1" kern="1200" dirty="0">
                          <a:effectLst/>
                        </a:rPr>
                        <a:t>3</a:t>
                      </a:r>
                      <a:r>
                        <a:rPr kumimoji="1" lang="ja-JP" altLang="en-US" sz="1400" b="1" kern="1200" dirty="0">
                          <a:effectLst/>
                        </a:rPr>
                        <a:t>町内</a:t>
                      </a:r>
                      <a:endParaRPr kumimoji="1" lang="en-US" altLang="ja-JP" sz="1400" b="1" kern="1200" dirty="0">
                        <a:effectLst/>
                      </a:endParaRPr>
                    </a:p>
                    <a:p>
                      <a:pPr algn="l"/>
                      <a:r>
                        <a:rPr kumimoji="1" lang="ja-JP" altLang="en-US" sz="1400" b="1" kern="1200">
                          <a:effectLst/>
                        </a:rPr>
                        <a:t>のいずれ</a:t>
                      </a:r>
                      <a:r>
                        <a:rPr kumimoji="1" lang="ja-JP" altLang="en-US" sz="1400" b="1" kern="1200" dirty="0">
                          <a:effectLst/>
                        </a:rPr>
                        <a:t>か</a:t>
                      </a:r>
                      <a:r>
                        <a:rPr kumimoji="1" lang="en-US" altLang="ja-JP" sz="1400" b="1" kern="1200" dirty="0">
                          <a:effectLst/>
                        </a:rPr>
                        <a:t>2</a:t>
                      </a:r>
                      <a:r>
                        <a:rPr kumimoji="1" lang="ja-JP" altLang="en-US" sz="1400" b="1" kern="1200" dirty="0">
                          <a:effectLst/>
                        </a:rPr>
                        <a:t>町の有料施設等をそれぞれ１箇所以上利用</a:t>
                      </a:r>
                      <a:endParaRPr kumimoji="1" lang="ja-JP" altLang="en-US" sz="1400" b="1" dirty="0"/>
                    </a:p>
                  </a:txBody>
                  <a:tcPr anchor="ctr"/>
                </a:tc>
                <a:extLst>
                  <a:ext uri="{0D108BD9-81ED-4DB2-BD59-A6C34878D82A}">
                    <a16:rowId xmlns:a16="http://schemas.microsoft.com/office/drawing/2014/main" val="705904326"/>
                  </a:ext>
                </a:extLst>
              </a:tr>
              <a:tr h="571103">
                <a:tc>
                  <a:txBody>
                    <a:bodyPr/>
                    <a:lstStyle/>
                    <a:p>
                      <a:pPr algn="ctr"/>
                      <a:r>
                        <a:rPr kumimoji="1" lang="ja-JP" altLang="en-US" sz="1400" b="1" dirty="0"/>
                        <a:t>田辺市</a:t>
                      </a:r>
                    </a:p>
                  </a:txBody>
                  <a:tcPr anchor="ctr"/>
                </a:tc>
                <a:tc>
                  <a:txBody>
                    <a:bodyPr/>
                    <a:lstStyle/>
                    <a:p>
                      <a:pPr algn="l"/>
                      <a:r>
                        <a:rPr kumimoji="1" lang="ja-JP" altLang="en-US" sz="1400" b="1" kern="1200" dirty="0">
                          <a:effectLst/>
                        </a:rPr>
                        <a:t>バス１台につき</a:t>
                      </a:r>
                      <a:r>
                        <a:rPr kumimoji="1" lang="en-US" altLang="ja-JP" sz="1400" b="1" kern="1200" dirty="0">
                          <a:effectLst/>
                        </a:rPr>
                        <a:t>10</a:t>
                      </a:r>
                      <a:r>
                        <a:rPr kumimoji="1" lang="ja-JP" altLang="en-US" sz="1400" b="1" kern="1200" dirty="0">
                          <a:effectLst/>
                        </a:rPr>
                        <a:t>人以上で</a:t>
                      </a:r>
                      <a:r>
                        <a:rPr kumimoji="1" lang="en-US" altLang="ja-JP" sz="1400" b="1" kern="1200" dirty="0">
                          <a:effectLst/>
                        </a:rPr>
                        <a:t>30,000</a:t>
                      </a:r>
                      <a:r>
                        <a:rPr kumimoji="1" lang="ja-JP" altLang="en-US" sz="1400" b="1" kern="1200" dirty="0">
                          <a:effectLst/>
                        </a:rPr>
                        <a:t>円</a:t>
                      </a:r>
                      <a:endParaRPr kumimoji="1" lang="en-US" altLang="ja-JP" sz="1400" b="1" kern="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solidFill>
                            <a:schemeClr val="tx1"/>
                          </a:solidFill>
                          <a:effectLst/>
                          <a:latin typeface="+mn-lt"/>
                          <a:ea typeface="+mn-ea"/>
                          <a:cs typeface="+mn-cs"/>
                        </a:rPr>
                        <a:t>　</a:t>
                      </a:r>
                      <a:r>
                        <a:rPr kumimoji="1" lang="en-US" altLang="ja-JP" sz="1400" b="1" kern="1200" dirty="0">
                          <a:solidFill>
                            <a:schemeClr val="tx1"/>
                          </a:solidFill>
                          <a:effectLst/>
                          <a:latin typeface="+mn-lt"/>
                          <a:ea typeface="+mn-ea"/>
                          <a:cs typeface="+mn-cs"/>
                        </a:rPr>
                        <a:t>※</a:t>
                      </a:r>
                      <a:r>
                        <a:rPr kumimoji="1" lang="ja-JP" altLang="ja-JP" sz="1400" b="1" kern="1200" dirty="0">
                          <a:solidFill>
                            <a:schemeClr val="tx1"/>
                          </a:solidFill>
                          <a:effectLst/>
                          <a:latin typeface="+mn-lt"/>
                          <a:ea typeface="+mn-ea"/>
                          <a:cs typeface="+mn-cs"/>
                        </a:rPr>
                        <a:t>最大３台</a:t>
                      </a:r>
                      <a:r>
                        <a:rPr kumimoji="1" lang="en-US" altLang="ja-JP" sz="1400" b="1" kern="1200" dirty="0">
                          <a:solidFill>
                            <a:schemeClr val="tx1"/>
                          </a:solidFill>
                          <a:effectLst/>
                          <a:latin typeface="+mn-lt"/>
                          <a:ea typeface="+mn-ea"/>
                          <a:cs typeface="+mn-cs"/>
                        </a:rPr>
                        <a:t>90,000</a:t>
                      </a:r>
                      <a:r>
                        <a:rPr kumimoji="1" lang="ja-JP" altLang="ja-JP" sz="1400" b="1" kern="1200" dirty="0">
                          <a:solidFill>
                            <a:schemeClr val="tx1"/>
                          </a:solidFill>
                          <a:effectLst/>
                          <a:latin typeface="+mn-lt"/>
                          <a:ea typeface="+mn-ea"/>
                          <a:cs typeface="+mn-cs"/>
                        </a:rPr>
                        <a:t>円まで補助</a:t>
                      </a:r>
                      <a:r>
                        <a:rPr kumimoji="1" lang="ja-JP" altLang="en-US" sz="1400" b="1" kern="1200" dirty="0">
                          <a:effectLst/>
                        </a:rPr>
                        <a:t>　　　　　　</a:t>
                      </a:r>
                      <a:endParaRPr kumimoji="1" lang="ja-JP" altLang="en-US" sz="1400" b="1" dirty="0"/>
                    </a:p>
                  </a:txBody>
                  <a:tcPr anchor="ctr"/>
                </a:tc>
                <a:tc>
                  <a:txBody>
                    <a:bodyPr/>
                    <a:lstStyle/>
                    <a:p>
                      <a:pPr algn="l"/>
                      <a:r>
                        <a:rPr kumimoji="1" lang="ja-JP" altLang="en-US" sz="1400" b="1" kern="1200" dirty="0">
                          <a:effectLst/>
                        </a:rPr>
                        <a:t>・バス１台につき１０名以上（３台まで）</a:t>
                      </a:r>
                      <a:endParaRPr kumimoji="1" lang="en-US" altLang="ja-JP" sz="1400" b="1" kern="1200" dirty="0">
                        <a:effectLst/>
                      </a:endParaRPr>
                    </a:p>
                    <a:p>
                      <a:pPr algn="l"/>
                      <a:r>
                        <a:rPr kumimoji="1" lang="ja-JP" altLang="en-US" sz="1400" b="1" kern="1200" dirty="0">
                          <a:effectLst/>
                        </a:rPr>
                        <a:t>・市内１泊以上</a:t>
                      </a:r>
                      <a:endParaRPr kumimoji="1" lang="ja-JP" altLang="en-US" sz="1400" b="1" dirty="0"/>
                    </a:p>
                  </a:txBody>
                  <a:tcPr anchor="ctr"/>
                </a:tc>
                <a:extLst>
                  <a:ext uri="{0D108BD9-81ED-4DB2-BD59-A6C34878D82A}">
                    <a16:rowId xmlns:a16="http://schemas.microsoft.com/office/drawing/2014/main" val="1389327600"/>
                  </a:ext>
                </a:extLst>
              </a:tr>
              <a:tr h="604773">
                <a:tc>
                  <a:txBody>
                    <a:bodyPr/>
                    <a:lstStyle/>
                    <a:p>
                      <a:pPr algn="ctr"/>
                      <a:r>
                        <a:rPr kumimoji="1" lang="ja-JP" altLang="en-US" sz="1400" b="1" dirty="0"/>
                        <a:t>那智勝浦町</a:t>
                      </a:r>
                      <a:endParaRPr kumimoji="1" lang="en-US" altLang="ja-JP" sz="1400" b="1" dirty="0"/>
                    </a:p>
                  </a:txBody>
                  <a:tcPr anchor="ctr"/>
                </a:tc>
                <a:tc>
                  <a:txBody>
                    <a:bodyPr/>
                    <a:lstStyle/>
                    <a:p>
                      <a:pPr algn="l"/>
                      <a:r>
                        <a:rPr kumimoji="1" lang="ja-JP" altLang="en-US" sz="1400" b="1" dirty="0"/>
                        <a:t>令和８年６月から受付</a:t>
                      </a:r>
                      <a:endParaRPr kumimoji="1" lang="en-US" altLang="ja-JP" sz="1400" b="1" dirty="0"/>
                    </a:p>
                    <a:p>
                      <a:pPr algn="l"/>
                      <a:r>
                        <a:rPr kumimoji="1" lang="ja-JP" altLang="en-US" sz="1400" b="1" dirty="0"/>
                        <a:t>バス１台につき</a:t>
                      </a:r>
                      <a:r>
                        <a:rPr kumimoji="1" lang="en-US" altLang="ja-JP" sz="1400" b="1" dirty="0"/>
                        <a:t>10</a:t>
                      </a:r>
                      <a:r>
                        <a:rPr kumimoji="1" lang="ja-JP" altLang="en-US" sz="1400" b="1" dirty="0"/>
                        <a:t>人以上で</a:t>
                      </a:r>
                      <a:r>
                        <a:rPr kumimoji="1" lang="en-US" altLang="ja-JP" sz="1400" b="1" dirty="0"/>
                        <a:t>10,000</a:t>
                      </a:r>
                      <a:r>
                        <a:rPr kumimoji="1" lang="ja-JP" altLang="en-US" sz="1400" b="1" dirty="0"/>
                        <a:t>円</a:t>
                      </a:r>
                      <a:endParaRPr kumimoji="1" lang="en-US" altLang="ja-JP" sz="1400" b="1" dirty="0"/>
                    </a:p>
                    <a:p>
                      <a:pPr algn="l"/>
                      <a:r>
                        <a:rPr kumimoji="1" lang="ja-JP" altLang="en-US" sz="1400" b="1" dirty="0"/>
                        <a:t>　　　　　　　</a:t>
                      </a:r>
                      <a:r>
                        <a:rPr kumimoji="1" lang="en-US" altLang="ja-JP" sz="1400" b="1" dirty="0"/>
                        <a:t>20</a:t>
                      </a:r>
                      <a:r>
                        <a:rPr kumimoji="1" lang="ja-JP" altLang="en-US" sz="1400" b="1" dirty="0"/>
                        <a:t>人以上で</a:t>
                      </a:r>
                      <a:r>
                        <a:rPr kumimoji="1" lang="en-US" altLang="ja-JP" sz="1400" b="1" dirty="0"/>
                        <a:t>30,000</a:t>
                      </a:r>
                      <a:r>
                        <a:rPr kumimoji="1" lang="ja-JP" altLang="en-US" sz="1400" b="1" dirty="0"/>
                        <a:t>円</a:t>
                      </a:r>
                      <a:endParaRPr kumimoji="1" lang="en-US" altLang="ja-JP" sz="1400" b="1"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effectLst/>
                        </a:rPr>
                        <a:t>・町内１泊以上</a:t>
                      </a:r>
                      <a:endParaRPr kumimoji="1" lang="en-US" altLang="ja-JP" sz="1400" b="1" kern="1200"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effectLst/>
                        </a:rPr>
                        <a:t>・バスの出発地が県外であること</a:t>
                      </a:r>
                      <a:endParaRPr kumimoji="1" lang="en-US" altLang="ja-JP" sz="1400" b="1" kern="1200" dirty="0">
                        <a:effectLst/>
                      </a:endParaRPr>
                    </a:p>
                  </a:txBody>
                  <a:tcPr anchor="ctr"/>
                </a:tc>
                <a:extLst>
                  <a:ext uri="{0D108BD9-81ED-4DB2-BD59-A6C34878D82A}">
                    <a16:rowId xmlns:a16="http://schemas.microsoft.com/office/drawing/2014/main" val="798927737"/>
                  </a:ext>
                </a:extLst>
              </a:tr>
              <a:tr h="641034">
                <a:tc>
                  <a:txBody>
                    <a:bodyPr/>
                    <a:lstStyle/>
                    <a:p>
                      <a:pPr algn="ctr"/>
                      <a:r>
                        <a:rPr kumimoji="1" lang="ja-JP" altLang="en-US" sz="1400" b="1" dirty="0"/>
                        <a:t>新宮市</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effectLst/>
                        </a:rPr>
                        <a:t>バス１台につき</a:t>
                      </a:r>
                      <a:r>
                        <a:rPr kumimoji="1" lang="en-US" altLang="ja-JP" sz="1400" b="1" kern="1200" dirty="0">
                          <a:effectLst/>
                        </a:rPr>
                        <a:t>10,000</a:t>
                      </a:r>
                      <a:r>
                        <a:rPr kumimoji="1" lang="ja-JP" altLang="en-US" sz="1400" b="1" kern="1200" dirty="0">
                          <a:effectLst/>
                        </a:rPr>
                        <a:t>円</a:t>
                      </a:r>
                      <a:endParaRPr kumimoji="1" lang="en-US" altLang="ja-JP" sz="1400" b="1" kern="1200"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effectLst/>
                        </a:rPr>
                        <a:t>宿泊を伴う場合は</a:t>
                      </a:r>
                      <a:r>
                        <a:rPr kumimoji="1" lang="en-US" altLang="ja-JP" sz="1400" b="1" kern="1200" dirty="0">
                          <a:effectLst/>
                        </a:rPr>
                        <a:t>30,000</a:t>
                      </a:r>
                      <a:r>
                        <a:rPr kumimoji="1" lang="ja-JP" altLang="en-US" sz="1400" b="1" kern="1200" dirty="0">
                          <a:effectLst/>
                        </a:rPr>
                        <a:t>円</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effectLst/>
                        </a:rPr>
                        <a:t>・バス１台につき１０人以上</a:t>
                      </a:r>
                      <a:endParaRPr kumimoji="1" lang="en-US" altLang="ja-JP" sz="1400" b="1" kern="1200"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1" kern="1200" dirty="0">
                          <a:effectLst/>
                        </a:rPr>
                        <a:t>・新宮市内に宿泊、もしくは、以下を組み込んだツアー</a:t>
                      </a:r>
                      <a:endParaRPr kumimoji="1" lang="en-US" altLang="ja-JP" sz="1400" b="1" kern="1200"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900" b="1" kern="1200" dirty="0">
                          <a:effectLst/>
                        </a:rPr>
                        <a:t>（登録ガイドを使ったウォーク、熊野川川舟下り、瀞峡めぐり川舟クルーズのいずれか）</a:t>
                      </a:r>
                    </a:p>
                  </a:txBody>
                  <a:tcPr anchor="ctr"/>
                </a:tc>
                <a:extLst>
                  <a:ext uri="{0D108BD9-81ED-4DB2-BD59-A6C34878D82A}">
                    <a16:rowId xmlns:a16="http://schemas.microsoft.com/office/drawing/2014/main" val="2497234008"/>
                  </a:ext>
                </a:extLst>
              </a:tr>
            </a:tbl>
          </a:graphicData>
        </a:graphic>
      </p:graphicFrame>
      <p:sp>
        <p:nvSpPr>
          <p:cNvPr id="3" name="正方形/長方形 2"/>
          <p:cNvSpPr/>
          <p:nvPr/>
        </p:nvSpPr>
        <p:spPr>
          <a:xfrm>
            <a:off x="9422894" y="1796650"/>
            <a:ext cx="364896" cy="153904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050" b="1" dirty="0">
                <a:solidFill>
                  <a:schemeClr val="tx1"/>
                </a:solidFill>
              </a:rPr>
              <a:t>和歌山市・高野山近辺</a:t>
            </a:r>
          </a:p>
        </p:txBody>
      </p:sp>
      <p:sp>
        <p:nvSpPr>
          <p:cNvPr id="5" name="正方形/長方形 4"/>
          <p:cNvSpPr/>
          <p:nvPr/>
        </p:nvSpPr>
        <p:spPr>
          <a:xfrm>
            <a:off x="9408255" y="4805464"/>
            <a:ext cx="372954" cy="200741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b="1" dirty="0">
                <a:solidFill>
                  <a:schemeClr val="tx1"/>
                </a:solidFill>
              </a:rPr>
              <a:t>熊野三山</a:t>
            </a:r>
          </a:p>
        </p:txBody>
      </p:sp>
      <p:sp>
        <p:nvSpPr>
          <p:cNvPr id="9" name="テキスト ボックス 8"/>
          <p:cNvSpPr txBox="1"/>
          <p:nvPr/>
        </p:nvSpPr>
        <p:spPr>
          <a:xfrm>
            <a:off x="224274" y="372860"/>
            <a:ext cx="9855382" cy="1015663"/>
          </a:xfrm>
          <a:prstGeom prst="rect">
            <a:avLst/>
          </a:prstGeom>
          <a:noFill/>
        </p:spPr>
        <p:txBody>
          <a:bodyPr wrap="square" rtlCol="0">
            <a:spAutoFit/>
          </a:bodyPr>
          <a:lstStyle/>
          <a:p>
            <a:r>
              <a:rPr kumimoji="1" lang="en-US" altLang="ja-JP" sz="1600" b="1" dirty="0">
                <a:latin typeface="HG丸ｺﾞｼｯｸM-PRO" panose="020F0600000000000000" pitchFamily="50" charset="-128"/>
                <a:ea typeface="HG丸ｺﾞｼｯｸM-PRO" panose="020F0600000000000000" pitchFamily="50" charset="-128"/>
              </a:rPr>
              <a:t>【</a:t>
            </a:r>
            <a:r>
              <a:rPr kumimoji="1" lang="ja-JP" altLang="en-US" sz="1600" b="1" dirty="0">
                <a:latin typeface="HG丸ｺﾞｼｯｸM-PRO" panose="020F0600000000000000" pitchFamily="50" charset="-128"/>
                <a:ea typeface="HG丸ｺﾞｼｯｸM-PRO" panose="020F0600000000000000" pitchFamily="50" charset="-128"/>
              </a:rPr>
              <a:t>和</a:t>
            </a:r>
            <a:r>
              <a:rPr kumimoji="1" lang="zh-TW" altLang="en-US" sz="1600" b="1" dirty="0">
                <a:latin typeface="HG丸ｺﾞｼｯｸM-PRO" panose="020F0600000000000000" pitchFamily="50" charset="-128"/>
                <a:ea typeface="HG丸ｺﾞｼｯｸM-PRO" panose="020F0600000000000000" pitchFamily="50" charset="-128"/>
              </a:rPr>
              <a:t>歌山県団体旅行誘致支援事業補助金</a:t>
            </a:r>
            <a:r>
              <a:rPr kumimoji="1" lang="en-US" altLang="ja-JP" sz="1600" b="1" dirty="0">
                <a:latin typeface="HG丸ｺﾞｼｯｸM-PRO" panose="020F0600000000000000" pitchFamily="50" charset="-128"/>
                <a:ea typeface="HG丸ｺﾞｼｯｸM-PRO" panose="020F0600000000000000" pitchFamily="50" charset="-128"/>
              </a:rPr>
              <a:t>】</a:t>
            </a:r>
            <a:r>
              <a:rPr kumimoji="1" lang="ja-JP" altLang="en-US" sz="1600" b="1" dirty="0">
                <a:latin typeface="HG丸ｺﾞｼｯｸM-PRO" panose="020F0600000000000000" pitchFamily="50" charset="-128"/>
                <a:ea typeface="HG丸ｺﾞｼｯｸM-PRO" panose="020F0600000000000000" pitchFamily="50" charset="-128"/>
              </a:rPr>
              <a:t>　　　</a:t>
            </a:r>
            <a:r>
              <a:rPr kumimoji="1" lang="en-US" altLang="ja-JP" sz="1600" b="1" dirty="0">
                <a:solidFill>
                  <a:srgbClr val="FF0000"/>
                </a:solidFill>
                <a:latin typeface="HG丸ｺﾞｼｯｸM-PRO" panose="020F0600000000000000" pitchFamily="50" charset="-128"/>
                <a:ea typeface="HG丸ｺﾞｼｯｸM-PRO" panose="020F0600000000000000" pitchFamily="50" charset="-128"/>
              </a:rPr>
              <a:t>【</a:t>
            </a:r>
            <a:r>
              <a:rPr kumimoji="1" lang="ja-JP" altLang="en-US" sz="1600" b="1" u="sng" dirty="0">
                <a:solidFill>
                  <a:srgbClr val="FF0000"/>
                </a:solidFill>
                <a:latin typeface="HG丸ｺﾞｼｯｸM-PRO" panose="020F0600000000000000" pitchFamily="50" charset="-128"/>
                <a:ea typeface="HG丸ｺﾞｼｯｸM-PRO" panose="020F0600000000000000" pitchFamily="50" charset="-128"/>
              </a:rPr>
              <a:t>予算額に達したため、</a:t>
            </a:r>
            <a:r>
              <a:rPr kumimoji="1" lang="en-US" altLang="ja-JP" sz="1600" b="1" u="sng" dirty="0">
                <a:solidFill>
                  <a:srgbClr val="FF0000"/>
                </a:solidFill>
                <a:latin typeface="HG丸ｺﾞｼｯｸM-PRO" panose="020F0600000000000000" pitchFamily="50" charset="-128"/>
                <a:ea typeface="HG丸ｺﾞｼｯｸM-PRO" panose="020F0600000000000000" pitchFamily="50" charset="-128"/>
              </a:rPr>
              <a:t>R</a:t>
            </a:r>
            <a:r>
              <a:rPr kumimoji="1" lang="ja-JP" altLang="en-US" sz="1600" b="1" u="sng" dirty="0">
                <a:solidFill>
                  <a:srgbClr val="FF0000"/>
                </a:solidFill>
                <a:latin typeface="HG丸ｺﾞｼｯｸM-PRO" panose="020F0600000000000000" pitchFamily="50" charset="-128"/>
                <a:ea typeface="HG丸ｺﾞｼｯｸM-PRO" panose="020F0600000000000000" pitchFamily="50" charset="-128"/>
              </a:rPr>
              <a:t>８</a:t>
            </a:r>
            <a:r>
              <a:rPr kumimoji="1" lang="en-US" altLang="ja-JP" sz="1600" b="1" u="sng" dirty="0">
                <a:solidFill>
                  <a:srgbClr val="FF0000"/>
                </a:solidFill>
                <a:latin typeface="HG丸ｺﾞｼｯｸM-PRO" panose="020F0600000000000000" pitchFamily="50" charset="-128"/>
                <a:ea typeface="HG丸ｺﾞｼｯｸM-PRO" panose="020F0600000000000000" pitchFamily="50" charset="-128"/>
              </a:rPr>
              <a:t>｡8｡13</a:t>
            </a:r>
            <a:r>
              <a:rPr kumimoji="1" lang="ja-JP" altLang="en-US" sz="1600" b="1" u="sng" dirty="0">
                <a:solidFill>
                  <a:srgbClr val="FF0000"/>
                </a:solidFill>
                <a:latin typeface="HG丸ｺﾞｼｯｸM-PRO" panose="020F0600000000000000" pitchFamily="50" charset="-128"/>
                <a:ea typeface="HG丸ｺﾞｼｯｸM-PRO" panose="020F0600000000000000" pitchFamily="50" charset="-128"/>
              </a:rPr>
              <a:t>より受付停止中</a:t>
            </a:r>
            <a:r>
              <a:rPr kumimoji="1" lang="en-US" altLang="ja-JP" sz="1600" b="1" u="sng" dirty="0">
                <a:solidFill>
                  <a:srgbClr val="FF0000"/>
                </a:solidFill>
                <a:latin typeface="HG丸ｺﾞｼｯｸM-PRO" panose="020F0600000000000000" pitchFamily="50" charset="-128"/>
                <a:ea typeface="HG丸ｺﾞｼｯｸM-PRO" panose="020F0600000000000000" pitchFamily="50" charset="-128"/>
              </a:rPr>
              <a:t>】</a:t>
            </a:r>
          </a:p>
          <a:p>
            <a:r>
              <a:rPr kumimoji="1" lang="ja-JP" altLang="en-US" sz="1100" b="1" dirty="0"/>
              <a:t>支援内容：受注型旅行・募集型旅行／貸切バス：</a:t>
            </a:r>
            <a:r>
              <a:rPr kumimoji="1" lang="en-US" altLang="ja-JP" sz="1100" b="1" dirty="0"/>
              <a:t>1</a:t>
            </a:r>
            <a:r>
              <a:rPr kumimoji="1" lang="ja-JP" altLang="en-US" sz="1100" b="1" dirty="0"/>
              <a:t>ツアーにつき</a:t>
            </a:r>
            <a:r>
              <a:rPr kumimoji="1" lang="en-US" altLang="ja-JP" sz="1100" b="1" dirty="0"/>
              <a:t>50,000</a:t>
            </a:r>
            <a:r>
              <a:rPr lang="ja-JP" altLang="en-US" sz="1100" b="1" dirty="0"/>
              <a:t>円</a:t>
            </a:r>
            <a:r>
              <a:rPr kumimoji="1" lang="ja-JP" altLang="en-US" sz="1100" b="1" dirty="0"/>
              <a:t>　</a:t>
            </a:r>
            <a:endParaRPr kumimoji="1" lang="en-US" altLang="ja-JP" sz="1100" b="1" dirty="0"/>
          </a:p>
          <a:p>
            <a:r>
              <a:rPr kumimoji="1" lang="ja-JP" altLang="en-US" sz="1100" b="1" dirty="0"/>
              <a:t>支援対象期間：令和８年</a:t>
            </a:r>
            <a:r>
              <a:rPr lang="ja-JP" altLang="en-US" sz="1100" b="1" dirty="0"/>
              <a:t>１１</a:t>
            </a:r>
            <a:r>
              <a:rPr kumimoji="1" lang="ja-JP" altLang="en-US" sz="1100" b="1" dirty="0"/>
              <a:t>月１日～令和９年２月２８日（貸切バス利用日基準）</a:t>
            </a:r>
            <a:endParaRPr kumimoji="1" lang="en-US" altLang="ja-JP" sz="1100" b="1" dirty="0"/>
          </a:p>
          <a:p>
            <a:r>
              <a:rPr kumimoji="1" lang="ja-JP" altLang="en-US" sz="1100" b="1" dirty="0"/>
              <a:t>支援条件：１台につき１０人以上、県内１泊以上、日本国内発着とする。県市町営施設、指定の県内有料施設等　</a:t>
            </a:r>
            <a:endParaRPr lang="en-US" altLang="ja-JP" sz="1100" b="1" dirty="0"/>
          </a:p>
          <a:p>
            <a:r>
              <a:rPr kumimoji="1" lang="ja-JP" altLang="en-US" sz="1100" b="1" dirty="0"/>
              <a:t>加算額：条件により、</a:t>
            </a:r>
            <a:r>
              <a:rPr kumimoji="1" lang="en-US" altLang="ja-JP" sz="1100" b="1" dirty="0"/>
              <a:t>5,000</a:t>
            </a:r>
            <a:r>
              <a:rPr kumimoji="1" lang="ja-JP" altLang="en-US" sz="1100" b="1" dirty="0"/>
              <a:t>円と</a:t>
            </a:r>
            <a:r>
              <a:rPr kumimoji="1" lang="en-US" altLang="ja-JP" sz="1100" b="1" dirty="0"/>
              <a:t>10,000</a:t>
            </a:r>
            <a:r>
              <a:rPr kumimoji="1" lang="ja-JP" altLang="en-US" sz="1100" b="1" dirty="0"/>
              <a:t>円の加算金有</a:t>
            </a:r>
            <a:endParaRPr kumimoji="1" lang="en-US" altLang="ja-JP" sz="1100" b="1" dirty="0"/>
          </a:p>
        </p:txBody>
      </p:sp>
      <p:pic>
        <p:nvPicPr>
          <p:cNvPr id="10" name="図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sp>
        <p:nvSpPr>
          <p:cNvPr id="2" name="タイトル 1"/>
          <p:cNvSpPr>
            <a:spLocks noGrp="1"/>
          </p:cNvSpPr>
          <p:nvPr>
            <p:ph type="ctrTitle"/>
          </p:nvPr>
        </p:nvSpPr>
        <p:spPr>
          <a:xfrm>
            <a:off x="2603864" y="-111808"/>
            <a:ext cx="7537269" cy="614997"/>
          </a:xfrm>
        </p:spPr>
        <p:txBody>
          <a:bodyPr>
            <a:noAutofit/>
          </a:bodyPr>
          <a:lstStyle/>
          <a:p>
            <a:r>
              <a:rPr lang="en-US" altLang="ja-JP" sz="2400" b="1" dirty="0">
                <a:latin typeface="HG丸ｺﾞｼｯｸM-PRO" panose="020F0600000000000000" pitchFamily="50" charset="-128"/>
                <a:ea typeface="HG丸ｺﾞｼｯｸM-PRO" panose="020F0600000000000000" pitchFamily="50" charset="-128"/>
              </a:rPr>
              <a:t>R</a:t>
            </a:r>
            <a:r>
              <a:rPr lang="ja-JP" altLang="en-US" sz="2400" b="1" dirty="0">
                <a:latin typeface="HG丸ｺﾞｼｯｸM-PRO" panose="020F0600000000000000" pitchFamily="50" charset="-128"/>
                <a:ea typeface="HG丸ｺﾞｼｯｸM-PRO" panose="020F0600000000000000" pitchFamily="50" charset="-128"/>
              </a:rPr>
              <a:t>８年度和歌山県内　バスツアー助成一覧</a:t>
            </a:r>
            <a:endParaRPr lang="ja-JP" altLang="en-US" sz="1400" b="1" dirty="0">
              <a:latin typeface="HG丸ｺﾞｼｯｸM-PRO" panose="020F0600000000000000" pitchFamily="50" charset="-128"/>
              <a:ea typeface="HG丸ｺﾞｼｯｸM-PRO" panose="020F0600000000000000" pitchFamily="50" charset="-128"/>
            </a:endParaRPr>
          </a:p>
        </p:txBody>
      </p:sp>
      <p:sp>
        <p:nvSpPr>
          <p:cNvPr id="11" name="正方形/長方形 10"/>
          <p:cNvSpPr/>
          <p:nvPr/>
        </p:nvSpPr>
        <p:spPr>
          <a:xfrm>
            <a:off x="9418865" y="3359851"/>
            <a:ext cx="372954" cy="1445613"/>
          </a:xfrm>
          <a:prstGeom prst="rect">
            <a:avLst/>
          </a:prstGeom>
          <a:solidFill>
            <a:srgbClr val="00FFFF">
              <a:alpha val="49804"/>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200" b="1" dirty="0">
                <a:solidFill>
                  <a:schemeClr val="tx1"/>
                </a:solidFill>
              </a:rPr>
              <a:t>白浜</a:t>
            </a:r>
          </a:p>
        </p:txBody>
      </p:sp>
      <p:sp>
        <p:nvSpPr>
          <p:cNvPr id="6" name="テキスト ボックス 5">
            <a:extLst>
              <a:ext uri="{FF2B5EF4-FFF2-40B4-BE49-F238E27FC236}">
                <a16:creationId xmlns:a16="http://schemas.microsoft.com/office/drawing/2014/main" id="{6508994F-468D-04C1-EEBB-201D146CD856}"/>
              </a:ext>
            </a:extLst>
          </p:cNvPr>
          <p:cNvSpPr txBox="1"/>
          <p:nvPr/>
        </p:nvSpPr>
        <p:spPr>
          <a:xfrm>
            <a:off x="3918239" y="1219246"/>
            <a:ext cx="9757955" cy="338554"/>
          </a:xfrm>
          <a:prstGeom prst="rect">
            <a:avLst/>
          </a:prstGeom>
          <a:noFill/>
        </p:spPr>
        <p:txBody>
          <a:bodyPr wrap="square" rtlCol="0">
            <a:spAutoFit/>
          </a:bodyPr>
          <a:lstStyle/>
          <a:p>
            <a:r>
              <a:rPr kumimoji="1" lang="ja-JP" altLang="en-US" sz="1600" b="1" dirty="0">
                <a:solidFill>
                  <a:srgbClr val="FF0000"/>
                </a:solidFill>
                <a:latin typeface="HG丸ｺﾞｼｯｸM-PRO" panose="020F0600000000000000" pitchFamily="50" charset="-128"/>
                <a:ea typeface="HG丸ｺﾞｼｯｸM-PRO" panose="020F0600000000000000" pitchFamily="50" charset="-128"/>
              </a:rPr>
              <a:t>＋</a:t>
            </a:r>
            <a:r>
              <a:rPr kumimoji="1" lang="en-US" altLang="ja-JP" sz="1600" b="1" dirty="0">
                <a:latin typeface="HG丸ｺﾞｼｯｸM-PRO" panose="020F0600000000000000" pitchFamily="50" charset="-128"/>
                <a:ea typeface="HG丸ｺﾞｼｯｸM-PRO" panose="020F0600000000000000" pitchFamily="50" charset="-128"/>
              </a:rPr>
              <a:t>【</a:t>
            </a:r>
            <a:r>
              <a:rPr kumimoji="1" lang="ja-JP" altLang="en-US" sz="1600" b="1" dirty="0">
                <a:latin typeface="HG丸ｺﾞｼｯｸM-PRO" panose="020F0600000000000000" pitchFamily="50" charset="-128"/>
                <a:ea typeface="HG丸ｺﾞｼｯｸM-PRO" panose="020F0600000000000000" pitchFamily="50" charset="-128"/>
              </a:rPr>
              <a:t>併用可能</a:t>
            </a:r>
            <a:r>
              <a:rPr kumimoji="1" lang="en-US" altLang="ja-JP" sz="1600" b="1" dirty="0">
                <a:latin typeface="HG丸ｺﾞｼｯｸM-PRO" panose="020F0600000000000000" pitchFamily="50" charset="-128"/>
                <a:ea typeface="HG丸ｺﾞｼｯｸM-PRO" panose="020F0600000000000000" pitchFamily="50" charset="-128"/>
              </a:rPr>
              <a:t>】</a:t>
            </a:r>
            <a:endParaRPr kumimoji="1" lang="en-US" altLang="ja-JP" sz="1100" b="1" dirty="0"/>
          </a:p>
        </p:txBody>
      </p:sp>
      <p:sp>
        <p:nvSpPr>
          <p:cNvPr id="7" name="テキスト ボックス 6">
            <a:extLst>
              <a:ext uri="{FF2B5EF4-FFF2-40B4-BE49-F238E27FC236}">
                <a16:creationId xmlns:a16="http://schemas.microsoft.com/office/drawing/2014/main" id="{B55F2860-95C8-ADB4-C27B-1985B8452070}"/>
              </a:ext>
            </a:extLst>
          </p:cNvPr>
          <p:cNvSpPr txBox="1"/>
          <p:nvPr/>
        </p:nvSpPr>
        <p:spPr>
          <a:xfrm>
            <a:off x="9371631" y="6428170"/>
            <a:ext cx="708025" cy="859659"/>
          </a:xfrm>
          <a:prstGeom prst="rect">
            <a:avLst/>
          </a:prstGeom>
          <a:noFill/>
        </p:spPr>
        <p:txBody>
          <a:bodyPr wrap="square" rtlCol="0">
            <a:spAutoFit/>
          </a:bodyPr>
          <a:lstStyle/>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61EE999A-2BF5-9F43-94E7-9347148A2AD7}"/>
              </a:ext>
            </a:extLst>
          </p:cNvPr>
          <p:cNvSpPr txBox="1"/>
          <p:nvPr/>
        </p:nvSpPr>
        <p:spPr>
          <a:xfrm>
            <a:off x="9236690" y="6368665"/>
            <a:ext cx="708025" cy="859659"/>
          </a:xfrm>
          <a:prstGeom prst="rect">
            <a:avLst/>
          </a:prstGeom>
          <a:noFill/>
        </p:spPr>
        <p:txBody>
          <a:bodyPr wrap="square" rtlCol="0">
            <a:spAutoFit/>
          </a:bodyPr>
          <a:lstStyle/>
          <a:p>
            <a:pPr algn="ctr"/>
            <a:r>
              <a:rPr lang="ja-JP" altLang="en-US" sz="1662" b="1" dirty="0">
                <a:solidFill>
                  <a:schemeClr val="tx1">
                    <a:lumMod val="65000"/>
                    <a:lumOff val="35000"/>
                  </a:schemeClr>
                </a:solidFill>
                <a:latin typeface="Meiryo UI" panose="020B0604030504040204" pitchFamily="50" charset="-128"/>
                <a:ea typeface="Meiryo UI" panose="020B0604030504040204" pitchFamily="50" charset="-128"/>
              </a:rPr>
              <a:t>８</a:t>
            </a: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5</a:t>
            </a: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07818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楕円 7"/>
          <p:cNvSpPr/>
          <p:nvPr/>
        </p:nvSpPr>
        <p:spPr>
          <a:xfrm>
            <a:off x="4402105" y="5239078"/>
            <a:ext cx="1605106" cy="1618922"/>
          </a:xfrm>
          <a:prstGeom prst="ellipse">
            <a:avLst/>
          </a:prstGeom>
          <a:solidFill>
            <a:srgbClr val="BFB8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p:cNvSpPr/>
          <p:nvPr/>
        </p:nvSpPr>
        <p:spPr>
          <a:xfrm>
            <a:off x="0" y="98924"/>
            <a:ext cx="1605106" cy="1618922"/>
          </a:xfrm>
          <a:prstGeom prst="ellipse">
            <a:avLst/>
          </a:prstGeom>
          <a:solidFill>
            <a:srgbClr val="E2E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1081553" y="105136"/>
            <a:ext cx="8543925" cy="1325563"/>
          </a:xfrm>
        </p:spPr>
        <p:txBody>
          <a:bodyPr/>
          <a:lstStyle/>
          <a:p>
            <a:r>
              <a:rPr lang="ja-JP" altLang="en-US" dirty="0"/>
              <a:t>和歌山県に関するお問い合わせ</a:t>
            </a:r>
            <a:endParaRPr kumimoji="1" lang="ja-JP" altLang="en-US" dirty="0"/>
          </a:p>
        </p:txBody>
      </p:sp>
      <p:sp>
        <p:nvSpPr>
          <p:cNvPr id="3" name="コンテンツ プレースホルダー 2"/>
          <p:cNvSpPr>
            <a:spLocks noGrp="1"/>
          </p:cNvSpPr>
          <p:nvPr>
            <p:ph idx="1"/>
          </p:nvPr>
        </p:nvSpPr>
        <p:spPr>
          <a:xfrm>
            <a:off x="315208" y="1325561"/>
            <a:ext cx="9590792" cy="5245054"/>
          </a:xfrm>
        </p:spPr>
        <p:txBody>
          <a:bodyPr>
            <a:normAutofit fontScale="92500" lnSpcReduction="20000"/>
          </a:bodyPr>
          <a:lstStyle/>
          <a:p>
            <a:pPr marL="0" indent="0">
              <a:buNone/>
            </a:pPr>
            <a:r>
              <a:rPr lang="ja-JP" altLang="en-US" sz="2000" b="1" dirty="0"/>
              <a:t>◎当資料の内容／旅行会社様に対する助成・下見に関するお問い合わせ</a:t>
            </a:r>
            <a:endParaRPr lang="en-US" altLang="ja-JP" sz="2000" b="1" dirty="0"/>
          </a:p>
          <a:p>
            <a:pPr marL="0" indent="0">
              <a:buNone/>
            </a:pPr>
            <a:r>
              <a:rPr lang="ja-JP" altLang="en-US" sz="1800" b="1" dirty="0"/>
              <a:t>　</a:t>
            </a:r>
            <a:r>
              <a:rPr lang="ja-JP" altLang="en-US" sz="1800" b="1" u="sng" dirty="0">
                <a:uFill>
                  <a:solidFill>
                    <a:srgbClr val="3C2576"/>
                  </a:solidFill>
                </a:uFill>
              </a:rPr>
              <a:t>公益社団法人和歌山県観光連盟</a:t>
            </a:r>
            <a:endParaRPr lang="en-US" altLang="ja-JP" sz="1800" b="1" u="sng" dirty="0">
              <a:uFill>
                <a:solidFill>
                  <a:srgbClr val="3C2576"/>
                </a:solidFill>
              </a:uFill>
            </a:endParaRPr>
          </a:p>
          <a:p>
            <a:pPr marL="0" indent="0">
              <a:buNone/>
            </a:pPr>
            <a:r>
              <a:rPr lang="ja-JP" altLang="en-US" sz="1800" dirty="0"/>
              <a:t>　　電話：０７３－４２２－４６３１</a:t>
            </a:r>
            <a:endParaRPr lang="en-US" altLang="ja-JP" sz="1800" dirty="0"/>
          </a:p>
          <a:p>
            <a:pPr marL="0" indent="0">
              <a:buNone/>
            </a:pPr>
            <a:r>
              <a:rPr lang="ja-JP" altLang="en-US" sz="1800" dirty="0"/>
              <a:t>　　</a:t>
            </a:r>
            <a:r>
              <a:rPr lang="en-US" altLang="ja-JP" sz="1800" dirty="0"/>
              <a:t>email</a:t>
            </a:r>
            <a:r>
              <a:rPr lang="ja-JP" altLang="en-US" sz="1800" dirty="0"/>
              <a:t>：</a:t>
            </a:r>
            <a:r>
              <a:rPr lang="en-US" altLang="ja-JP" sz="1800" dirty="0"/>
              <a:t>info</a:t>
            </a:r>
            <a:r>
              <a:rPr lang="ja-JP" altLang="en-US" sz="1800" dirty="0"/>
              <a:t>＠</a:t>
            </a:r>
            <a:r>
              <a:rPr lang="en-US" altLang="ja-JP" sz="1800" dirty="0"/>
              <a:t>wakayama-kanko.or.jp</a:t>
            </a:r>
          </a:p>
          <a:p>
            <a:pPr marL="0" indent="0">
              <a:buNone/>
            </a:pPr>
            <a:endParaRPr lang="en-US" altLang="ja-JP" sz="1800" dirty="0"/>
          </a:p>
          <a:p>
            <a:pPr marL="0" indent="0">
              <a:buNone/>
            </a:pPr>
            <a:r>
              <a:rPr lang="ja-JP" altLang="en-US" sz="1800" b="1" dirty="0"/>
              <a:t>◎ロゴマーク／県内観光施策に関するお問い合わせ</a:t>
            </a:r>
            <a:endParaRPr lang="en-US" altLang="ja-JP" sz="1800" b="1" dirty="0"/>
          </a:p>
          <a:p>
            <a:pPr marL="0" indent="0">
              <a:buNone/>
            </a:pPr>
            <a:r>
              <a:rPr lang="ja-JP" altLang="en-US" sz="1800" dirty="0"/>
              <a:t>　</a:t>
            </a:r>
            <a:r>
              <a:rPr lang="ja-JP" altLang="en-US" sz="1800" b="1" u="sng" dirty="0">
                <a:uFill>
                  <a:solidFill>
                    <a:srgbClr val="D75B03"/>
                  </a:solidFill>
                </a:uFill>
              </a:rPr>
              <a:t>和歌山県観光振興課</a:t>
            </a:r>
            <a:r>
              <a:rPr lang="ja-JP" altLang="en-US" sz="1800" dirty="0"/>
              <a:t>　</a:t>
            </a:r>
            <a:endParaRPr lang="en-US" altLang="ja-JP" sz="1800" dirty="0"/>
          </a:p>
          <a:p>
            <a:pPr marL="0" indent="0">
              <a:buNone/>
            </a:pPr>
            <a:r>
              <a:rPr lang="ja-JP" altLang="en-US" sz="1800" dirty="0"/>
              <a:t>　　電話：０７３－４４１－２７７５</a:t>
            </a:r>
            <a:endParaRPr lang="en-US" altLang="ja-JP" sz="1800" dirty="0"/>
          </a:p>
          <a:p>
            <a:endParaRPr lang="en-US" altLang="ja-JP" sz="1800" dirty="0"/>
          </a:p>
          <a:p>
            <a:pPr marL="0" indent="0">
              <a:buNone/>
            </a:pPr>
            <a:r>
              <a:rPr lang="ja-JP" altLang="en-US" sz="1800" b="1" dirty="0"/>
              <a:t>◎その他観光情報等についてのお問い合わせ</a:t>
            </a:r>
            <a:endParaRPr lang="en-US" altLang="ja-JP" sz="1800" b="1" dirty="0"/>
          </a:p>
          <a:p>
            <a:pPr marL="0" indent="0">
              <a:buNone/>
            </a:pPr>
            <a:r>
              <a:rPr lang="ja-JP" altLang="en-US" sz="1800" dirty="0"/>
              <a:t>＜東京＞</a:t>
            </a:r>
            <a:endParaRPr lang="en-US" altLang="ja-JP" sz="1800" dirty="0"/>
          </a:p>
          <a:p>
            <a:pPr marL="0" indent="0">
              <a:buNone/>
            </a:pPr>
            <a:r>
              <a:rPr lang="ja-JP" altLang="en-US" sz="1800" b="1" dirty="0">
                <a:uFill>
                  <a:solidFill>
                    <a:srgbClr val="F6BCB7"/>
                  </a:solidFill>
                </a:uFill>
              </a:rPr>
              <a:t>　</a:t>
            </a:r>
            <a:r>
              <a:rPr lang="ja-JP" altLang="en-US" sz="1800" b="1" u="sng" dirty="0">
                <a:uFill>
                  <a:solidFill>
                    <a:srgbClr val="F6BCB7"/>
                  </a:solidFill>
                </a:uFill>
              </a:rPr>
              <a:t>和歌山県東京観光センター</a:t>
            </a:r>
            <a:r>
              <a:rPr lang="ja-JP" altLang="en-US" sz="1800" dirty="0"/>
              <a:t>（東京都千代田区有楽町２丁目１０－１　東京交通会館地下１階）</a:t>
            </a:r>
            <a:endParaRPr lang="en-US" altLang="ja-JP" sz="1800" dirty="0"/>
          </a:p>
          <a:p>
            <a:pPr marL="0" indent="0">
              <a:buNone/>
            </a:pPr>
            <a:r>
              <a:rPr lang="ja-JP" altLang="en-US" sz="1800" dirty="0"/>
              <a:t>　　電話：０３－３２１６－８０００</a:t>
            </a:r>
            <a:endParaRPr lang="en-US" altLang="ja-JP" sz="1800" dirty="0"/>
          </a:p>
          <a:p>
            <a:pPr marL="0" indent="0">
              <a:lnSpc>
                <a:spcPct val="70000"/>
              </a:lnSpc>
              <a:buNone/>
            </a:pPr>
            <a:endParaRPr lang="en-US" altLang="ja-JP" sz="1700" dirty="0"/>
          </a:p>
          <a:p>
            <a:pPr marL="0" indent="0">
              <a:buNone/>
            </a:pPr>
            <a:r>
              <a:rPr lang="ja-JP" altLang="en-US" sz="1800" dirty="0"/>
              <a:t>＜名古屋＞</a:t>
            </a:r>
            <a:endParaRPr lang="en-US" altLang="ja-JP" sz="1800" dirty="0"/>
          </a:p>
          <a:p>
            <a:pPr marL="0" indent="0">
              <a:buNone/>
            </a:pPr>
            <a:r>
              <a:rPr lang="ja-JP" altLang="en-US" sz="1800" b="1" dirty="0">
                <a:uFill>
                  <a:solidFill>
                    <a:srgbClr val="D75B03"/>
                  </a:solidFill>
                </a:uFill>
              </a:rPr>
              <a:t>　</a:t>
            </a:r>
            <a:r>
              <a:rPr lang="ja-JP" altLang="en-US" sz="1800" b="1" u="sng" dirty="0">
                <a:uFill>
                  <a:solidFill>
                    <a:srgbClr val="D75B03"/>
                  </a:solidFill>
                </a:uFill>
              </a:rPr>
              <a:t>和歌山県名古屋観光センター</a:t>
            </a:r>
            <a:r>
              <a:rPr lang="ja-JP" altLang="en-US" sz="1800" dirty="0"/>
              <a:t>（愛知県名古屋市中区栄４丁目１－１中日ビル５階）</a:t>
            </a:r>
            <a:endParaRPr lang="en-US" altLang="ja-JP" sz="1800" dirty="0"/>
          </a:p>
          <a:p>
            <a:pPr marL="0" indent="0">
              <a:buNone/>
            </a:pPr>
            <a:r>
              <a:rPr lang="ja-JP" altLang="en-US" sz="1800" dirty="0"/>
              <a:t>　　電話：０５２－２６３－７２７３</a:t>
            </a:r>
            <a:endParaRPr lang="en-US" altLang="ja-JP" sz="1800" dirty="0"/>
          </a:p>
        </p:txBody>
      </p:sp>
      <p:pic>
        <p:nvPicPr>
          <p:cNvPr id="5" name="図 4"/>
          <p:cNvPicPr>
            <a:picLocks noChangeAspect="1"/>
          </p:cNvPicPr>
          <p:nvPr/>
        </p:nvPicPr>
        <p:blipFill>
          <a:blip r:embed="rId2"/>
          <a:stretch>
            <a:fillRect/>
          </a:stretch>
        </p:blipFill>
        <p:spPr>
          <a:xfrm>
            <a:off x="271647" y="362312"/>
            <a:ext cx="784587" cy="784587"/>
          </a:xfrm>
          <a:prstGeom prst="rect">
            <a:avLst/>
          </a:prstGeom>
        </p:spPr>
      </p:pic>
      <p:sp>
        <p:nvSpPr>
          <p:cNvPr id="6" name="楕円 5"/>
          <p:cNvSpPr/>
          <p:nvPr/>
        </p:nvSpPr>
        <p:spPr>
          <a:xfrm>
            <a:off x="8129306" y="1345089"/>
            <a:ext cx="1605106" cy="1618922"/>
          </a:xfrm>
          <a:prstGeom prst="ellipse">
            <a:avLst/>
          </a:prstGeom>
          <a:solidFill>
            <a:srgbClr val="C32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572250"/>
            <a:ext cx="285750" cy="285750"/>
          </a:xfrm>
          <a:prstGeom prst="rect">
            <a:avLst/>
          </a:prstGeom>
        </p:spPr>
      </p:pic>
      <p:sp>
        <p:nvSpPr>
          <p:cNvPr id="4" name="テキスト ボックス 3">
            <a:extLst>
              <a:ext uri="{FF2B5EF4-FFF2-40B4-BE49-F238E27FC236}">
                <a16:creationId xmlns:a16="http://schemas.microsoft.com/office/drawing/2014/main" id="{1C57FA45-DF43-EA69-00F9-85A76CA4E8D5}"/>
              </a:ext>
            </a:extLst>
          </p:cNvPr>
          <p:cNvSpPr txBox="1"/>
          <p:nvPr/>
        </p:nvSpPr>
        <p:spPr>
          <a:xfrm>
            <a:off x="9354513" y="6441539"/>
            <a:ext cx="708025" cy="1626984"/>
          </a:xfrm>
          <a:prstGeom prst="rect">
            <a:avLst/>
          </a:prstGeom>
          <a:noFill/>
        </p:spPr>
        <p:txBody>
          <a:bodyPr wrap="square" rtlCol="0">
            <a:spAutoFit/>
          </a:bodyPr>
          <a:lstStyle/>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86</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a:p>
            <a:pPr algn="ctr"/>
            <a:r>
              <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rPr>
              <a:t> </a:t>
            </a:r>
          </a:p>
          <a:p>
            <a:pPr algn="ctr"/>
            <a:endParaRPr lang="en-US" altLang="ja-JP" sz="1662" b="1" dirty="0">
              <a:solidFill>
                <a:schemeClr val="tx1">
                  <a:lumMod val="65000"/>
                  <a:lumOff val="3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97880113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11151</TotalTime>
  <Words>18632</Words>
  <Application>Microsoft Office PowerPoint</Application>
  <PresentationFormat>A4 210 x 297 mm</PresentationFormat>
  <Paragraphs>3191</Paragraphs>
  <Slides>87</Slides>
  <Notes>4</Notes>
  <HiddenSlides>0</HiddenSlides>
  <MMClips>0</MMClips>
  <ScaleCrop>false</ScaleCrop>
  <HeadingPairs>
    <vt:vector size="6" baseType="variant">
      <vt:variant>
        <vt:lpstr>使用されているフォント</vt:lpstr>
      </vt:variant>
      <vt:variant>
        <vt:i4>18</vt:i4>
      </vt:variant>
      <vt:variant>
        <vt:lpstr>テーマ</vt:lpstr>
      </vt:variant>
      <vt:variant>
        <vt:i4>1</vt:i4>
      </vt:variant>
      <vt:variant>
        <vt:lpstr>スライド タイトル</vt:lpstr>
      </vt:variant>
      <vt:variant>
        <vt:i4>87</vt:i4>
      </vt:variant>
    </vt:vector>
  </HeadingPairs>
  <TitlesOfParts>
    <vt:vector size="106" baseType="lpstr">
      <vt:lpstr>BIZ UDPゴシック</vt:lpstr>
      <vt:lpstr>DengXian</vt:lpstr>
      <vt:lpstr>ＤＦ平成明朝体W3</vt:lpstr>
      <vt:lpstr>ＤＨＰ特太ゴシック体</vt:lpstr>
      <vt:lpstr>dnp-shuei-mgothic-std</vt:lpstr>
      <vt:lpstr>HGP教科書体</vt:lpstr>
      <vt:lpstr>HG丸ｺﾞｼｯｸM-PRO</vt:lpstr>
      <vt:lpstr>HG正楷書体-PRO</vt:lpstr>
      <vt:lpstr>Meiryo UI</vt:lpstr>
      <vt:lpstr>Noto Sans JP</vt:lpstr>
      <vt:lpstr>Zen Kaku Gothic New</vt:lpstr>
      <vt:lpstr>メイリオ</vt:lpstr>
      <vt:lpstr>游ゴシック</vt:lpstr>
      <vt:lpstr>游明朝</vt:lpstr>
      <vt:lpstr>游明朝 Demibold</vt:lpstr>
      <vt:lpstr>Arial</vt:lpstr>
      <vt:lpstr>Calibri</vt:lpstr>
      <vt:lpstr>Calibri Light</vt:lpstr>
      <vt:lpstr>Office テーマ</vt:lpstr>
      <vt:lpstr>PowerPoint プレゼンテーション</vt:lpstr>
      <vt:lpstr>PowerPoint プレゼンテーション</vt:lpstr>
      <vt:lpstr>PowerPoint プレゼンテーション</vt:lpstr>
      <vt:lpstr>世界遺産　「紀伊山地の霊場と参詣道」</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南紀熊野ジオパーク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モデルコース【串本町、古座川町】 南紀熊野ジオパークセンター～古座川の一枚岩（約3時間）</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R８年度和歌山県内　バスツアー助成一覧</vt:lpstr>
      <vt:lpstr>和歌山県に関するお問い合わせ</vt:lpstr>
    </vt:vector>
  </TitlesOfParts>
  <Company>Wakayama Prefecture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134643</dc:creator>
  <cp:lastModifiedBy>user02</cp:lastModifiedBy>
  <cp:revision>1019</cp:revision>
  <cp:lastPrinted>2026-08-13T04:05:11Z</cp:lastPrinted>
  <dcterms:created xsi:type="dcterms:W3CDTF">2023-08-09T08:18:27Z</dcterms:created>
  <dcterms:modified xsi:type="dcterms:W3CDTF">2026-10-07T00:49:04Z</dcterms:modified>
</cp:coreProperties>
</file>